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52" r:id="rId2"/>
    <p:sldMasterId id="2147483654" r:id="rId3"/>
    <p:sldMasterId id="2147483655" r:id="rId4"/>
    <p:sldMasterId id="2147483656" r:id="rId5"/>
    <p:sldMasterId id="2147483658" r:id="rId6"/>
    <p:sldMasterId id="2147483669" r:id="rId7"/>
  </p:sldMasterIdLst>
  <p:notesMasterIdLst>
    <p:notesMasterId r:id="rId17"/>
  </p:notesMasterIdLst>
  <p:sldIdLst>
    <p:sldId id="28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</p:sldIdLst>
  <p:sldSz cx="10160000" cy="7620000"/>
  <p:notesSz cx="6858000" cy="9144000"/>
  <p:custDataLst>
    <p:custData r:id="rId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642" y="21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C20CF-D2A0-4DBA-BD7A-B002F7251E3B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E7FAE-F634-455E-9CBB-5D45EA14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8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E7FAE-F634-455E-9CBB-5D45EA1485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4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325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47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104900"/>
            <a:ext cx="2286000" cy="570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104900"/>
            <a:ext cx="6705600" cy="5702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14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885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12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9488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66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70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35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729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1439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0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9296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67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43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435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04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466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937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6938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216400"/>
            <a:ext cx="2362200" cy="279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0200" y="4216400"/>
            <a:ext cx="2362200" cy="279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08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357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870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066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02302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1298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61552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0636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13200" y="1930400"/>
            <a:ext cx="1219200" cy="508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3505200" cy="508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8061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26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0796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79538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543300" y="6654800"/>
            <a:ext cx="17335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657350" y="6654800"/>
            <a:ext cx="17335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45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899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920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879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1978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24033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7212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074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8800" y="1104900"/>
            <a:ext cx="3060700" cy="996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543300" y="1104900"/>
            <a:ext cx="9029700" cy="996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978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8441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518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9829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438400"/>
            <a:ext cx="41719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2438400"/>
            <a:ext cx="41719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587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885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8877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776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28339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27337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19608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670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2625" y="1104900"/>
            <a:ext cx="2124075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1104900"/>
            <a:ext cx="6219825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3940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2709863"/>
            <a:ext cx="10010775" cy="1168400"/>
            <a:chOff x="0" y="1536"/>
            <a:chExt cx="5675" cy="663"/>
          </a:xfrm>
        </p:grpSpPr>
        <p:grpSp>
          <p:nvGrpSpPr>
            <p:cNvPr id="1259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59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9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59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9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00138" y="1862138"/>
            <a:ext cx="8636000" cy="162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59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59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00138" y="6942138"/>
            <a:ext cx="2117725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59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942138"/>
            <a:ext cx="3217863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59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00" y="6942138"/>
            <a:ext cx="2116138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C73C50-4FFC-4402-A24C-C0322E149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C02C4-9959-4D46-BED4-B4B6D5D2E6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6517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EA64F-660E-4B98-B595-60D80E565C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9557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0" y="2241550"/>
            <a:ext cx="424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650" y="2241550"/>
            <a:ext cx="424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9F3B2-5C5A-4A81-89E6-437B35438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27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267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264D8-EADF-4730-A2B2-FF1180341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0830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08A76-9EF9-4FC8-8723-B5810172E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3632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F1D93-F895-40C0-99F3-162147A3F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830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B66CE-45B3-43FD-A049-7F7ACC6A5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4484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B2012-DD5C-4013-8F8A-433645C73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6264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FFF4F-387E-4FA7-A1A3-21652B393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9315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3513" y="238125"/>
            <a:ext cx="2166937" cy="657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238125"/>
            <a:ext cx="6351588" cy="657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F27C7-6ABA-4B17-9405-F9E4D4D42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426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79525" y="238125"/>
            <a:ext cx="8658225" cy="162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14450" y="22415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08650" y="22415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14450" y="46037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8650" y="46037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90638" y="6937375"/>
            <a:ext cx="2117725" cy="508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0" y="6937375"/>
            <a:ext cx="3217863" cy="508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24788" y="6937375"/>
            <a:ext cx="2116137" cy="508000"/>
          </a:xfrm>
        </p:spPr>
        <p:txBody>
          <a:bodyPr/>
          <a:lstStyle>
            <a:lvl1pPr>
              <a:defRPr/>
            </a:lvl1pPr>
          </a:lstStyle>
          <a:p>
            <a:fld id="{4DE8274B-CDC0-4705-B160-916C50D078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1550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79525" y="238125"/>
            <a:ext cx="8670925" cy="657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0638" y="6937375"/>
            <a:ext cx="2117725" cy="508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4000" y="6937375"/>
            <a:ext cx="3217863" cy="508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4788" y="6937375"/>
            <a:ext cx="2116137" cy="508000"/>
          </a:xfrm>
        </p:spPr>
        <p:txBody>
          <a:bodyPr/>
          <a:lstStyle>
            <a:lvl1pPr>
              <a:defRPr/>
            </a:lvl1pPr>
          </a:lstStyle>
          <a:p>
            <a:fld id="{FFA1378A-D25C-4D15-B85F-96FEAD5D6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564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593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1533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1538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9pPr>
    </p:titleStyle>
    <p:bodyStyle>
      <a:lvl1pPr marL="6858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2446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2pPr>
      <a:lvl3pPr marL="18034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3pPr>
      <a:lvl4pPr marL="23622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4pPr>
      <a:lvl5pPr marL="29210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5pPr>
      <a:lvl6pPr marL="33782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6pPr>
      <a:lvl7pPr marL="38354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7pPr>
      <a:lvl8pPr marL="42926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8pPr>
      <a:lvl9pPr marL="47498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184400"/>
            <a:ext cx="50673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09600" y="5892800"/>
            <a:ext cx="8928100" cy="132080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9pPr>
    </p:titleStyle>
    <p:bodyStyle>
      <a:lvl1pPr marL="254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  <a:ea typeface="+mn-ea"/>
          <a:cs typeface="+mn-cs"/>
        </a:defRPr>
      </a:lvl1pPr>
      <a:lvl2pPr marL="508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2pPr>
      <a:lvl3pPr marL="762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3pPr>
      <a:lvl4pPr marL="1016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4pPr>
      <a:lvl5pPr marL="1270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5pPr>
      <a:lvl6pPr marL="5842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6pPr>
      <a:lvl7pPr marL="10414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7pPr>
      <a:lvl8pPr marL="14986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8pPr>
      <a:lvl9pPr marL="19558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27200"/>
            <a:ext cx="37211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355600" y="4216400"/>
            <a:ext cx="4876800" cy="279400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20" rIns="91435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  <p:sp>
        <p:nvSpPr>
          <p:cNvPr id="8196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355600" y="1930400"/>
            <a:ext cx="4876800" cy="219710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20" rIns="91435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9pPr>
    </p:titleStyle>
    <p:bodyStyle>
      <a:lvl1pPr marL="254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  <a:ea typeface="+mn-ea"/>
          <a:cs typeface="+mn-cs"/>
        </a:defRPr>
      </a:lvl1pPr>
      <a:lvl2pPr marL="508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2pPr>
      <a:lvl3pPr marL="762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3pPr>
      <a:lvl4pPr marL="1016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4pPr>
      <a:lvl5pPr marL="1270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5pPr>
      <a:lvl6pPr marL="5842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6pPr>
      <a:lvl7pPr marL="10414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7pPr>
      <a:lvl8pPr marL="14986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8pPr>
      <a:lvl9pPr marL="19558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-3543300" y="6654800"/>
            <a:ext cx="36195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+mj-lt"/>
          <a:ea typeface="+mj-ea"/>
          <a:cs typeface="+mj-cs"/>
        </a:defRPr>
      </a:lvl1pPr>
      <a:lvl2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2pPr>
      <a:lvl3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3pPr>
      <a:lvl4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4pPr>
      <a:lvl5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5pPr>
      <a:lvl6pPr marL="4826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6pPr>
      <a:lvl7pPr marL="9398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7pPr>
      <a:lvl8pPr marL="13970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8pPr>
      <a:lvl9pPr marL="18542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9pPr>
    </p:titleStyle>
    <p:bodyStyle>
      <a:lvl1pPr marL="609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1092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2pPr>
      <a:lvl3pPr marL="1574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3pPr>
      <a:lvl4pPr marL="2057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4pPr>
      <a:lvl5pPr marL="25400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5pPr>
      <a:lvl6pPr marL="2997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6pPr>
      <a:lvl7pPr marL="3454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7pPr>
      <a:lvl8pPr marL="3911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8pPr>
      <a:lvl9pPr marL="4368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60400" y="2438400"/>
            <a:ext cx="84963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9pPr>
    </p:titleStyle>
    <p:bodyStyle>
      <a:lvl1pPr marL="609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1092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2pPr>
      <a:lvl3pPr marL="1574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3pPr>
      <a:lvl4pPr marL="2057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4pPr>
      <a:lvl5pPr marL="25400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5pPr>
      <a:lvl6pPr marL="2997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6pPr>
      <a:lvl7pPr marL="3454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7pPr>
      <a:lvl8pPr marL="3911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8pPr>
      <a:lvl9pPr marL="4368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ltGray">
          <a:xfrm>
            <a:off x="463550" y="1220788"/>
            <a:ext cx="487363" cy="527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ltGray">
          <a:xfrm>
            <a:off x="889000" y="1220788"/>
            <a:ext cx="365125" cy="5270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ltGray">
          <a:xfrm>
            <a:off x="601663" y="1689100"/>
            <a:ext cx="468312" cy="5286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ltGray">
          <a:xfrm>
            <a:off x="1012825" y="1689100"/>
            <a:ext cx="409575" cy="52863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ltGray">
          <a:xfrm>
            <a:off x="141288" y="1608138"/>
            <a:ext cx="622300" cy="469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gray">
          <a:xfrm>
            <a:off x="846138" y="1100138"/>
            <a:ext cx="36512" cy="11699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gray">
          <a:xfrm>
            <a:off x="492125" y="1979613"/>
            <a:ext cx="9140825" cy="349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238125"/>
            <a:ext cx="8658225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4450" y="2241550"/>
            <a:ext cx="863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0638" y="6937375"/>
            <a:ext cx="21177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>
            <a:lvl1pPr algn="l"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937375"/>
            <a:ext cx="32178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>
            <a:lvl1pPr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49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4788" y="6937375"/>
            <a:ext cx="2116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>
            <a:lvl1pPr algn="r"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8DD97C7B-4F79-4999-89F9-0B5993C2BA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9" r:id="rId12"/>
    <p:sldLayoutId id="2147483760" r:id="rId13"/>
  </p:sldLayoutIdLst>
  <p:transition/>
  <p:txStyles>
    <p:titleStyle>
      <a:lvl1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2pPr>
      <a:lvl3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3pPr>
      <a:lvl4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4pPr>
      <a:lvl5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9pPr>
    </p:titleStyle>
    <p:bodyStyle>
      <a:lvl1pPr marL="381000" indent="-381000" algn="l" defTabSz="101600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238125"/>
            <a:ext cx="8820150" cy="1624013"/>
          </a:xfrm>
        </p:spPr>
        <p:txBody>
          <a:bodyPr/>
          <a:lstStyle/>
          <a:p>
            <a:r>
              <a:rPr lang="en-US" sz="4400" dirty="0" smtClean="0"/>
              <a:t>Topic:</a:t>
            </a:r>
            <a:r>
              <a:rPr lang="en-US" dirty="0" smtClean="0"/>
              <a:t>  </a:t>
            </a:r>
            <a:r>
              <a:rPr lang="en-US" sz="5400" dirty="0" smtClean="0"/>
              <a:t>U3L2 Solving </a:t>
            </a:r>
            <a:br>
              <a:rPr lang="en-US" sz="5400" dirty="0" smtClean="0"/>
            </a:br>
            <a:r>
              <a:rPr lang="en-US" sz="5400" dirty="0"/>
              <a:t> </a:t>
            </a:r>
            <a:r>
              <a:rPr lang="en-US" sz="5400" dirty="0" smtClean="0"/>
              <a:t>        Exponential Equations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200" y="2895600"/>
            <a:ext cx="8636000" cy="194945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EQ:  How do we solve exponential equations by finding a common base?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041400" y="2133600"/>
            <a:ext cx="84582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We know that in exponential functions the exponent is a variable. 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60400" y="3505200"/>
            <a:ext cx="8839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When we wish to solve for that variable we have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two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 approaches we can take.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One approach is to use a logarithm. We will learn about these in a later lesson.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second is to make use of the Equality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Property for Exponential Functions.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0000" y="6858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Equality Property of Exponential Functions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39800" y="4038600"/>
            <a:ext cx="8331200" cy="3447098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2800" dirty="0">
                <a:latin typeface="Comic Sans MS" pitchFamily="66" charset="0"/>
              </a:rPr>
              <a:t>Basically, this states that if the bases are the same, then we can simply set the exponents equal. </a:t>
            </a:r>
          </a:p>
          <a:p>
            <a:pPr algn="ctr"/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2800" dirty="0">
                <a:latin typeface="Comic Sans MS" pitchFamily="66" charset="0"/>
              </a:rPr>
              <a:t>This property is quite useful when we 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are trying to solve equations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involving exponential functions.</a:t>
            </a:r>
          </a:p>
          <a:p>
            <a:pPr algn="ctr"/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2800" dirty="0">
                <a:latin typeface="Comic Sans MS" pitchFamily="66" charset="0"/>
              </a:rPr>
              <a:t>Let’s try a few examples to see how it works.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6200" y="609600"/>
            <a:ext cx="8001000" cy="11430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Equality Property for Exponential Functions</a:t>
            </a:r>
          </a:p>
          <a:p>
            <a:pPr marL="0" indent="0">
              <a:buNone/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b="1" dirty="0"/>
          </a:p>
          <a:p>
            <a:pPr marL="0" indent="0">
              <a:buNone/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dirty="0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dirty="0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dirty="0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dirty="0"/>
          </a:p>
          <a:p>
            <a:pPr>
              <a:tabLst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  <a:tab pos="1270000" algn="l"/>
              </a:tabLst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16363" y="2286000"/>
                <a:ext cx="7010401" cy="16459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latin typeface="Comic Sans MS" pitchFamily="66" charset="0"/>
                  </a:rPr>
                  <a:t>Suppose b is a positive number other than 1. 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en-US" b="1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latin typeface="Comic Sans MS" pitchFamily="66" charset="0"/>
                  </a:rPr>
                  <a:t> if and only if x</a:t>
                </a:r>
                <a:r>
                  <a:rPr lang="en-US" baseline="-25000" dirty="0" smtClean="0">
                    <a:latin typeface="Comic Sans MS" pitchFamily="66" charset="0"/>
                  </a:rPr>
                  <a:t>1</a:t>
                </a:r>
                <a:r>
                  <a:rPr lang="en-US" dirty="0" smtClean="0">
                    <a:latin typeface="Comic Sans MS" pitchFamily="66" charset="0"/>
                  </a:rPr>
                  <a:t> = x</a:t>
                </a:r>
                <a:r>
                  <a:rPr lang="en-US" baseline="-25000" dirty="0" smtClean="0">
                    <a:latin typeface="Comic Sans MS" pitchFamily="66" charset="0"/>
                  </a:rPr>
                  <a:t>2</a:t>
                </a:r>
                <a:r>
                  <a:rPr lang="en-US" dirty="0" smtClean="0">
                    <a:latin typeface="Comic Sans MS" pitchFamily="66" charset="0"/>
                  </a:rPr>
                  <a:t>.</a:t>
                </a:r>
              </a:p>
              <a:p>
                <a:pPr algn="l"/>
                <a:endParaRPr lang="en-US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363" y="2286000"/>
                <a:ext cx="7010401" cy="1645920"/>
              </a:xfrm>
              <a:prstGeom prst="rect">
                <a:avLst/>
              </a:prstGeom>
              <a:blipFill rotWithShape="1">
                <a:blip r:embed="rId3"/>
                <a:stretch>
                  <a:fillRect l="-2174" t="-4815" r="-373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698" grpId="0" uiExpand="1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879600" y="1143000"/>
            <a:ext cx="4114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Example 1: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098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232400" y="2209800"/>
            <a:ext cx="3943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1800" dirty="0">
                <a:solidFill>
                  <a:srgbClr val="FF0818"/>
                </a:solidFill>
                <a:latin typeface="Comic Sans MS" pitchFamily="66" charset="0"/>
              </a:rPr>
              <a:t>(Since the bases are the same we</a:t>
            </a:r>
          </a:p>
          <a:p>
            <a:pPr algn="ctr"/>
            <a:r>
              <a:rPr lang="en-US" sz="1800" dirty="0">
                <a:solidFill>
                  <a:srgbClr val="FF0818"/>
                </a:solidFill>
                <a:latin typeface="Comic Sans MS" pitchFamily="66" charset="0"/>
              </a:rPr>
              <a:t>simply set the exponents equal.)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895600"/>
            <a:ext cx="20669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352800"/>
            <a:ext cx="137636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886200"/>
            <a:ext cx="9572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22250" y="4546600"/>
            <a:ext cx="8953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2F15FF"/>
                </a:solidFill>
                <a:latin typeface="Comic Sans MS" pitchFamily="66" charset="0"/>
              </a:rPr>
              <a:t>Here is another example for you to try: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74800" y="5334000"/>
            <a:ext cx="23749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4000" dirty="0">
                <a:solidFill>
                  <a:srgbClr val="000000"/>
                </a:solidFill>
              </a:rPr>
              <a:t>Example 1a: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99" y="5867400"/>
            <a:ext cx="266552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3" grpId="0"/>
      <p:bldP spid="30727" grpId="0"/>
      <p:bldP spid="307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498600" y="2104072"/>
            <a:ext cx="65913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The next problem </a:t>
            </a:r>
            <a:r>
              <a:rPr lang="en-US" sz="3200" dirty="0" smtClean="0">
                <a:solidFill>
                  <a:srgbClr val="000000"/>
                </a:solidFill>
                <a:latin typeface="Comic Sans MS" pitchFamily="66" charset="0"/>
              </a:rPr>
              <a:t>shows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what to do when the bases are not the same.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28" y="3695700"/>
            <a:ext cx="337964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03400" y="4876800"/>
            <a:ext cx="56070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600" dirty="0">
                <a:solidFill>
                  <a:srgbClr val="2304FF"/>
                </a:solidFill>
                <a:latin typeface="Comic Sans MS" pitchFamily="66" charset="0"/>
              </a:rPr>
              <a:t>Does anyone have </a:t>
            </a:r>
          </a:p>
          <a:p>
            <a:pPr algn="ctr"/>
            <a:r>
              <a:rPr lang="en-US" sz="3600" dirty="0">
                <a:solidFill>
                  <a:srgbClr val="2304FF"/>
                </a:solidFill>
                <a:latin typeface="Comic Sans MS" pitchFamily="66" charset="0"/>
              </a:rPr>
              <a:t>an idea how</a:t>
            </a:r>
          </a:p>
          <a:p>
            <a:pPr algn="ctr"/>
            <a:r>
              <a:rPr lang="en-US" sz="3600" dirty="0">
                <a:solidFill>
                  <a:srgbClr val="2304FF"/>
                </a:solidFill>
                <a:latin typeface="Comic Sans MS" pitchFamily="66" charset="0"/>
              </a:rPr>
              <a:t>we might approach this?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790700" y="2095500"/>
            <a:ext cx="65786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Our strategy here is to rewrite the bases so that they are both the same.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Here for example, we know that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98" y="4475018"/>
            <a:ext cx="263434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651000" y="1143000"/>
            <a:ext cx="7620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4000" dirty="0">
                <a:solidFill>
                  <a:schemeClr val="accent2"/>
                </a:solidFill>
                <a:latin typeface="Comic Sans MS" pitchFamily="66" charset="0"/>
              </a:rPr>
              <a:t>Example 2:   </a:t>
            </a:r>
            <a:r>
              <a:rPr lang="en-US" sz="4000" dirty="0" smtClean="0">
                <a:solidFill>
                  <a:schemeClr val="accent2"/>
                </a:solidFill>
                <a:latin typeface="Comic Sans MS" pitchFamily="66" charset="0"/>
              </a:rPr>
              <a:t>(</a:t>
            </a:r>
            <a:r>
              <a:rPr lang="en-US" sz="4000" dirty="0">
                <a:solidFill>
                  <a:schemeClr val="accent2"/>
                </a:solidFill>
                <a:latin typeface="Comic Sans MS" pitchFamily="66" charset="0"/>
              </a:rPr>
              <a:t>Let’s solve it now)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53" y="2133600"/>
            <a:ext cx="2835686" cy="57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52" y="2666999"/>
            <a:ext cx="3457361" cy="50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959013" y="2133600"/>
            <a:ext cx="44958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FF1D4A"/>
                </a:solidFill>
              </a:rPr>
              <a:t>(our bases are now the </a:t>
            </a:r>
            <a:r>
              <a:rPr lang="en-US" sz="3200" dirty="0" smtClean="0">
                <a:solidFill>
                  <a:srgbClr val="FF1D4A"/>
                </a:solidFill>
              </a:rPr>
              <a:t>same,</a:t>
            </a:r>
            <a:endParaRPr lang="en-US" sz="3200" dirty="0">
              <a:solidFill>
                <a:srgbClr val="FF1D4A"/>
              </a:solidFill>
            </a:endParaRPr>
          </a:p>
          <a:p>
            <a:pPr algn="ctr"/>
            <a:r>
              <a:rPr lang="en-US" sz="3200" dirty="0">
                <a:solidFill>
                  <a:srgbClr val="FF1D4A"/>
                </a:solidFill>
              </a:rPr>
              <a:t>so simply set the exponents equal)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53" y="3276600"/>
            <a:ext cx="2152939" cy="3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53" y="3733799"/>
            <a:ext cx="2286000" cy="202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454564" y="6266021"/>
            <a:ext cx="5842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361EFF"/>
                </a:solidFill>
                <a:latin typeface="Comic Sans MS" pitchFamily="66" charset="0"/>
              </a:rPr>
              <a:t>Let’s try another one of these.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6" grpId="0"/>
      <p:bldP spid="337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839180" y="1219200"/>
            <a:ext cx="19572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>Example 3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89" y="2057400"/>
            <a:ext cx="2227511" cy="121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83" y="3283473"/>
            <a:ext cx="2406889" cy="50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87" y="4045782"/>
            <a:ext cx="2460436" cy="48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13" y="4754646"/>
            <a:ext cx="2179322" cy="4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01" y="5431383"/>
            <a:ext cx="1493933" cy="43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06" y="6019800"/>
            <a:ext cx="128510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908574" y="2174042"/>
            <a:ext cx="566722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r>
              <a:rPr lang="en-US" sz="3200" dirty="0">
                <a:solidFill>
                  <a:srgbClr val="FF0324"/>
                </a:solidFill>
              </a:rPr>
              <a:t>Remember a negative exponent is simply </a:t>
            </a:r>
          </a:p>
          <a:p>
            <a:r>
              <a:rPr lang="en-US" sz="3200" dirty="0">
                <a:solidFill>
                  <a:srgbClr val="FF0324"/>
                </a:solidFill>
              </a:rPr>
              <a:t>another way of writing a fraction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013200" y="3429000"/>
            <a:ext cx="55626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r>
              <a:rPr lang="en-US" sz="3200" dirty="0">
                <a:solidFill>
                  <a:srgbClr val="210CFF"/>
                </a:solidFill>
              </a:rPr>
              <a:t>The bases are now the </a:t>
            </a:r>
            <a:r>
              <a:rPr lang="en-US" sz="3200" dirty="0" smtClean="0">
                <a:solidFill>
                  <a:srgbClr val="210CFF"/>
                </a:solidFill>
              </a:rPr>
              <a:t>same, so </a:t>
            </a:r>
            <a:r>
              <a:rPr lang="en-US" sz="3200" dirty="0">
                <a:solidFill>
                  <a:srgbClr val="210CFF"/>
                </a:solidFill>
              </a:rPr>
              <a:t>set the exponents equal.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8" grpId="0"/>
      <p:bldP spid="358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17600" y="2209800"/>
            <a:ext cx="79248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r>
              <a:rPr lang="en-US" sz="3200" dirty="0">
                <a:solidFill>
                  <a:srgbClr val="0038CA"/>
                </a:solidFill>
                <a:latin typeface="Comic Sans MS" pitchFamily="66" charset="0"/>
              </a:rPr>
              <a:t>By now you can see that the  equality property is </a:t>
            </a:r>
            <a:r>
              <a:rPr lang="en-US" sz="3200" dirty="0" smtClean="0">
                <a:solidFill>
                  <a:srgbClr val="0038CA"/>
                </a:solidFill>
                <a:latin typeface="Comic Sans MS" pitchFamily="66" charset="0"/>
              </a:rPr>
              <a:t>actually </a:t>
            </a:r>
            <a:r>
              <a:rPr lang="en-US" sz="3200" dirty="0">
                <a:solidFill>
                  <a:srgbClr val="0038CA"/>
                </a:solidFill>
                <a:latin typeface="Comic Sans MS" pitchFamily="66" charset="0"/>
              </a:rPr>
              <a:t>quite useful in solving these </a:t>
            </a:r>
            <a:r>
              <a:rPr lang="en-US" sz="3200" dirty="0" smtClean="0">
                <a:solidFill>
                  <a:srgbClr val="0038CA"/>
                </a:solidFill>
                <a:latin typeface="Comic Sans MS" pitchFamily="66" charset="0"/>
              </a:rPr>
              <a:t>problems.  Here </a:t>
            </a:r>
            <a:r>
              <a:rPr lang="en-US" sz="3200" dirty="0">
                <a:solidFill>
                  <a:srgbClr val="0038CA"/>
                </a:solidFill>
                <a:latin typeface="Comic Sans MS" pitchFamily="66" charset="0"/>
              </a:rPr>
              <a:t>are a few more examples for you to try.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4419600"/>
            <a:ext cx="44958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Top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mic Sans MS"/>
        <a:ea typeface=""/>
        <a:cs typeface=""/>
      </a:majorFont>
      <a:minorFont>
        <a:latin typeface="Bradley Hand ITC TT-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D6E2ED"/>
      </a:lt1>
      <a:dk2>
        <a:srgbClr val="000000"/>
      </a:dk2>
      <a:lt2>
        <a:srgbClr val="D7E2EE"/>
      </a:lt2>
      <a:accent1>
        <a:srgbClr val="D6E2ED"/>
      </a:accent1>
      <a:accent2>
        <a:srgbClr val="333399"/>
      </a:accent2>
      <a:accent3>
        <a:srgbClr val="AAAAAA"/>
      </a:accent3>
      <a:accent4>
        <a:srgbClr val="B7C1CA"/>
      </a:accent4>
      <a:accent5>
        <a:srgbClr val="E8EEF4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mic Sans MS"/>
        <a:ea typeface=""/>
        <a:cs typeface=""/>
      </a:majorFont>
      <a:minorFont>
        <a:latin typeface="Stone Sans ITC TT-S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D6E2ED"/>
      </a:lt1>
      <a:dk2>
        <a:srgbClr val="000000"/>
      </a:dk2>
      <a:lt2>
        <a:srgbClr val="D7E2EE"/>
      </a:lt2>
      <a:accent1>
        <a:srgbClr val="D6E2ED"/>
      </a:accent1>
      <a:accent2>
        <a:srgbClr val="333399"/>
      </a:accent2>
      <a:accent3>
        <a:srgbClr val="AAAAAA"/>
      </a:accent3>
      <a:accent4>
        <a:srgbClr val="B7C1CA"/>
      </a:accent4>
      <a:accent5>
        <a:srgbClr val="E8EEF4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80808"/>
      </a:dk2>
      <a:lt2>
        <a:srgbClr val="3A3A3E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Right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7AB1E204-9762-47F6-AAF5-CBADBC9303A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Pages>0</Pages>
  <Words>337</Words>
  <Characters>0</Characters>
  <Application>Microsoft Office PowerPoint</Application>
  <PresentationFormat>Custom</PresentationFormat>
  <Lines>0</Lines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Bradley Hand ITC TT-Bold</vt:lpstr>
      <vt:lpstr>Comic Sans MS</vt:lpstr>
      <vt:lpstr>Stone Sans ITC TT-Semi</vt:lpstr>
      <vt:lpstr>Tahoma</vt:lpstr>
      <vt:lpstr>Wingdings</vt:lpstr>
      <vt:lpstr>Title - Top</vt:lpstr>
      <vt:lpstr>Photo - Horizontal</vt:lpstr>
      <vt:lpstr>Photo - Vertical</vt:lpstr>
      <vt:lpstr>Title, Bullets &amp; Photo</vt:lpstr>
      <vt:lpstr>Title &amp; Bullets - Right</vt:lpstr>
      <vt:lpstr>1_Blends</vt:lpstr>
      <vt:lpstr>Topic:  U3L2 Solving           Exponential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Functions</dc:title>
  <dc:creator>Rose Brown</dc:creator>
  <cp:lastModifiedBy>Rose Brown</cp:lastModifiedBy>
  <cp:revision>39</cp:revision>
  <dcterms:modified xsi:type="dcterms:W3CDTF">2014-02-27T03:15:01Z</dcterms:modified>
</cp:coreProperties>
</file>