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9" r:id="rId2"/>
    <p:sldMasterId id="2147483652" r:id="rId3"/>
    <p:sldMasterId id="2147483654" r:id="rId4"/>
    <p:sldMasterId id="2147483655" r:id="rId5"/>
    <p:sldMasterId id="2147483656" r:id="rId6"/>
    <p:sldMasterId id="2147483658" r:id="rId7"/>
    <p:sldMasterId id="2147483669" r:id="rId8"/>
    <p:sldMasterId id="2147483671" r:id="rId9"/>
  </p:sldMasterIdLst>
  <p:sldIdLst>
    <p:sldId id="281" r:id="rId10"/>
    <p:sldId id="256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0160000" cy="7620000"/>
  <p:notesSz cx="6858000" cy="9144000"/>
  <p:custDataLst>
    <p:custData r:id="rId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Bradley Hand ITC TT-Bol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71" autoAdjust="0"/>
  </p:normalViewPr>
  <p:slideViewPr>
    <p:cSldViewPr>
      <p:cViewPr>
        <p:scale>
          <a:sx n="69" d="100"/>
          <a:sy n="69" d="100"/>
        </p:scale>
        <p:origin x="-72" y="78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3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21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04900"/>
            <a:ext cx="20447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104900"/>
            <a:ext cx="59817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53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5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206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5241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73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9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14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4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5155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6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0394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54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104900"/>
            <a:ext cx="2286000" cy="570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104900"/>
            <a:ext cx="6705600" cy="5702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41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6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92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3649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14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78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24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796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2330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7888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6936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64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43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25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42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76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4008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02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316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93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5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401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38400"/>
            <a:ext cx="401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19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2418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044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8177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06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13200" y="1930400"/>
            <a:ext cx="12192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35052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17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7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647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78793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54330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65735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11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39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19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290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671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2168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5955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08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8800" y="1104900"/>
            <a:ext cx="3060700" cy="996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543300" y="1104900"/>
            <a:ext cx="9029700" cy="996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1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11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81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05254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3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74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83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019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925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186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05300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314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2625" y="1104900"/>
            <a:ext cx="21240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1104900"/>
            <a:ext cx="62198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64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1259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59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59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00138" y="6942138"/>
            <a:ext cx="2117725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942138"/>
            <a:ext cx="3217863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59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42138"/>
            <a:ext cx="2116138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387B74-3635-45F4-8683-4BCB116C2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1E30F-E3B2-4A28-AB11-7A92C9E5F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308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C504-B25F-44AF-B760-E58BA0CD6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10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5478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7B22-EA66-475C-9617-0DE9A0F62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153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70BD-814B-4F4E-8E47-A192E78DB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89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41E62-4522-4371-AFC8-480B99449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32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C771-FBCF-4744-B808-A4D6FF9E0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717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EA564-EB0B-45FB-96EF-D22B20080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385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4507-6AE3-4FCF-B49F-10D776EAE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0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F600-5C51-4144-BC6B-CD24A3E39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063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1AC65-D083-4845-ABA3-9ACB5843D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750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79525" y="238125"/>
            <a:ext cx="8658225" cy="162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44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08650" y="22415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144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650" y="4603750"/>
            <a:ext cx="4241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B75F22CB-FBB7-4958-8126-10C6E9911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283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79525" y="238125"/>
            <a:ext cx="8670925" cy="657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C73F2447-20EF-4E2B-BEE6-C28EA2B01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7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5052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1300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00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00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0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00138" y="6942138"/>
            <a:ext cx="2117725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942138"/>
            <a:ext cx="3217863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00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42138"/>
            <a:ext cx="2116138" cy="5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934354-1165-49BA-ABEE-EB2B0EB3F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A013-91A5-428F-BA5C-9F2277D4D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635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D0E39-4399-4361-B475-7E0891759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5373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50D5-8975-49F4-A741-661204618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018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A00D-F031-4F59-9273-5CAB6CA6C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595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0F761-921B-4E92-99F4-4B2A887FA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750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E84E1-AFAD-45F4-8755-F2673AF25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679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11AF0-3617-4BDB-8251-919D77DCD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5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B693-CCE6-4952-BB19-701C7CF55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747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03D44-F7FB-49D3-9938-6D5D4CC37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95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385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A0048-1165-4C4E-AC22-9EC73C635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3380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238125"/>
            <a:ext cx="8658225" cy="162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0638" y="6937375"/>
            <a:ext cx="2117725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0" y="6937375"/>
            <a:ext cx="3217863" cy="508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4788" y="6937375"/>
            <a:ext cx="2116137" cy="508000"/>
          </a:xfrm>
        </p:spPr>
        <p:txBody>
          <a:bodyPr/>
          <a:lstStyle>
            <a:lvl1pPr>
              <a:defRPr/>
            </a:lvl1pPr>
          </a:lstStyle>
          <a:p>
            <a:fld id="{5C6008F3-54E6-4FBF-B944-F2A730E2F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6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8178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+mj-lt"/>
          <a:ea typeface="+mj-ea"/>
          <a:cs typeface="+mj-cs"/>
        </a:defRPr>
      </a:lvl1pPr>
      <a:lvl2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2pPr>
      <a:lvl3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3pPr>
      <a:lvl4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4pPr>
      <a:lvl5pPr marL="254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66" charset="0"/>
        </a:defRPr>
      </a:lvl9pPr>
    </p:titleStyle>
    <p:bodyStyle>
      <a:lvl1pPr marL="685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85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184400"/>
            <a:ext cx="50673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892800"/>
            <a:ext cx="8928100" cy="13208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2pPr>
      <a:lvl3pPr marL="762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3pPr>
      <a:lvl4pPr marL="1016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4pPr>
      <a:lvl5pPr marL="1270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7200"/>
            <a:ext cx="37211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216400"/>
            <a:ext cx="4876800" cy="27940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4876800" cy="21971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20" rIns="91435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66" charset="0"/>
        </a:defRPr>
      </a:lvl9pPr>
    </p:titleStyle>
    <p:bodyStyle>
      <a:lvl1pPr marL="254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  <a:ea typeface="+mn-ea"/>
          <a:cs typeface="+mn-cs"/>
        </a:defRPr>
      </a:lvl1pPr>
      <a:lvl2pPr marL="508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2pPr>
      <a:lvl3pPr marL="762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3pPr>
      <a:lvl4pPr marL="1016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4pPr>
      <a:lvl5pPr marL="1270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543300" y="6654800"/>
            <a:ext cx="3619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438400"/>
            <a:ext cx="8496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5" tIns="45720" rIns="91435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2pPr>
      <a:lvl3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3pPr>
      <a:lvl4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4pPr>
      <a:lvl5pPr marL="254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66" charset="0"/>
        </a:defRPr>
      </a:lvl9pPr>
    </p:titleStyle>
    <p:bodyStyle>
      <a:lvl1pPr marL="609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6" tIns="50796" rIns="101596" bIns="50796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6" tIns="50796" rIns="101596" bIns="50796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D30BAF8A-B178-41E1-AD3D-15AC1F097B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9" r:id="rId12"/>
    <p:sldLayoutId id="2147483760" r:id="rId13"/>
  </p:sldLayoutIdLst>
  <p:transition/>
  <p:txStyles>
    <p:titleStyle>
      <a:lvl1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5" tIns="50795" rIns="101595" bIns="50795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9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1240D191-91B7-4371-99AF-1D79408339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1" r:id="rId12"/>
  </p:sldLayoutIdLst>
  <p:transition/>
  <p:txStyles>
    <p:titleStyle>
      <a:lvl1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pitchFamily="34" charset="0"/>
        </a:defRPr>
      </a:lvl9pPr>
    </p:titleStyle>
    <p:bodyStyle>
      <a:lvl1pPr marL="381000" indent="-381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Topic:  </a:t>
            </a:r>
            <a:r>
              <a:rPr lang="en-US" dirty="0" smtClean="0"/>
              <a:t>U3L1  Graphing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Exponential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EQ:  What are the key parts of the graph of an exponential function?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438564" y="2617788"/>
            <a:ext cx="7277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00"/>
                </a:solidFill>
                <a:latin typeface="Comic Sans MS" pitchFamily="66" charset="0"/>
              </a:rPr>
              <a:t>Shall we speculate as to what happens when ‘a’ assumes negative values ?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60600" y="4876800"/>
            <a:ext cx="546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292DFF"/>
                </a:solidFill>
                <a:latin typeface="Comic Sans MS" pitchFamily="66" charset="0"/>
              </a:rPr>
              <a:t>Let’s see if you are correct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041400" y="2209800"/>
            <a:ext cx="8331200" cy="5156200"/>
            <a:chOff x="800" y="1584"/>
            <a:chExt cx="5104" cy="3056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3360"/>
              <a:ext cx="1990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584"/>
              <a:ext cx="2176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1584"/>
              <a:ext cx="2176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558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13352554"/>
              </p:ext>
            </p:extLst>
          </p:nvPr>
        </p:nvGraphicFramePr>
        <p:xfrm>
          <a:off x="1651000" y="914400"/>
          <a:ext cx="7832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6" imgW="2349360" imgH="228600" progId="Equation.DSMT4">
                  <p:embed/>
                </p:oleObj>
              </mc:Choice>
              <mc:Fallback>
                <p:oleObj name="Equation" r:id="rId6" imgW="2349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914400"/>
                        <a:ext cx="78329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36600" y="2286000"/>
            <a:ext cx="8178800" cy="5511800"/>
          </a:xfrm>
          <a:noFill/>
        </p:spPr>
        <p:txBody>
          <a:bodyPr/>
          <a:lstStyle/>
          <a:p>
            <a:pPr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dirty="0"/>
              <a:t>Our general exponential form is</a:t>
            </a:r>
          </a:p>
          <a:p>
            <a:pPr lvl="1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dirty="0"/>
              <a:t>“</a:t>
            </a:r>
            <a:r>
              <a:rPr lang="en-US" dirty="0">
                <a:latin typeface="Comic Sans MS" pitchFamily="66" charset="0"/>
              </a:rPr>
              <a:t>b” is the base of the function and changes here will result in:</a:t>
            </a:r>
          </a:p>
          <a:p>
            <a:pPr lvl="2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dirty="0">
                <a:latin typeface="Comic Sans MS" pitchFamily="66" charset="0"/>
              </a:rPr>
              <a:t> When </a:t>
            </a:r>
            <a:r>
              <a:rPr lang="en-US" dirty="0" smtClean="0">
                <a:latin typeface="Comic Sans MS" pitchFamily="66" charset="0"/>
              </a:rPr>
              <a:t>b &gt; 1</a:t>
            </a:r>
            <a:r>
              <a:rPr lang="en-US" dirty="0">
                <a:latin typeface="Comic Sans MS" pitchFamily="66" charset="0"/>
              </a:rPr>
              <a:t>, a steep increase in the value of ‘y’ as ‘x’ increases</a:t>
            </a:r>
            <a:r>
              <a:rPr lang="en-US" dirty="0" smtClean="0">
                <a:latin typeface="Comic Sans MS" pitchFamily="66" charset="0"/>
              </a:rPr>
              <a:t>.  This is known as “exponential growth.”</a:t>
            </a:r>
            <a:endParaRPr lang="en-US" dirty="0">
              <a:latin typeface="Comic Sans MS" pitchFamily="66" charset="0"/>
            </a:endParaRPr>
          </a:p>
          <a:p>
            <a:pPr lvl="2">
              <a:tabLst>
                <a:tab pos="838200" algn="l"/>
                <a:tab pos="838200" algn="l"/>
                <a:tab pos="838200" algn="l"/>
                <a:tab pos="838200" algn="l"/>
              </a:tabLst>
            </a:pPr>
            <a:r>
              <a:rPr lang="en-US" dirty="0">
                <a:latin typeface="Comic Sans MS" pitchFamily="66" charset="0"/>
              </a:rPr>
              <a:t>When </a:t>
            </a:r>
            <a:r>
              <a:rPr lang="en-US" dirty="0" smtClean="0">
                <a:latin typeface="Comic Sans MS" pitchFamily="66" charset="0"/>
              </a:rPr>
              <a:t>0 &lt; b &lt; 1</a:t>
            </a:r>
            <a:r>
              <a:rPr lang="en-US" dirty="0">
                <a:latin typeface="Comic Sans MS" pitchFamily="66" charset="0"/>
              </a:rPr>
              <a:t>, a steep decrease in the value of ‘y’ as ‘x’ increases</a:t>
            </a:r>
            <a:r>
              <a:rPr lang="en-US" dirty="0" smtClean="0">
                <a:latin typeface="Comic Sans MS" pitchFamily="66" charset="0"/>
              </a:rPr>
              <a:t>.  This is known as “exponential decay.”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286000"/>
            <a:ext cx="19875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46157"/>
              </p:ext>
            </p:extLst>
          </p:nvPr>
        </p:nvGraphicFramePr>
        <p:xfrm>
          <a:off x="2108200" y="381000"/>
          <a:ext cx="4241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81000"/>
                        <a:ext cx="4241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2241550"/>
            <a:ext cx="7880350" cy="4572000"/>
          </a:xfrm>
          <a:noFill/>
        </p:spPr>
        <p:txBody>
          <a:bodyPr/>
          <a:lstStyle/>
          <a:p>
            <a:pPr>
              <a:tabLst>
                <a:tab pos="838200" algn="l"/>
                <a:tab pos="838200" algn="l"/>
                <a:tab pos="838200" algn="l"/>
              </a:tabLst>
            </a:pPr>
            <a:r>
              <a:rPr lang="en-US" sz="3200" dirty="0">
                <a:latin typeface="Comic Sans MS" pitchFamily="66" charset="0"/>
              </a:rPr>
              <a:t>We also discovered that changes in “a” would change the y-intercept on </a:t>
            </a:r>
            <a:r>
              <a:rPr lang="en-US" sz="3200" dirty="0" smtClean="0">
                <a:latin typeface="Comic Sans MS" pitchFamily="66" charset="0"/>
              </a:rPr>
              <a:t>the </a:t>
            </a:r>
            <a:r>
              <a:rPr lang="en-US" sz="3200" dirty="0">
                <a:latin typeface="Comic Sans MS" pitchFamily="66" charset="0"/>
              </a:rPr>
              <a:t>corresponding graph.</a:t>
            </a:r>
          </a:p>
          <a:p>
            <a:pPr>
              <a:tabLst>
                <a:tab pos="838200" algn="l"/>
                <a:tab pos="838200" algn="l"/>
                <a:tab pos="838200" algn="l"/>
              </a:tabLst>
            </a:pPr>
            <a:endParaRPr lang="en-US" sz="2700" dirty="0"/>
          </a:p>
        </p:txBody>
      </p:sp>
      <p:graphicFrame>
        <p:nvGraphicFramePr>
          <p:cNvPr id="26630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8946157"/>
              </p:ext>
            </p:extLst>
          </p:nvPr>
        </p:nvGraphicFramePr>
        <p:xfrm>
          <a:off x="2108200" y="381000"/>
          <a:ext cx="4241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81000"/>
                        <a:ext cx="4241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2400" y="6096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Graphing an Exponential Function with a Vertical Shift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576945"/>
            <a:ext cx="9299725" cy="34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2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6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Example 1—Graph f(x) = 2</a:t>
            </a:r>
            <a:r>
              <a:rPr lang="en-US" sz="36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x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+ 1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encrypted-tbn1.gstatic.com/images?q=tbn:ANd9GcReMVib0DsJz9RzKhcEx-VtCWGiHusH_UMYYaFC0YiEiaH6bz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57400"/>
            <a:ext cx="573282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55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6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Example 1—Graph f(x) = 2</a:t>
            </a:r>
            <a:r>
              <a:rPr lang="en-US" sz="36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x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+ 1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057400"/>
            <a:ext cx="663145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235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66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 Try Examples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327400" y="2514600"/>
            <a:ext cx="5105400" cy="2819400"/>
          </a:xfrm>
        </p:spPr>
        <p:txBody>
          <a:bodyPr/>
          <a:lstStyle/>
          <a:p>
            <a:r>
              <a:rPr lang="en-US" dirty="0" smtClean="0"/>
              <a:t>y = 3</a:t>
            </a:r>
            <a:r>
              <a:rPr lang="en-US" baseline="30000" dirty="0" smtClean="0"/>
              <a:t>x</a:t>
            </a:r>
            <a:r>
              <a:rPr lang="en-US" dirty="0" smtClean="0"/>
              <a:t> – 1</a:t>
            </a:r>
          </a:p>
          <a:p>
            <a:endParaRPr lang="en-US" dirty="0" smtClean="0"/>
          </a:p>
          <a:p>
            <a:r>
              <a:rPr lang="en-US" dirty="0" smtClean="0"/>
              <a:t>y = 2</a:t>
            </a:r>
            <a:r>
              <a:rPr lang="en-US" baseline="30000" dirty="0" smtClean="0"/>
              <a:t>x</a:t>
            </a:r>
            <a:r>
              <a:rPr lang="en-US" dirty="0" smtClean="0"/>
              <a:t> + 2</a:t>
            </a:r>
          </a:p>
          <a:p>
            <a:endParaRPr lang="en-US" dirty="0" smtClean="0"/>
          </a:p>
          <a:p>
            <a:r>
              <a:rPr lang="en-US" dirty="0" smtClean="0"/>
              <a:t>y = 2(</a:t>
            </a:r>
            <a:r>
              <a:rPr lang="en-US" dirty="0" smtClean="0">
                <a:latin typeface="Calibri"/>
              </a:rPr>
              <a:t>⅖</a:t>
            </a:r>
            <a:r>
              <a:rPr lang="en-US" dirty="0" smtClean="0"/>
              <a:t>)</a:t>
            </a:r>
            <a:r>
              <a:rPr lang="en-US" baseline="30000" dirty="0" smtClean="0"/>
              <a:t>x</a:t>
            </a:r>
            <a:r>
              <a:rPr lang="en-US" dirty="0" smtClean="0"/>
              <a:t> - 3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5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291" y="7808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Graphing an Exponential Function with a Horizontal Shift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341418"/>
            <a:ext cx="955963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3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529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Example 2—Graph f(x) = (3/2)</a:t>
            </a:r>
            <a:r>
              <a:rPr lang="en-US" sz="36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x+1</a:t>
            </a:r>
            <a:endParaRPr lang="en-US" sz="3600" baseline="30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encrypted-tbn1.gstatic.com/images?q=tbn:ANd9GcReMVib0DsJz9RzKhcEx-VtCWGiHusH_UMYYaFC0YiEiaH6bz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140527"/>
            <a:ext cx="5537200" cy="52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33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tabLst>
                <a:tab pos="1270000" algn="l"/>
              </a:tabLs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Exponential Functions</a:t>
            </a:r>
          </a:p>
        </p:txBody>
      </p:sp>
      <p:graphicFrame>
        <p:nvGraphicFramePr>
          <p:cNvPr id="12302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661988" y="2824163"/>
          <a:ext cx="8632825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2361960" imgH="914400" progId="Equation.DSMT4">
                  <p:embed/>
                </p:oleObj>
              </mc:Choice>
              <mc:Fallback>
                <p:oleObj name="Equation" r:id="rId3" imgW="2361960" imgH="914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824163"/>
                        <a:ext cx="8632825" cy="334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529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Example 2—Graph f(x) = (3/2)</a:t>
            </a:r>
            <a:r>
              <a:rPr lang="en-US" sz="3600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x+1</a:t>
            </a:r>
            <a:endParaRPr lang="en-US" sz="3600" baseline="30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73" y="2133599"/>
            <a:ext cx="6585527" cy="52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642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529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 Try Examples</a:t>
            </a:r>
            <a:endParaRPr lang="en-US" sz="3600" baseline="30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128433" y="2667000"/>
            <a:ext cx="3979333" cy="2429933"/>
          </a:xfrm>
        </p:spPr>
        <p:txBody>
          <a:bodyPr/>
          <a:lstStyle/>
          <a:p>
            <a:r>
              <a:rPr lang="en-US" dirty="0" smtClean="0"/>
              <a:t>y = (2/3)</a:t>
            </a:r>
            <a:r>
              <a:rPr lang="en-US" baseline="30000" dirty="0" smtClean="0"/>
              <a:t>x-2</a:t>
            </a:r>
          </a:p>
          <a:p>
            <a:endParaRPr lang="en-US" baseline="30000" dirty="0" smtClean="0"/>
          </a:p>
          <a:p>
            <a:r>
              <a:rPr lang="en-US" dirty="0" smtClean="0"/>
              <a:t>y = (7/4)</a:t>
            </a:r>
            <a:r>
              <a:rPr lang="en-US" baseline="30000" dirty="0" smtClean="0"/>
              <a:t>x+1</a:t>
            </a:r>
          </a:p>
          <a:p>
            <a:endParaRPr lang="en-US" baseline="30000" dirty="0" smtClean="0"/>
          </a:p>
          <a:p>
            <a:r>
              <a:rPr lang="en-US" dirty="0" smtClean="0"/>
              <a:t>y = 2 </a:t>
            </a:r>
            <a:r>
              <a:rPr lang="en-US" baseline="30000" dirty="0" smtClean="0"/>
              <a:t>x-3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35065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800" y="10529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Shifting in Both Directions</a:t>
            </a:r>
            <a:endParaRPr lang="en-US" sz="3600" baseline="30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209800"/>
            <a:ext cx="3833813" cy="49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20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9" y="3505200"/>
            <a:ext cx="63672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/>
          </p:cNvSpPr>
          <p:nvPr/>
        </p:nvSpPr>
        <p:spPr bwMode="auto">
          <a:xfrm>
            <a:off x="1574800" y="4572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First, let’s take a look at an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exponential function</a:t>
            </a:r>
          </a:p>
        </p:txBody>
      </p:sp>
      <p:graphicFrame>
        <p:nvGraphicFramePr>
          <p:cNvPr id="14344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06575" y="2590800"/>
          <a:ext cx="13938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590800"/>
                        <a:ext cx="13938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>
            <p:ph sz="quarter" idx="2"/>
          </p:nvPr>
        </p:nvGraphicFramePr>
        <p:xfrm>
          <a:off x="6756400" y="2514600"/>
          <a:ext cx="2876550" cy="4267202"/>
        </p:xfrm>
        <a:graphic>
          <a:graphicData uri="http://schemas.openxmlformats.org/drawingml/2006/table">
            <a:tbl>
              <a:tblPr/>
              <a:tblGrid>
                <a:gridCol w="1438275"/>
                <a:gridCol w="1438275"/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-2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Text Box 10"/>
          <p:cNvSpPr txBox="1">
            <a:spLocks/>
          </p:cNvSpPr>
          <p:nvPr/>
        </p:nvSpPr>
        <p:spPr bwMode="auto">
          <a:xfrm>
            <a:off x="6604000" y="2590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rIns="91436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89000" y="2438400"/>
            <a:ext cx="73533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So our general form is simple enough.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89000" y="3429000"/>
            <a:ext cx="7315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The general shape of our graph will be determined by the exponential variable.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7600" y="5257800"/>
            <a:ext cx="7086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Which leads us to ask what role does the ‘a’ and the base ‘b’ play here. Let’s take a look.</a:t>
            </a:r>
          </a:p>
        </p:txBody>
      </p:sp>
      <p:graphicFrame>
        <p:nvGraphicFramePr>
          <p:cNvPr id="1639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957388" y="228600"/>
          <a:ext cx="42386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28600"/>
                        <a:ext cx="4238625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/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498600" y="304800"/>
            <a:ext cx="5867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First let’s change the base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to positive values 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04800" y="2133600"/>
            <a:ext cx="8568677" cy="5099050"/>
            <a:chOff x="192" y="1668"/>
            <a:chExt cx="4616" cy="2888"/>
          </a:xfrm>
        </p:grpSpPr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675" y="3536"/>
              <a:ext cx="208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7F007F"/>
                  </a:solidFill>
                  <a:latin typeface="Comic Sans MS" pitchFamily="66" charset="0"/>
                </a:rPr>
                <a:t>What conclusion can</a:t>
              </a:r>
            </a:p>
            <a:p>
              <a:pPr algn="ctr"/>
              <a:r>
                <a:rPr lang="en-US" sz="3200" dirty="0">
                  <a:solidFill>
                    <a:srgbClr val="7F007F"/>
                  </a:solidFill>
                  <a:latin typeface="Comic Sans MS" pitchFamily="66" charset="0"/>
                </a:rPr>
                <a:t>we draw ?</a:t>
              </a:r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76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668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40"/>
              <a:ext cx="2176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65200" y="788988"/>
            <a:ext cx="805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Next, observe what happens when </a:t>
            </a:r>
            <a:r>
              <a:rPr lang="en-US" sz="3600" dirty="0">
                <a:solidFill>
                  <a:schemeClr val="hlink"/>
                </a:solidFill>
                <a:latin typeface="Comic Sans MS" pitchFamily="66" charset="0"/>
              </a:rPr>
              <a:t>b</a:t>
            </a:r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 assumes a value such that 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0 &lt; </a:t>
            </a:r>
            <a:r>
              <a:rPr lang="en-US" sz="3600" dirty="0" smtClean="0">
                <a:solidFill>
                  <a:schemeClr val="hlink"/>
                </a:solidFill>
                <a:latin typeface="Comic Sans MS" pitchFamily="66" charset="0"/>
              </a:rPr>
              <a:t>b 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&lt; 1</a:t>
            </a:r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14300" y="2057400"/>
            <a:ext cx="9004300" cy="5124450"/>
            <a:chOff x="72" y="1684"/>
            <a:chExt cx="4992" cy="284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684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684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108"/>
              <a:ext cx="2432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657" y="3344"/>
              <a:ext cx="2365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311FFF"/>
                  </a:solidFill>
                  <a:latin typeface="Comic Sans MS" pitchFamily="66" charset="0"/>
                </a:rPr>
                <a:t>Can you explain why</a:t>
              </a:r>
            </a:p>
            <a:p>
              <a:pPr algn="ctr"/>
              <a:r>
                <a:rPr lang="en-US" sz="3200" dirty="0">
                  <a:solidFill>
                    <a:srgbClr val="311FFF"/>
                  </a:solidFill>
                  <a:latin typeface="Comic Sans MS" pitchFamily="66" charset="0"/>
                </a:rPr>
                <a:t>this happens ?</a:t>
              </a:r>
              <a:r>
                <a:rPr lang="en-US" sz="32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52600" y="1993900"/>
            <a:ext cx="66548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4800" dirty="0">
                <a:solidFill>
                  <a:srgbClr val="311AFF"/>
                </a:solidFill>
                <a:latin typeface="Comic Sans MS" pitchFamily="66" charset="0"/>
              </a:rPr>
              <a:t>What do you think </a:t>
            </a:r>
          </a:p>
          <a:p>
            <a:pPr algn="ctr"/>
            <a:r>
              <a:rPr lang="en-US" sz="4800" dirty="0">
                <a:solidFill>
                  <a:srgbClr val="311AFF"/>
                </a:solidFill>
                <a:latin typeface="Comic Sans MS" pitchFamily="66" charset="0"/>
              </a:rPr>
              <a:t>will happen if  ‘</a:t>
            </a:r>
            <a:r>
              <a:rPr lang="en-US" sz="4800" dirty="0">
                <a:solidFill>
                  <a:schemeClr val="hlink"/>
                </a:solidFill>
                <a:latin typeface="Comic Sans MS" pitchFamily="66" charset="0"/>
              </a:rPr>
              <a:t>b</a:t>
            </a:r>
            <a:r>
              <a:rPr lang="en-US" sz="4800" dirty="0">
                <a:solidFill>
                  <a:srgbClr val="311AFF"/>
                </a:solidFill>
                <a:latin typeface="Comic Sans MS" pitchFamily="66" charset="0"/>
              </a:rPr>
              <a:t>’ is negative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70000" y="457200"/>
            <a:ext cx="741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Don’t forget our </a:t>
            </a:r>
          </a:p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definition !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70000" y="4343400"/>
            <a:ext cx="72263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100F4"/>
                </a:solidFill>
                <a:latin typeface="Comic Sans MS" pitchFamily="66" charset="0"/>
              </a:rPr>
              <a:t>Can you explain why ‘</a:t>
            </a:r>
            <a:r>
              <a:rPr lang="en-US" sz="3200" dirty="0">
                <a:solidFill>
                  <a:schemeClr val="hlink"/>
                </a:solidFill>
                <a:latin typeface="Comic Sans MS" pitchFamily="66" charset="0"/>
              </a:rPr>
              <a:t>b</a:t>
            </a:r>
            <a:r>
              <a:rPr lang="en-US" sz="3200" dirty="0">
                <a:solidFill>
                  <a:srgbClr val="0100F4"/>
                </a:solidFill>
                <a:latin typeface="Comic Sans MS" pitchFamily="66" charset="0"/>
              </a:rPr>
              <a:t>’ is restricted from assuming negative values 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422400" y="2360083"/>
            <a:ext cx="7073900" cy="1447800"/>
            <a:chOff x="1184" y="1632"/>
            <a:chExt cx="3730" cy="684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1472" y="1632"/>
              <a:ext cx="30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omic Sans MS" pitchFamily="66" charset="0"/>
                </a:rPr>
                <a:t>Any equation of the form: </a:t>
              </a:r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2064"/>
              <a:ext cx="37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65200" y="2133600"/>
            <a:ext cx="78470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1pPr>
            <a:lvl2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2pPr>
            <a:lvl3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3pPr>
            <a:lvl4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4pPr>
            <a:lvl5pPr algn="l"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1200">
                <a:solidFill>
                  <a:schemeClr val="tx1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To see what impact ‘a’ has on our graph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we will fix the value of ‘b’ at 3.</a:t>
            </a: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1043082" y="3054662"/>
            <a:ext cx="8075517" cy="4381188"/>
            <a:chOff x="608" y="1968"/>
            <a:chExt cx="5025" cy="2716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1968"/>
              <a:ext cx="2021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016"/>
              <a:ext cx="2033" cy="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408"/>
              <a:ext cx="1984" cy="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10" y="3648"/>
              <a:ext cx="232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1pPr>
              <a:lvl2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2pPr>
              <a:lvl3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3pPr>
              <a:lvl4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4pPr>
              <a:lvl5pPr algn="l"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1200">
                  <a:solidFill>
                    <a:schemeClr val="tx1"/>
                  </a:solidFill>
                  <a:latin typeface="Bradley Hand ITC TT-Bold" pitchFamily="2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D81500"/>
                  </a:solidFill>
                  <a:latin typeface="Comic Sans MS" pitchFamily="66" charset="0"/>
                </a:rPr>
                <a:t>What does a larger</a:t>
              </a:r>
            </a:p>
            <a:p>
              <a:pPr algn="ctr"/>
              <a:r>
                <a:rPr lang="en-US" sz="3200" dirty="0">
                  <a:solidFill>
                    <a:srgbClr val="D81500"/>
                  </a:solidFill>
                  <a:latin typeface="Comic Sans MS" pitchFamily="66" charset="0"/>
                </a:rPr>
                <a:t>value of ‘a’ </a:t>
              </a:r>
            </a:p>
            <a:p>
              <a:pPr algn="ctr"/>
              <a:r>
                <a:rPr lang="en-US" sz="3200" dirty="0">
                  <a:solidFill>
                    <a:srgbClr val="D81500"/>
                  </a:solidFill>
                  <a:latin typeface="Comic Sans MS" pitchFamily="66" charset="0"/>
                </a:rPr>
                <a:t>accomplish</a:t>
              </a:r>
              <a:r>
                <a:rPr lang="en-US" sz="3200" dirty="0">
                  <a:solidFill>
                    <a:srgbClr val="FDFD34"/>
                  </a:solidFill>
                  <a:latin typeface="Comic Sans MS" pitchFamily="66" charset="0"/>
                </a:rPr>
                <a:t> </a:t>
              </a:r>
              <a:r>
                <a:rPr lang="en-US" sz="3200" dirty="0">
                  <a:solidFill>
                    <a:srgbClr val="FF0B16"/>
                  </a:solidFill>
                  <a:latin typeface="Comic Sans MS" pitchFamily="66" charset="0"/>
                </a:rPr>
                <a:t>?</a:t>
              </a:r>
            </a:p>
          </p:txBody>
        </p:sp>
      </p:grpSp>
      <p:graphicFrame>
        <p:nvGraphicFramePr>
          <p:cNvPr id="21513" name="Object 9"/>
          <p:cNvGraphicFramePr>
            <a:graphicFrameLocks noGrp="1" noChangeAspect="1"/>
          </p:cNvGraphicFramePr>
          <p:nvPr>
            <p:ph/>
          </p:nvPr>
        </p:nvGraphicFramePr>
        <p:xfrm>
          <a:off x="1957388" y="228600"/>
          <a:ext cx="44926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6" imgW="609480" imgH="228600" progId="Equation.DSMT4">
                  <p:embed/>
                </p:oleObj>
              </mc:Choice>
              <mc:Fallback>
                <p:oleObj name="Equation" r:id="rId6" imgW="609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28600"/>
                        <a:ext cx="449262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mic Sans MS"/>
        <a:ea typeface=""/>
        <a:cs typeface=""/>
      </a:majorFont>
      <a:minorFont>
        <a:latin typeface="Bradley Hand ITC TT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mic Sans MS"/>
        <a:ea typeface=""/>
        <a:cs typeface=""/>
      </a:majorFont>
      <a:minorFont>
        <a:latin typeface="Stone Sans ITC TT-S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80808"/>
      </a:dk2>
      <a:lt2>
        <a:srgbClr val="3A3A3E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7779A95E-37D2-4EC7-B074-ACB2827CA25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Pages>0</Pages>
  <Words>409</Words>
  <Characters>0</Characters>
  <Application>Microsoft Office PowerPoint</Application>
  <PresentationFormat>Custom</PresentationFormat>
  <Lines>0</Lines>
  <Paragraphs>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Title &amp; Bullets</vt:lpstr>
      <vt:lpstr>Title - Top</vt:lpstr>
      <vt:lpstr>Photo - Horizontal</vt:lpstr>
      <vt:lpstr>Photo - Vertical</vt:lpstr>
      <vt:lpstr>Title, Bullets &amp; Photo</vt:lpstr>
      <vt:lpstr>Title &amp; Bullets - Right</vt:lpstr>
      <vt:lpstr>1_Blends</vt:lpstr>
      <vt:lpstr>Blends</vt:lpstr>
      <vt:lpstr>Equation</vt:lpstr>
      <vt:lpstr>Topic:  U3L1  Graphing           Exponential Functions</vt:lpstr>
      <vt:lpstr>Exponential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Functions</dc:title>
  <dc:creator>Rose Brown</dc:creator>
  <cp:lastModifiedBy>Rose Brown</cp:lastModifiedBy>
  <cp:revision>42</cp:revision>
  <dcterms:modified xsi:type="dcterms:W3CDTF">2014-02-27T01:54:46Z</dcterms:modified>
</cp:coreProperties>
</file>