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49"/>
    <a:srgbClr val="E2B700"/>
    <a:srgbClr val="D6AD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9" autoAdjust="0"/>
  </p:normalViewPr>
  <p:slideViewPr>
    <p:cSldViewPr>
      <p:cViewPr varScale="1">
        <p:scale>
          <a:sx n="68" d="100"/>
          <a:sy n="68" d="100"/>
        </p:scale>
        <p:origin x="-3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6096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143000" y="1905000"/>
            <a:ext cx="716280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>
                <a:solidFill>
                  <a:srgbClr val="E2B700"/>
                </a:solidFill>
              </a:rPr>
              <a:t>Remainder </a:t>
            </a:r>
            <a:br>
              <a:rPr lang="en-US" sz="5400" b="1">
                <a:solidFill>
                  <a:srgbClr val="E2B700"/>
                </a:solidFill>
              </a:rPr>
            </a:br>
            <a:r>
              <a:rPr lang="en-US" sz="5400" b="1">
                <a:solidFill>
                  <a:srgbClr val="E2B700"/>
                </a:solidFill>
              </a:rPr>
              <a:t>and </a:t>
            </a:r>
            <a:br>
              <a:rPr lang="en-US" sz="5400" b="1">
                <a:solidFill>
                  <a:srgbClr val="E2B700"/>
                </a:solidFill>
              </a:rPr>
            </a:br>
            <a:r>
              <a:rPr lang="en-US" sz="5400" b="1">
                <a:solidFill>
                  <a:srgbClr val="E2B700"/>
                </a:solidFill>
              </a:rPr>
              <a:t>Factor Theorems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609600"/>
            <a:ext cx="6629400" cy="1020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solidFill>
                  <a:srgbClr val="E2B700"/>
                </a:solidFill>
              </a:rPr>
              <a:t>The Remainder Theorem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57200" y="2286000"/>
            <a:ext cx="8382000" cy="3733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Comic Sans MS" pitchFamily="66" charset="0"/>
              </a:rPr>
              <a:t>If  a polynomial f(x) is divided by x-a, the remainder is the constant f(a), and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Comic Sans MS" pitchFamily="66" charset="0"/>
              </a:rPr>
              <a:t>Dividend=quotient *divisor +remainder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Comic Sans MS" pitchFamily="66" charset="0"/>
              </a:rPr>
              <a:t>Where         is a polynomial with degree one less than the degree of f(x)</a:t>
            </a:r>
          </a:p>
        </p:txBody>
      </p:sp>
      <p:graphicFrame>
        <p:nvGraphicFramePr>
          <p:cNvPr id="512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838200" y="3810000"/>
          <a:ext cx="4191000" cy="873125"/>
        </p:xfrm>
        <a:graphic>
          <a:graphicData uri="http://schemas.openxmlformats.org/presentationml/2006/ole">
            <p:oleObj spid="_x0000_s5124" name="Equation" r:id="rId3" imgW="1662978" imgH="406224" progId="Equation.DSMT4">
              <p:embed/>
            </p:oleObj>
          </a:graphicData>
        </a:graphic>
      </p:graphicFrame>
      <p:graphicFrame>
        <p:nvGraphicFramePr>
          <p:cNvPr id="5125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600200" y="4419600"/>
          <a:ext cx="685800" cy="422275"/>
        </p:xfrm>
        <a:graphic>
          <a:graphicData uri="http://schemas.openxmlformats.org/presentationml/2006/ole">
            <p:oleObj spid="_x0000_s5125" name="Equation" r:id="rId4" imgW="330057" imgH="203112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685800"/>
            <a:ext cx="6629400" cy="944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solidFill>
                  <a:srgbClr val="E2B700"/>
                </a:solidFill>
              </a:rPr>
              <a:t>The Remainder Theorem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</p:txBody>
      </p:sp>
      <p:graphicFrame>
        <p:nvGraphicFramePr>
          <p:cNvPr id="614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295400" y="1905000"/>
          <a:ext cx="5486400" cy="4699000"/>
        </p:xfrm>
        <a:graphic>
          <a:graphicData uri="http://schemas.openxmlformats.org/presentationml/2006/ole">
            <p:oleObj spid="_x0000_s6148" name="Equation" r:id="rId3" imgW="3797300" imgH="3251200" progId="Equation.DSMT4">
              <p:embed/>
            </p:oleObj>
          </a:graphicData>
        </a:graphic>
      </p:graphicFrame>
      <p:sp>
        <p:nvSpPr>
          <p:cNvPr id="6149" name="Line 6"/>
          <p:cNvSpPr>
            <a:spLocks noChangeShapeType="1"/>
          </p:cNvSpPr>
          <p:nvPr/>
        </p:nvSpPr>
        <p:spPr bwMode="auto">
          <a:xfrm>
            <a:off x="990600" y="4038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0" name="Line 7"/>
          <p:cNvSpPr>
            <a:spLocks noChangeShapeType="1"/>
          </p:cNvSpPr>
          <p:nvPr/>
        </p:nvSpPr>
        <p:spPr bwMode="auto">
          <a:xfrm>
            <a:off x="990600" y="47244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5562600" y="5029200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Remember Lesson 5-3 </a:t>
            </a:r>
            <a:br>
              <a:rPr lang="en-US">
                <a:solidFill>
                  <a:schemeClr val="folHlink"/>
                </a:solidFill>
              </a:rPr>
            </a:br>
            <a:r>
              <a:rPr lang="en-US">
                <a:solidFill>
                  <a:schemeClr val="folHlink"/>
                </a:solidFill>
              </a:rPr>
              <a:t>for Synthetic 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solidFill>
                  <a:srgbClr val="E2B700"/>
                </a:solidFill>
              </a:rPr>
              <a:t>The Remainder Theorem</a:t>
            </a:r>
          </a:p>
        </p:txBody>
      </p:sp>
      <p:graphicFrame>
        <p:nvGraphicFramePr>
          <p:cNvPr id="7171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524000" y="2317750"/>
          <a:ext cx="6096000" cy="3089275"/>
        </p:xfrm>
        <a:graphic>
          <a:graphicData uri="http://schemas.openxmlformats.org/presentationml/2006/ole">
            <p:oleObj spid="_x0000_s7171" name="Equation" r:id="rId3" imgW="2806700" imgH="1422400" progId="Equation.DSMT4">
              <p:embed/>
            </p:oleObj>
          </a:graphicData>
        </a:graphic>
      </p:graphicFrame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1981200" y="57912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Remainder = 1</a:t>
            </a:r>
          </a:p>
        </p:txBody>
      </p:sp>
      <p:sp>
        <p:nvSpPr>
          <p:cNvPr id="7173" name="Line 10"/>
          <p:cNvSpPr>
            <a:spLocks noChangeShapeType="1"/>
          </p:cNvSpPr>
          <p:nvPr/>
        </p:nvSpPr>
        <p:spPr bwMode="auto">
          <a:xfrm flipH="1">
            <a:off x="4495800" y="5181600"/>
            <a:ext cx="1143000" cy="762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609600"/>
            <a:ext cx="6019800" cy="1020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solidFill>
                  <a:srgbClr val="E2B700"/>
                </a:solidFill>
              </a:rPr>
              <a:t>The Factor Theorem</a:t>
            </a:r>
          </a:p>
        </p:txBody>
      </p:sp>
      <p:graphicFrame>
        <p:nvGraphicFramePr>
          <p:cNvPr id="16388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228600" y="2209800"/>
          <a:ext cx="8450263" cy="373063"/>
        </p:xfrm>
        <a:graphic>
          <a:graphicData uri="http://schemas.openxmlformats.org/presentationml/2006/ole">
            <p:oleObj spid="_x0000_s8195" name="Equation" r:id="rId3" imgW="4597400" imgH="203200" progId="Equation.DSMT4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" y="2743200"/>
          <a:ext cx="5334000" cy="2281238"/>
        </p:xfrm>
        <a:graphic>
          <a:graphicData uri="http://schemas.openxmlformats.org/presentationml/2006/ole">
            <p:oleObj spid="_x0000_s8196" name="Equation" r:id="rId4" imgW="3327400" imgH="1422400" progId="Equation.DSMT4">
              <p:embed/>
            </p:oleObj>
          </a:graphicData>
        </a:graphic>
      </p:graphicFrame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276600" y="3886200"/>
            <a:ext cx="3657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Since the remainder is 0, x-3 is a factor of the polynomial.  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2438400" y="4191000"/>
            <a:ext cx="60960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92" grpId="0"/>
      <p:bldP spid="1639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57200" y="2286000"/>
            <a:ext cx="8153400" cy="1600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latin typeface="Comic Sans MS" pitchFamily="66" charset="0"/>
              </a:rPr>
              <a:t>When you divide the polynomial by one of the binomial factors , the quotient is called a </a:t>
            </a:r>
            <a:r>
              <a:rPr lang="en-US" sz="2800" b="1" smtClean="0">
                <a:solidFill>
                  <a:schemeClr val="hlink"/>
                </a:solidFill>
                <a:latin typeface="Comic Sans MS" pitchFamily="66" charset="0"/>
              </a:rPr>
              <a:t>depressed equation.</a:t>
            </a:r>
          </a:p>
          <a:p>
            <a:pPr eaLnBrk="1" hangingPunct="1">
              <a:buFont typeface="Wingdings" pitchFamily="2" charset="2"/>
              <a:buNone/>
            </a:pPr>
            <a:endParaRPr lang="en-US" sz="2800" b="1" smtClean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524000" y="609600"/>
            <a:ext cx="693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rgbClr val="E2B700"/>
                </a:solidFill>
              </a:rPr>
              <a:t>The Factor Theorem</a:t>
            </a:r>
          </a:p>
        </p:txBody>
      </p:sp>
      <p:graphicFrame>
        <p:nvGraphicFramePr>
          <p:cNvPr id="17413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685800" y="4230688"/>
          <a:ext cx="6781800" cy="1833562"/>
        </p:xfrm>
        <a:graphic>
          <a:graphicData uri="http://schemas.openxmlformats.org/presentationml/2006/ole">
            <p:oleObj spid="_x0000_s9220" name="Equation" r:id="rId3" imgW="3568700" imgH="965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5715000" y="4953000"/>
            <a:ext cx="2895600" cy="533400"/>
          </a:xfrm>
          <a:prstGeom prst="rect">
            <a:avLst/>
          </a:prstGeom>
          <a:solidFill>
            <a:srgbClr val="FDFD4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533400"/>
            <a:ext cx="5257800" cy="944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solidFill>
                  <a:srgbClr val="E2B700"/>
                </a:solidFill>
              </a:rPr>
              <a:t>The Factor Theorem</a:t>
            </a:r>
          </a:p>
        </p:txBody>
      </p:sp>
      <p:graphicFrame>
        <p:nvGraphicFramePr>
          <p:cNvPr id="25604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762000" y="2057400"/>
          <a:ext cx="7391400" cy="687388"/>
        </p:xfrm>
        <a:graphic>
          <a:graphicData uri="http://schemas.openxmlformats.org/presentationml/2006/ole">
            <p:oleObj spid="_x0000_s10244" name="Equation" r:id="rId3" imgW="2184400" imgH="203200" progId="Equation.DSMT4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582613" y="3124200"/>
          <a:ext cx="4217987" cy="2432050"/>
        </p:xfrm>
        <a:graphic>
          <a:graphicData uri="http://schemas.openxmlformats.org/presentationml/2006/ole">
            <p:oleObj spid="_x0000_s10245" name="Equation" r:id="rId4" imgW="1396800" imgH="711000" progId="Equation.DSMT4">
              <p:embed/>
            </p:oleObj>
          </a:graphicData>
        </a:graphic>
      </p:graphicFrame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105400" y="4251325"/>
            <a:ext cx="3352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hlink"/>
                </a:solidFill>
              </a:rPr>
              <a:t>(x-2) </a:t>
            </a:r>
          </a:p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hlink"/>
                </a:solidFill>
              </a:rPr>
              <a:t>Is  </a:t>
            </a:r>
            <a:r>
              <a:rPr lang="en-US" sz="3200" b="1">
                <a:solidFill>
                  <a:schemeClr val="folHlink"/>
                </a:solidFill>
              </a:rPr>
              <a:t>NOT</a:t>
            </a:r>
            <a:r>
              <a:rPr lang="en-US" sz="3200">
                <a:solidFill>
                  <a:schemeClr val="hlink"/>
                </a:solidFill>
              </a:rPr>
              <a:t> a factor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876800" y="3581400"/>
            <a:ext cx="381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</a:rPr>
              <a:t>Remainder = 10, therefore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0" grpId="0" animBg="1"/>
      <p:bldP spid="25602" grpId="0"/>
      <p:bldP spid="2560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sz="quarter"/>
          </p:nvPr>
        </p:nvSpPr>
        <p:spPr bwMode="auto">
          <a:xfrm>
            <a:off x="1828800" y="609600"/>
            <a:ext cx="5715000" cy="944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solidFill>
                  <a:srgbClr val="E2B700"/>
                </a:solidFill>
              </a:rPr>
              <a:t>The Factor Theorem</a:t>
            </a:r>
          </a:p>
        </p:txBody>
      </p:sp>
      <p:graphicFrame>
        <p:nvGraphicFramePr>
          <p:cNvPr id="28679" name="Object 7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28600" y="3581400"/>
          <a:ext cx="3505200" cy="554038"/>
        </p:xfrm>
        <a:graphic>
          <a:graphicData uri="http://schemas.openxmlformats.org/presentationml/2006/ole">
            <p:oleObj spid="_x0000_s11267" name="Equation" r:id="rId3" imgW="1282700" imgH="203200" progId="Equation.DSMT4">
              <p:embed/>
            </p:oleObj>
          </a:graphicData>
        </a:graphic>
      </p:graphicFrame>
      <p:graphicFrame>
        <p:nvGraphicFramePr>
          <p:cNvPr id="28686" name="Object 1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28600" y="4578350"/>
          <a:ext cx="3962400" cy="511175"/>
        </p:xfrm>
        <a:graphic>
          <a:graphicData uri="http://schemas.openxmlformats.org/presentationml/2006/ole">
            <p:oleObj spid="_x0000_s11268" name="Equation" r:id="rId4" imgW="1574800" imgH="203200" progId="Equation.DSMT4">
              <p:embed/>
            </p:oleObj>
          </a:graphicData>
        </a:graphic>
      </p:graphicFrame>
      <p:graphicFrame>
        <p:nvGraphicFramePr>
          <p:cNvPr id="28691" name="Object 1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28600" y="5461000"/>
          <a:ext cx="4800600" cy="482600"/>
        </p:xfrm>
        <a:graphic>
          <a:graphicData uri="http://schemas.openxmlformats.org/presentationml/2006/ole">
            <p:oleObj spid="_x0000_s11269" name="Equation" r:id="rId5" imgW="2019300" imgH="203200" progId="Equation.DSMT4">
              <p:embed/>
            </p:oleObj>
          </a:graphicData>
        </a:graphic>
      </p:graphicFrame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81000" y="2303463"/>
            <a:ext cx="8534400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>
                <a:latin typeface="Comic Sans MS" pitchFamily="66" charset="0"/>
              </a:rPr>
              <a:t>Given a polynomial and one of its factors, find the remaining factors of the polynomial.  Some factors may not be binomials.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  <p:graphicFrame>
        <p:nvGraphicFramePr>
          <p:cNvPr id="28693" name="Object 21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962400" y="3581400"/>
          <a:ext cx="1295400" cy="574675"/>
        </p:xfrm>
        <a:graphic>
          <a:graphicData uri="http://schemas.openxmlformats.org/presentationml/2006/ole">
            <p:oleObj spid="_x0000_s11271" name="Equation" r:id="rId6" imgW="457002" imgH="203112" progId="Equation.DSMT4">
              <p:embed/>
            </p:oleObj>
          </a:graphicData>
        </a:graphic>
      </p:graphicFrame>
      <p:graphicFrame>
        <p:nvGraphicFramePr>
          <p:cNvPr id="28695" name="Object 23"/>
          <p:cNvGraphicFramePr>
            <a:graphicFrameLocks noChangeAspect="1"/>
          </p:cNvGraphicFramePr>
          <p:nvPr/>
        </p:nvGraphicFramePr>
        <p:xfrm>
          <a:off x="4419600" y="4572000"/>
          <a:ext cx="1409700" cy="536575"/>
        </p:xfrm>
        <a:graphic>
          <a:graphicData uri="http://schemas.openxmlformats.org/presentationml/2006/ole">
            <p:oleObj spid="_x0000_s11272" name="Equation" r:id="rId7" imgW="533169" imgH="203112" progId="Equation.DSMT4">
              <p:embed/>
            </p:oleObj>
          </a:graphicData>
        </a:graphic>
      </p:graphicFrame>
      <p:graphicFrame>
        <p:nvGraphicFramePr>
          <p:cNvPr id="28696" name="Object 24"/>
          <p:cNvGraphicFramePr>
            <a:graphicFrameLocks noChangeAspect="1"/>
          </p:cNvGraphicFramePr>
          <p:nvPr/>
        </p:nvGraphicFramePr>
        <p:xfrm>
          <a:off x="5105400" y="5410200"/>
          <a:ext cx="1219200" cy="541338"/>
        </p:xfrm>
        <a:graphic>
          <a:graphicData uri="http://schemas.openxmlformats.org/presentationml/2006/ole">
            <p:oleObj spid="_x0000_s11273" name="Equation" r:id="rId8" imgW="457002" imgH="203112" progId="Equation.DSMT4">
              <p:embed/>
            </p:oleObj>
          </a:graphicData>
        </a:graphic>
      </p:graphicFrame>
      <p:graphicFrame>
        <p:nvGraphicFramePr>
          <p:cNvPr id="28697" name="Object 25"/>
          <p:cNvGraphicFramePr>
            <a:graphicFrameLocks noChangeAspect="1"/>
          </p:cNvGraphicFramePr>
          <p:nvPr/>
        </p:nvGraphicFramePr>
        <p:xfrm>
          <a:off x="5638800" y="3657600"/>
          <a:ext cx="2209800" cy="465138"/>
        </p:xfrm>
        <a:graphic>
          <a:graphicData uri="http://schemas.openxmlformats.org/presentationml/2006/ole">
            <p:oleObj spid="_x0000_s11274" name="Equation" r:id="rId9" imgW="965200" imgH="203200" progId="Equation.DSMT4">
              <p:embed/>
            </p:oleObj>
          </a:graphicData>
        </a:graphic>
      </p:graphicFrame>
      <p:graphicFrame>
        <p:nvGraphicFramePr>
          <p:cNvPr id="28699" name="Object 27"/>
          <p:cNvGraphicFramePr>
            <a:graphicFrameLocks noChangeAspect="1"/>
          </p:cNvGraphicFramePr>
          <p:nvPr/>
        </p:nvGraphicFramePr>
        <p:xfrm>
          <a:off x="6096000" y="4662488"/>
          <a:ext cx="2133600" cy="442912"/>
        </p:xfrm>
        <a:graphic>
          <a:graphicData uri="http://schemas.openxmlformats.org/presentationml/2006/ole">
            <p:oleObj spid="_x0000_s11275" name="Equation" r:id="rId10" imgW="977476" imgH="203112" progId="Equation.DSMT4">
              <p:embed/>
            </p:oleObj>
          </a:graphicData>
        </a:graphic>
      </p:graphicFrame>
      <p:graphicFrame>
        <p:nvGraphicFramePr>
          <p:cNvPr id="28700" name="Object 28"/>
          <p:cNvGraphicFramePr>
            <a:graphicFrameLocks noChangeAspect="1"/>
          </p:cNvGraphicFramePr>
          <p:nvPr/>
        </p:nvGraphicFramePr>
        <p:xfrm>
          <a:off x="6400800" y="5486400"/>
          <a:ext cx="2514600" cy="390525"/>
        </p:xfrm>
        <a:graphic>
          <a:graphicData uri="http://schemas.openxmlformats.org/presentationml/2006/ole">
            <p:oleObj spid="_x0000_s11276" name="Equation" r:id="rId11" imgW="14732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6" grpId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644</TotalTime>
  <Words>135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Tahoma</vt:lpstr>
      <vt:lpstr>Arial</vt:lpstr>
      <vt:lpstr>Wingdings</vt:lpstr>
      <vt:lpstr>Calibri</vt:lpstr>
      <vt:lpstr>Comic Sans MS</vt:lpstr>
      <vt:lpstr>Blends</vt:lpstr>
      <vt:lpstr>Custom Design</vt:lpstr>
      <vt:lpstr>MathType 5.0 Equation</vt:lpstr>
      <vt:lpstr>MathType 6.0 Equation</vt:lpstr>
      <vt:lpstr>Slide 1</vt:lpstr>
      <vt:lpstr>The Remainder Theorem</vt:lpstr>
      <vt:lpstr>The Remainder Theorem</vt:lpstr>
      <vt:lpstr>The Remainder Theorem</vt:lpstr>
      <vt:lpstr>The Factor Theorem</vt:lpstr>
      <vt:lpstr>Slide 6</vt:lpstr>
      <vt:lpstr>The Factor Theorem</vt:lpstr>
      <vt:lpstr>The Factor Theorem</vt:lpstr>
    </vt:vector>
  </TitlesOfParts>
  <Company>Henrico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 User</dc:creator>
  <cp:lastModifiedBy>milly.polanco</cp:lastModifiedBy>
  <cp:revision>27</cp:revision>
  <dcterms:created xsi:type="dcterms:W3CDTF">2006-07-26T20:55:29Z</dcterms:created>
  <dcterms:modified xsi:type="dcterms:W3CDTF">2013-11-04T13:29:01Z</dcterms:modified>
</cp:coreProperties>
</file>