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A96FD6-E303-419A-9012-4FCAB789556C}" type="datetimeFigureOut">
              <a:rPr lang="en-US" smtClean="0"/>
              <a:pPr/>
              <a:t>10/20/2012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291A18-95A2-4BD9-9800-782EEC3F32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lesson, we will study the rational zero theorem.</a:t>
            </a:r>
            <a:endParaRPr lang="en-US" dirty="0"/>
          </a:p>
        </p:txBody>
      </p:sp>
      <p:sp>
        <p:nvSpPr>
          <p:cNvPr id="4" name="Slide Number Placeholder 3"/>
          <p:cNvSpPr>
            <a:spLocks noGrp="1"/>
          </p:cNvSpPr>
          <p:nvPr>
            <p:ph type="sldNum" sz="quarter" idx="10"/>
          </p:nvPr>
        </p:nvSpPr>
        <p:spPr/>
        <p:txBody>
          <a:bodyPr/>
          <a:lstStyle/>
          <a:p>
            <a:fld id="{0E291A18-95A2-4BD9-9800-782EEC3F326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well did you do?  Check your work!</a:t>
            </a:r>
            <a:endParaRPr lang="en-US" dirty="0"/>
          </a:p>
        </p:txBody>
      </p:sp>
      <p:sp>
        <p:nvSpPr>
          <p:cNvPr id="4" name="Slide Number Placeholder 3"/>
          <p:cNvSpPr>
            <a:spLocks noGrp="1"/>
          </p:cNvSpPr>
          <p:nvPr>
            <p:ph type="sldNum" sz="quarter" idx="10"/>
          </p:nvPr>
        </p:nvSpPr>
        <p:spPr/>
        <p:txBody>
          <a:bodyPr/>
          <a:lstStyle/>
          <a:p>
            <a:fld id="{0E291A18-95A2-4BD9-9800-782EEC3F326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talk about how to use the Rational Zero Theorem to help us solve a polynomial equation!</a:t>
            </a:r>
            <a:endParaRPr lang="en-US" dirty="0"/>
          </a:p>
        </p:txBody>
      </p:sp>
      <p:sp>
        <p:nvSpPr>
          <p:cNvPr id="4" name="Slide Number Placeholder 3"/>
          <p:cNvSpPr>
            <a:spLocks noGrp="1"/>
          </p:cNvSpPr>
          <p:nvPr>
            <p:ph type="sldNum" sz="quarter" idx="10"/>
          </p:nvPr>
        </p:nvSpPr>
        <p:spPr/>
        <p:txBody>
          <a:bodyPr/>
          <a:lstStyle/>
          <a:p>
            <a:fld id="{0E291A18-95A2-4BD9-9800-782EEC3F326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solve 3</a:t>
            </a:r>
            <a:r>
              <a:rPr lang="en-US" i="1" dirty="0" smtClean="0"/>
              <a:t>x</a:t>
            </a:r>
            <a:r>
              <a:rPr lang="en-US" baseline="30000" dirty="0" smtClean="0"/>
              <a:t>3</a:t>
            </a:r>
            <a:r>
              <a:rPr lang="en-US" dirty="0" smtClean="0"/>
              <a:t> + </a:t>
            </a:r>
            <a:r>
              <a:rPr lang="en-US" i="1" dirty="0" smtClean="0"/>
              <a:t>x</a:t>
            </a:r>
            <a:r>
              <a:rPr lang="en-US" baseline="30000" dirty="0" smtClean="0"/>
              <a:t>2</a:t>
            </a:r>
            <a:r>
              <a:rPr lang="en-US" dirty="0" smtClean="0"/>
              <a:t> – </a:t>
            </a:r>
            <a:r>
              <a:rPr lang="en-US" i="1" dirty="0" smtClean="0"/>
              <a:t>x</a:t>
            </a:r>
            <a:r>
              <a:rPr lang="en-US" dirty="0" smtClean="0"/>
              <a:t> + 1 = 0. First, use the Rational Zero Theorem to identify possible rational solutions:  </a:t>
            </a:r>
          </a:p>
          <a:p>
            <a:r>
              <a:rPr lang="en-US" dirty="0" smtClean="0"/>
              <a:t>The list would be:  </a:t>
            </a:r>
          </a:p>
          <a:p>
            <a:r>
              <a:rPr lang="en-US" dirty="0" smtClean="0"/>
              <a:t>Begin testing possible zeros.  When substituted into your equation, a zero will give you zero:	</a:t>
            </a:r>
          </a:p>
          <a:p>
            <a:pPr lvl="1"/>
            <a:r>
              <a:rPr lang="en-US" dirty="0" smtClean="0"/>
              <a:t>Test x = 1:  3(1)</a:t>
            </a:r>
            <a:r>
              <a:rPr lang="en-US" baseline="30000" dirty="0" smtClean="0"/>
              <a:t>3</a:t>
            </a:r>
            <a:r>
              <a:rPr lang="en-US" dirty="0" smtClean="0"/>
              <a:t> + (1)</a:t>
            </a:r>
            <a:r>
              <a:rPr lang="en-US" baseline="30000" dirty="0" smtClean="0"/>
              <a:t>2</a:t>
            </a:r>
            <a:r>
              <a:rPr lang="en-US" dirty="0" smtClean="0"/>
              <a:t> – (1) + 1 = 4…so not a zero</a:t>
            </a:r>
          </a:p>
          <a:p>
            <a:pPr lvl="1"/>
            <a:r>
              <a:rPr lang="en-US" dirty="0" smtClean="0"/>
              <a:t>Text x = -1:  3(-1)</a:t>
            </a:r>
            <a:r>
              <a:rPr lang="en-US" baseline="30000" dirty="0" smtClean="0"/>
              <a:t>3</a:t>
            </a:r>
            <a:r>
              <a:rPr lang="en-US" dirty="0" smtClean="0"/>
              <a:t> + (-1)</a:t>
            </a:r>
            <a:r>
              <a:rPr lang="en-US" baseline="30000" dirty="0" smtClean="0"/>
              <a:t>2</a:t>
            </a:r>
            <a:r>
              <a:rPr lang="en-US" dirty="0" smtClean="0"/>
              <a:t> – (-1) + 1 = 0…so -1 is a solution of our equation!</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0E291A18-95A2-4BD9-9800-782EEC3F326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we find one solution, we can use synthetic division to help us find the rest:</a:t>
            </a:r>
          </a:p>
          <a:p>
            <a:endParaRPr lang="en-US" dirty="0" smtClean="0"/>
          </a:p>
          <a:p>
            <a:endParaRPr lang="en-US" dirty="0" smtClean="0"/>
          </a:p>
          <a:p>
            <a:endParaRPr lang="en-US" dirty="0" smtClean="0"/>
          </a:p>
          <a:p>
            <a:r>
              <a:rPr lang="en-US" dirty="0" smtClean="0"/>
              <a:t>Let’s solve the result by factoring:</a:t>
            </a:r>
          </a:p>
          <a:p>
            <a:endParaRPr lang="en-US" dirty="0"/>
          </a:p>
        </p:txBody>
      </p:sp>
      <p:sp>
        <p:nvSpPr>
          <p:cNvPr id="4" name="Slide Number Placeholder 3"/>
          <p:cNvSpPr>
            <a:spLocks noGrp="1"/>
          </p:cNvSpPr>
          <p:nvPr>
            <p:ph type="sldNum" sz="quarter" idx="10"/>
          </p:nvPr>
        </p:nvSpPr>
        <p:spPr/>
        <p:txBody>
          <a:bodyPr/>
          <a:lstStyle/>
          <a:p>
            <a:fld id="{0E291A18-95A2-4BD9-9800-782EEC3F326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equation has three solutions:</a:t>
            </a:r>
          </a:p>
          <a:p>
            <a:pPr lvl="2"/>
            <a:r>
              <a:rPr lang="en-US" i="1" dirty="0" smtClean="0"/>
              <a:t>x</a:t>
            </a:r>
            <a:r>
              <a:rPr lang="en-US" dirty="0" smtClean="0"/>
              <a:t> = </a:t>
            </a:r>
            <a:r>
              <a:rPr lang="en-US" dirty="0" smtClean="0"/>
              <a:t>2</a:t>
            </a:r>
            <a:endParaRPr lang="en-US" dirty="0" smtClean="0"/>
          </a:p>
          <a:p>
            <a:pPr lvl="2"/>
            <a:r>
              <a:rPr lang="en-US" i="1" dirty="0" smtClean="0"/>
              <a:t>x</a:t>
            </a:r>
            <a:r>
              <a:rPr lang="en-US" dirty="0" smtClean="0"/>
              <a:t> = </a:t>
            </a:r>
            <a:r>
              <a:rPr lang="en-US" dirty="0" smtClean="0"/>
              <a:t>I</a:t>
            </a:r>
            <a:r>
              <a:rPr lang="en-US" baseline="0" dirty="0" smtClean="0"/>
              <a:t> square root 5</a:t>
            </a:r>
            <a:endParaRPr lang="en-US" dirty="0" smtClean="0"/>
          </a:p>
          <a:p>
            <a:pPr lvl="2"/>
            <a:r>
              <a:rPr lang="en-US" i="1" dirty="0" smtClean="0"/>
              <a:t>x</a:t>
            </a:r>
            <a:r>
              <a:rPr lang="en-US" dirty="0" smtClean="0"/>
              <a:t> = </a:t>
            </a:r>
            <a:r>
              <a:rPr lang="en-US" dirty="0" smtClean="0"/>
              <a:t>-I square root 5</a:t>
            </a:r>
            <a:endParaRPr lang="en-US" dirty="0" smtClean="0"/>
          </a:p>
          <a:p>
            <a:r>
              <a:rPr lang="en-US" dirty="0" smtClean="0"/>
              <a:t>Notice that the graph of our equation confirms our results—only one real solution is shown</a:t>
            </a:r>
          </a:p>
          <a:p>
            <a:endParaRPr lang="en-US" dirty="0" smtClean="0"/>
          </a:p>
          <a:p>
            <a:r>
              <a:rPr lang="en-US" dirty="0" smtClean="0"/>
              <a:t>Having the rational zero theorem helps us solve polynomial equations that we wouldn’t be able to solve if we only depended on graphs!</a:t>
            </a:r>
            <a:endParaRPr lang="en-US" dirty="0" smtClean="0"/>
          </a:p>
          <a:p>
            <a:endParaRPr lang="en-US" dirty="0"/>
          </a:p>
        </p:txBody>
      </p:sp>
      <p:sp>
        <p:nvSpPr>
          <p:cNvPr id="4" name="Slide Number Placeholder 3"/>
          <p:cNvSpPr>
            <a:spLocks noGrp="1"/>
          </p:cNvSpPr>
          <p:nvPr>
            <p:ph type="sldNum" sz="quarter" idx="10"/>
          </p:nvPr>
        </p:nvSpPr>
        <p:spPr/>
        <p:txBody>
          <a:bodyPr/>
          <a:lstStyle/>
          <a:p>
            <a:fld id="{0E291A18-95A2-4BD9-9800-782EEC3F326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solve 2</a:t>
            </a:r>
            <a:r>
              <a:rPr lang="en-US" i="1" dirty="0" smtClean="0"/>
              <a:t>x</a:t>
            </a:r>
            <a:r>
              <a:rPr lang="en-US" baseline="30000" dirty="0" smtClean="0"/>
              <a:t>3</a:t>
            </a:r>
            <a:r>
              <a:rPr lang="en-US" dirty="0" smtClean="0"/>
              <a:t> – </a:t>
            </a:r>
            <a:r>
              <a:rPr lang="en-US" i="1" dirty="0" smtClean="0"/>
              <a:t>x</a:t>
            </a:r>
            <a:r>
              <a:rPr lang="en-US" baseline="30000" dirty="0" smtClean="0"/>
              <a:t>2</a:t>
            </a:r>
            <a:r>
              <a:rPr lang="en-US" dirty="0" smtClean="0"/>
              <a:t> + 2</a:t>
            </a:r>
            <a:r>
              <a:rPr lang="en-US" i="1" dirty="0" smtClean="0"/>
              <a:t>x</a:t>
            </a:r>
            <a:r>
              <a:rPr lang="en-US" dirty="0" smtClean="0"/>
              <a:t> – 1 = 0. First, use the Rational Zero Theorem to identify possible rational solutions:  </a:t>
            </a:r>
          </a:p>
          <a:p>
            <a:r>
              <a:rPr lang="en-US" dirty="0" smtClean="0"/>
              <a:t>The list would be:  </a:t>
            </a:r>
          </a:p>
          <a:p>
            <a:r>
              <a:rPr lang="en-US" dirty="0" smtClean="0"/>
              <a:t>Begin testing possible zeros.  When substituted into your equation, a zero will give you zero:	</a:t>
            </a:r>
          </a:p>
          <a:p>
            <a:pPr lvl="1"/>
            <a:r>
              <a:rPr lang="en-US" dirty="0" smtClean="0"/>
              <a:t>Test </a:t>
            </a:r>
            <a:r>
              <a:rPr lang="en-US" i="1" dirty="0" smtClean="0"/>
              <a:t>x = </a:t>
            </a:r>
            <a:r>
              <a:rPr lang="en-US" dirty="0" smtClean="0"/>
              <a:t>1:  2(1)</a:t>
            </a:r>
            <a:r>
              <a:rPr lang="en-US" baseline="30000" dirty="0" smtClean="0"/>
              <a:t>3</a:t>
            </a:r>
            <a:r>
              <a:rPr lang="en-US" dirty="0" smtClean="0"/>
              <a:t> – (1)</a:t>
            </a:r>
            <a:r>
              <a:rPr lang="en-US" baseline="30000" dirty="0" smtClean="0"/>
              <a:t>2</a:t>
            </a:r>
            <a:r>
              <a:rPr lang="en-US" dirty="0" smtClean="0"/>
              <a:t> + 2(1) – 1 = 2</a:t>
            </a:r>
          </a:p>
          <a:p>
            <a:pPr lvl="1"/>
            <a:r>
              <a:rPr lang="en-US" dirty="0" smtClean="0"/>
              <a:t>Test </a:t>
            </a:r>
            <a:r>
              <a:rPr lang="en-US" i="1" dirty="0" smtClean="0"/>
              <a:t>x = -</a:t>
            </a:r>
            <a:r>
              <a:rPr lang="en-US" dirty="0" smtClean="0"/>
              <a:t>1: 2(-1)</a:t>
            </a:r>
            <a:r>
              <a:rPr lang="en-US" baseline="30000" dirty="0" smtClean="0"/>
              <a:t>3</a:t>
            </a:r>
            <a:r>
              <a:rPr lang="en-US" dirty="0" smtClean="0"/>
              <a:t> – (-1)</a:t>
            </a:r>
            <a:r>
              <a:rPr lang="en-US" baseline="30000" dirty="0" smtClean="0"/>
              <a:t>2</a:t>
            </a:r>
            <a:r>
              <a:rPr lang="en-US" dirty="0" smtClean="0"/>
              <a:t> + 2(-1) – 1 = -6</a:t>
            </a:r>
          </a:p>
          <a:p>
            <a:pPr lvl="1"/>
            <a:r>
              <a:rPr lang="en-US" dirty="0" smtClean="0"/>
              <a:t>Test </a:t>
            </a:r>
            <a:r>
              <a:rPr lang="en-US" i="1" dirty="0" smtClean="0"/>
              <a:t>x = </a:t>
            </a:r>
            <a:r>
              <a:rPr lang="en-US" dirty="0" smtClean="0"/>
              <a:t>0.5: 2(0.5)</a:t>
            </a:r>
            <a:r>
              <a:rPr lang="en-US" baseline="30000" dirty="0" smtClean="0"/>
              <a:t>3</a:t>
            </a:r>
            <a:r>
              <a:rPr lang="en-US" dirty="0" smtClean="0"/>
              <a:t> – (0.5)</a:t>
            </a:r>
            <a:r>
              <a:rPr lang="en-US" baseline="30000" dirty="0" smtClean="0"/>
              <a:t>2</a:t>
            </a:r>
            <a:r>
              <a:rPr lang="en-US" dirty="0" smtClean="0"/>
              <a:t> + 2(0.5) – 1 = 0…so </a:t>
            </a:r>
          </a:p>
          <a:p>
            <a:pPr lvl="1">
              <a:buNone/>
            </a:pPr>
            <a:r>
              <a:rPr lang="en-US" i="1" dirty="0" smtClean="0"/>
              <a:t>    x</a:t>
            </a:r>
            <a:r>
              <a:rPr lang="en-US" dirty="0" smtClean="0"/>
              <a:t> = 0.5 is a solution of our equation!</a:t>
            </a:r>
            <a:endParaRPr lang="en-US" dirty="0"/>
          </a:p>
        </p:txBody>
      </p:sp>
      <p:sp>
        <p:nvSpPr>
          <p:cNvPr id="4" name="Slide Number Placeholder 3"/>
          <p:cNvSpPr>
            <a:spLocks noGrp="1"/>
          </p:cNvSpPr>
          <p:nvPr>
            <p:ph type="sldNum" sz="quarter" idx="10"/>
          </p:nvPr>
        </p:nvSpPr>
        <p:spPr/>
        <p:txBody>
          <a:bodyPr/>
          <a:lstStyle/>
          <a:p>
            <a:fld id="{0E291A18-95A2-4BD9-9800-782EEC3F326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we find one solution, we can use synthetic division to help us find the rest:</a:t>
            </a:r>
          </a:p>
          <a:p>
            <a:endParaRPr lang="en-US" dirty="0" smtClean="0"/>
          </a:p>
          <a:p>
            <a:endParaRPr lang="en-US" dirty="0" smtClean="0"/>
          </a:p>
          <a:p>
            <a:endParaRPr lang="en-US" dirty="0" smtClean="0"/>
          </a:p>
          <a:p>
            <a:r>
              <a:rPr lang="en-US" dirty="0" smtClean="0"/>
              <a:t>Let’s solve the result.  Notice we get imaginary answers:</a:t>
            </a:r>
          </a:p>
          <a:p>
            <a:endParaRPr lang="en-US" dirty="0"/>
          </a:p>
        </p:txBody>
      </p:sp>
      <p:sp>
        <p:nvSpPr>
          <p:cNvPr id="4" name="Slide Number Placeholder 3"/>
          <p:cNvSpPr>
            <a:spLocks noGrp="1"/>
          </p:cNvSpPr>
          <p:nvPr>
            <p:ph type="sldNum" sz="quarter" idx="10"/>
          </p:nvPr>
        </p:nvSpPr>
        <p:spPr/>
        <p:txBody>
          <a:bodyPr/>
          <a:lstStyle/>
          <a:p>
            <a:fld id="{0E291A18-95A2-4BD9-9800-782EEC3F326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equation has three solutions:</a:t>
            </a:r>
          </a:p>
          <a:p>
            <a:pPr lvl="2"/>
            <a:r>
              <a:rPr lang="en-US" i="1" dirty="0" smtClean="0"/>
              <a:t>x</a:t>
            </a:r>
            <a:r>
              <a:rPr lang="en-US" dirty="0" smtClean="0"/>
              <a:t> = 1/2</a:t>
            </a:r>
          </a:p>
          <a:p>
            <a:pPr lvl="2"/>
            <a:r>
              <a:rPr lang="en-US" i="1" dirty="0" smtClean="0"/>
              <a:t>x</a:t>
            </a:r>
            <a:r>
              <a:rPr lang="en-US" dirty="0" smtClean="0"/>
              <a:t> = </a:t>
            </a:r>
            <a:r>
              <a:rPr lang="en-US" i="1" dirty="0" err="1" smtClean="0"/>
              <a:t>i</a:t>
            </a:r>
            <a:endParaRPr lang="en-US" dirty="0" smtClean="0"/>
          </a:p>
          <a:p>
            <a:pPr lvl="2"/>
            <a:r>
              <a:rPr lang="en-US" i="1" dirty="0" smtClean="0"/>
              <a:t>x</a:t>
            </a:r>
            <a:r>
              <a:rPr lang="en-US" dirty="0" smtClean="0"/>
              <a:t> = -</a:t>
            </a:r>
            <a:r>
              <a:rPr lang="en-US" i="1" dirty="0" err="1" smtClean="0"/>
              <a:t>i</a:t>
            </a:r>
            <a:endParaRPr lang="en-US" dirty="0" smtClean="0"/>
          </a:p>
          <a:p>
            <a:r>
              <a:rPr lang="en-US" dirty="0" smtClean="0"/>
              <a:t>Notice that the graph of our equation confirms our rational result</a:t>
            </a:r>
          </a:p>
          <a:p>
            <a:endParaRPr lang="en-US" dirty="0" smtClean="0"/>
          </a:p>
          <a:p>
            <a:r>
              <a:rPr lang="en-US" dirty="0" smtClean="0"/>
              <a:t>This example shows why we can’t just rely on a graph for our solutions…we wouldn’t be able to find the imaginary solutions!</a:t>
            </a:r>
            <a:endParaRPr lang="en-US" smtClean="0"/>
          </a:p>
          <a:p>
            <a:endParaRPr lang="en-US"/>
          </a:p>
        </p:txBody>
      </p:sp>
      <p:sp>
        <p:nvSpPr>
          <p:cNvPr id="4" name="Slide Number Placeholder 3"/>
          <p:cNvSpPr>
            <a:spLocks noGrp="1"/>
          </p:cNvSpPr>
          <p:nvPr>
            <p:ph type="sldNum" sz="quarter" idx="10"/>
          </p:nvPr>
        </p:nvSpPr>
        <p:spPr/>
        <p:txBody>
          <a:bodyPr/>
          <a:lstStyle/>
          <a:p>
            <a:fld id="{0E291A18-95A2-4BD9-9800-782EEC3F326B}"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far, we have learned how to solve polynomial equations by graphing and by factoring.</a:t>
            </a:r>
          </a:p>
          <a:p>
            <a:r>
              <a:rPr lang="en-US" dirty="0" smtClean="0"/>
              <a:t>Graphing is nice because you can see the zeros of the function, but if your function has imaginary zeros, you can’t see those on the graph.</a:t>
            </a:r>
          </a:p>
          <a:p>
            <a:r>
              <a:rPr lang="en-US" dirty="0" smtClean="0"/>
              <a:t>Factoring is nice because you can find both real and imaginary zeros…but factoring can sometimes be difficult based on the polynomial you have.</a:t>
            </a:r>
          </a:p>
          <a:p>
            <a:endParaRPr lang="en-US" dirty="0"/>
          </a:p>
        </p:txBody>
      </p:sp>
      <p:sp>
        <p:nvSpPr>
          <p:cNvPr id="4" name="Slide Number Placeholder 3"/>
          <p:cNvSpPr>
            <a:spLocks noGrp="1"/>
          </p:cNvSpPr>
          <p:nvPr>
            <p:ph type="sldNum" sz="quarter" idx="10"/>
          </p:nvPr>
        </p:nvSpPr>
        <p:spPr/>
        <p:txBody>
          <a:bodyPr/>
          <a:lstStyle/>
          <a:p>
            <a:fld id="{0E291A18-95A2-4BD9-9800-782EEC3F326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lesson, </a:t>
            </a:r>
            <a:r>
              <a:rPr lang="en-US" dirty="0" smtClean="0"/>
              <a:t>w</a:t>
            </a:r>
            <a:r>
              <a:rPr lang="en-US" sz="1200" dirty="0" smtClean="0"/>
              <a:t>e </a:t>
            </a:r>
            <a:r>
              <a:rPr lang="en-US" sz="1200" dirty="0" smtClean="0"/>
              <a:t>will work to make factoring these difficult polynomials a little simpler.</a:t>
            </a:r>
          </a:p>
          <a:p>
            <a:r>
              <a:rPr lang="en-US" sz="1200" dirty="0" smtClean="0"/>
              <a:t>We will use the coefficients of the terms of our polynomial equation to help us identify possible solutions.</a:t>
            </a:r>
          </a:p>
          <a:p>
            <a:endParaRPr lang="en-US" dirty="0"/>
          </a:p>
        </p:txBody>
      </p:sp>
      <p:sp>
        <p:nvSpPr>
          <p:cNvPr id="4" name="Slide Number Placeholder 3"/>
          <p:cNvSpPr>
            <a:spLocks noGrp="1"/>
          </p:cNvSpPr>
          <p:nvPr>
            <p:ph type="sldNum" sz="quarter" idx="10"/>
          </p:nvPr>
        </p:nvSpPr>
        <p:spPr/>
        <p:txBody>
          <a:bodyPr/>
          <a:lstStyle/>
          <a:p>
            <a:fld id="{0E291A18-95A2-4BD9-9800-782EEC3F326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 </a:t>
            </a:r>
            <a:r>
              <a:rPr lang="en-US" i="1" dirty="0" smtClean="0"/>
              <a:t>x</a:t>
            </a:r>
            <a:r>
              <a:rPr lang="en-US" baseline="30000" dirty="0" smtClean="0"/>
              <a:t>3</a:t>
            </a:r>
            <a:r>
              <a:rPr lang="en-US" dirty="0" smtClean="0"/>
              <a:t> – 7</a:t>
            </a:r>
            <a:r>
              <a:rPr lang="en-US" i="1" dirty="0" smtClean="0"/>
              <a:t>x</a:t>
            </a:r>
            <a:r>
              <a:rPr lang="en-US" dirty="0" smtClean="0"/>
              <a:t> + 6 = 0. Using what we have learned so far about factoring, we can’t determine the factors.</a:t>
            </a:r>
          </a:p>
          <a:p>
            <a:r>
              <a:rPr lang="en-US" dirty="0" smtClean="0"/>
              <a:t>I will tell you that in factored form, the equation would be (</a:t>
            </a:r>
            <a:r>
              <a:rPr lang="en-US" i="1" dirty="0" smtClean="0"/>
              <a:t>x</a:t>
            </a:r>
            <a:r>
              <a:rPr lang="en-US" dirty="0" smtClean="0"/>
              <a:t> + 3)(</a:t>
            </a:r>
            <a:r>
              <a:rPr lang="en-US" i="1" dirty="0" smtClean="0"/>
              <a:t>x</a:t>
            </a:r>
            <a:r>
              <a:rPr lang="en-US" dirty="0" smtClean="0"/>
              <a:t> – 2)(</a:t>
            </a:r>
            <a:r>
              <a:rPr lang="en-US" i="1" dirty="0" smtClean="0"/>
              <a:t>x</a:t>
            </a:r>
            <a:r>
              <a:rPr lang="en-US" dirty="0" smtClean="0"/>
              <a:t> – 1) = 0.</a:t>
            </a:r>
          </a:p>
          <a:p>
            <a:r>
              <a:rPr lang="en-US" dirty="0" smtClean="0"/>
              <a:t>The solutions of this equation are </a:t>
            </a:r>
            <a:r>
              <a:rPr lang="en-US" i="1" dirty="0" smtClean="0"/>
              <a:t>x</a:t>
            </a:r>
            <a:r>
              <a:rPr lang="en-US" dirty="0" smtClean="0"/>
              <a:t> = 3, 2, -1.</a:t>
            </a:r>
          </a:p>
          <a:p>
            <a:r>
              <a:rPr lang="en-US" dirty="0" smtClean="0"/>
              <a:t>Notice that if you multiply the solutions you get -6.</a:t>
            </a:r>
            <a:r>
              <a:rPr lang="en-US" baseline="0" dirty="0" smtClean="0"/>
              <a:t>  </a:t>
            </a:r>
            <a:r>
              <a:rPr lang="en-US" dirty="0" smtClean="0"/>
              <a:t>The solutions to a polynomial equation are related to the quotient of the constant (in our case 6) and the leading coefficient (in our case 1).</a:t>
            </a:r>
            <a:endParaRPr lang="en-US" dirty="0"/>
          </a:p>
        </p:txBody>
      </p:sp>
      <p:sp>
        <p:nvSpPr>
          <p:cNvPr id="4" name="Slide Number Placeholder 3"/>
          <p:cNvSpPr>
            <a:spLocks noGrp="1"/>
          </p:cNvSpPr>
          <p:nvPr>
            <p:ph type="sldNum" sz="quarter" idx="10"/>
          </p:nvPr>
        </p:nvSpPr>
        <p:spPr/>
        <p:txBody>
          <a:bodyPr/>
          <a:lstStyle/>
          <a:p>
            <a:fld id="{0E291A18-95A2-4BD9-9800-782EEC3F326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can use the Rational Zero</a:t>
            </a:r>
            <a:r>
              <a:rPr lang="en-US" baseline="0" dirty="0" smtClean="0"/>
              <a:t> Theorem. </a:t>
            </a:r>
            <a:r>
              <a:rPr lang="en-US" dirty="0" smtClean="0"/>
              <a:t>Suppose we have the polynomial equation </a:t>
            </a:r>
          </a:p>
          <a:p>
            <a:pPr>
              <a:buNone/>
            </a:pPr>
            <a:r>
              <a:rPr lang="en-US" i="1" dirty="0" smtClean="0"/>
              <a:t>   </a:t>
            </a:r>
            <a:r>
              <a:rPr lang="en-US" i="1" dirty="0" err="1" smtClean="0"/>
              <a:t>a</a:t>
            </a:r>
            <a:r>
              <a:rPr lang="en-US" i="1" baseline="-25000" dirty="0" err="1" smtClean="0"/>
              <a:t>n</a:t>
            </a:r>
            <a:r>
              <a:rPr lang="en-US" i="1" dirty="0" err="1" smtClean="0"/>
              <a:t>x</a:t>
            </a:r>
            <a:r>
              <a:rPr lang="en-US" i="1" baseline="30000" dirty="0" err="1" smtClean="0"/>
              <a:t>n</a:t>
            </a:r>
            <a:r>
              <a:rPr lang="en-US" dirty="0" smtClean="0"/>
              <a:t> + </a:t>
            </a:r>
            <a:r>
              <a:rPr lang="en-US" i="1" dirty="0" smtClean="0"/>
              <a:t>a</a:t>
            </a:r>
            <a:r>
              <a:rPr lang="en-US" i="1" baseline="-25000" dirty="0" smtClean="0"/>
              <a:t>n-1</a:t>
            </a:r>
            <a:r>
              <a:rPr lang="en-US" i="1" dirty="0" smtClean="0"/>
              <a:t>x</a:t>
            </a:r>
            <a:r>
              <a:rPr lang="en-US" i="1" baseline="30000" dirty="0" smtClean="0"/>
              <a:t>n-1</a:t>
            </a:r>
            <a:r>
              <a:rPr lang="en-US" dirty="0" smtClean="0"/>
              <a:t> + … + </a:t>
            </a:r>
            <a:r>
              <a:rPr lang="en-US" i="1" dirty="0" smtClean="0"/>
              <a:t>a</a:t>
            </a:r>
            <a:r>
              <a:rPr lang="en-US" i="1" baseline="-25000" dirty="0" smtClean="0"/>
              <a:t>1</a:t>
            </a:r>
            <a:r>
              <a:rPr lang="en-US" i="1" dirty="0" smtClean="0"/>
              <a:t>x</a:t>
            </a:r>
            <a:r>
              <a:rPr lang="en-US" dirty="0" smtClean="0"/>
              <a:t> + </a:t>
            </a:r>
            <a:r>
              <a:rPr lang="en-US" i="1" dirty="0" smtClean="0"/>
              <a:t>a</a:t>
            </a:r>
            <a:r>
              <a:rPr lang="en-US" baseline="-25000" dirty="0" smtClean="0"/>
              <a:t>0</a:t>
            </a:r>
            <a:r>
              <a:rPr lang="en-US" dirty="0" smtClean="0"/>
              <a:t> = 0.</a:t>
            </a:r>
            <a:r>
              <a:rPr lang="en-US" baseline="0" dirty="0" smtClean="0"/>
              <a:t>  </a:t>
            </a:r>
            <a:r>
              <a:rPr lang="en-US" dirty="0" smtClean="0"/>
              <a:t>We can generate a list of all possible rational roots (or solutions) of our polynomial equation by computing     , where </a:t>
            </a:r>
            <a:r>
              <a:rPr lang="en-US" i="1" dirty="0" smtClean="0"/>
              <a:t>p</a:t>
            </a:r>
            <a:r>
              <a:rPr lang="en-US" dirty="0" smtClean="0"/>
              <a:t> must be a factor of </a:t>
            </a:r>
            <a:r>
              <a:rPr lang="en-US" i="1" dirty="0" smtClean="0"/>
              <a:t>a</a:t>
            </a:r>
            <a:r>
              <a:rPr lang="en-US" baseline="-25000" dirty="0" smtClean="0"/>
              <a:t>0</a:t>
            </a:r>
            <a:r>
              <a:rPr lang="en-US" dirty="0" smtClean="0"/>
              <a:t> and </a:t>
            </a:r>
            <a:r>
              <a:rPr lang="en-US" i="1" dirty="0" smtClean="0"/>
              <a:t>q</a:t>
            </a:r>
            <a:r>
              <a:rPr lang="en-US" dirty="0" smtClean="0"/>
              <a:t> must be a factor of </a:t>
            </a:r>
            <a:r>
              <a:rPr lang="en-US" i="1" dirty="0" smtClean="0"/>
              <a:t>a</a:t>
            </a:r>
            <a:r>
              <a:rPr lang="en-US" i="1" baseline="-25000" dirty="0" smtClean="0"/>
              <a:t>n</a:t>
            </a:r>
            <a:r>
              <a:rPr lang="en-US" i="1" dirty="0" smtClean="0"/>
              <a:t>.</a:t>
            </a:r>
          </a:p>
          <a:p>
            <a:endParaRPr lang="en-US" dirty="0"/>
          </a:p>
        </p:txBody>
      </p:sp>
      <p:sp>
        <p:nvSpPr>
          <p:cNvPr id="4" name="Slide Number Placeholder 3"/>
          <p:cNvSpPr>
            <a:spLocks noGrp="1"/>
          </p:cNvSpPr>
          <p:nvPr>
            <p:ph type="sldNum" sz="quarter" idx="10"/>
          </p:nvPr>
        </p:nvSpPr>
        <p:spPr/>
        <p:txBody>
          <a:bodyPr/>
          <a:lstStyle/>
          <a:p>
            <a:fld id="{0E291A18-95A2-4BD9-9800-782EEC3F326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polynomial equation earlier was</a:t>
            </a:r>
          </a:p>
          <a:p>
            <a:pPr>
              <a:buNone/>
            </a:pPr>
            <a:r>
              <a:rPr lang="en-US" i="1" dirty="0" smtClean="0"/>
              <a:t>    x</a:t>
            </a:r>
            <a:r>
              <a:rPr lang="en-US" baseline="30000" dirty="0" smtClean="0"/>
              <a:t>3</a:t>
            </a:r>
            <a:r>
              <a:rPr lang="en-US" dirty="0" smtClean="0"/>
              <a:t> – 7</a:t>
            </a:r>
            <a:r>
              <a:rPr lang="en-US" i="1" dirty="0" smtClean="0"/>
              <a:t>x</a:t>
            </a:r>
            <a:r>
              <a:rPr lang="en-US" dirty="0" smtClean="0"/>
              <a:t> + 6 = 0</a:t>
            </a:r>
          </a:p>
          <a:p>
            <a:r>
              <a:rPr lang="en-US" dirty="0" smtClean="0"/>
              <a:t>To compute all possible rational zeros, we can do</a:t>
            </a:r>
          </a:p>
          <a:p>
            <a:pPr>
              <a:buNone/>
            </a:pPr>
            <a:r>
              <a:rPr lang="en-US" dirty="0" smtClean="0"/>
              <a:t>      , where </a:t>
            </a:r>
            <a:r>
              <a:rPr lang="en-US" i="1" dirty="0" smtClean="0"/>
              <a:t>p</a:t>
            </a:r>
            <a:r>
              <a:rPr lang="en-US" dirty="0" smtClean="0"/>
              <a:t> must be a factor of 6 (our constant) and </a:t>
            </a:r>
            <a:r>
              <a:rPr lang="en-US" i="1" dirty="0" smtClean="0"/>
              <a:t>q</a:t>
            </a:r>
            <a:r>
              <a:rPr lang="en-US" dirty="0" smtClean="0"/>
              <a:t> must be a factor of  1 (our leading coefficient).</a:t>
            </a:r>
          </a:p>
          <a:p>
            <a:r>
              <a:rPr lang="en-US" dirty="0" smtClean="0"/>
              <a:t>In this case, p/q would plus or minus 1, plus or minus 2, plus or minus 3, plus or minus 6</a:t>
            </a:r>
            <a:r>
              <a:rPr lang="en-US" baseline="0" dirty="0" smtClean="0"/>
              <a:t> all divided by plus or minus 1.</a:t>
            </a:r>
            <a:r>
              <a:rPr lang="en-US" dirty="0" smtClean="0"/>
              <a:t>                   .</a:t>
            </a:r>
          </a:p>
          <a:p>
            <a:r>
              <a:rPr lang="en-US" dirty="0" smtClean="0"/>
              <a:t>Divide the numerators and denominator to get all possible integer solutions:  plus or minus 1, 2, 3, 6</a:t>
            </a:r>
          </a:p>
          <a:p>
            <a:endParaRPr lang="en-US" dirty="0"/>
          </a:p>
        </p:txBody>
      </p:sp>
      <p:sp>
        <p:nvSpPr>
          <p:cNvPr id="4" name="Slide Number Placeholder 3"/>
          <p:cNvSpPr>
            <a:spLocks noGrp="1"/>
          </p:cNvSpPr>
          <p:nvPr>
            <p:ph type="sldNum" sz="quarter" idx="10"/>
          </p:nvPr>
        </p:nvSpPr>
        <p:spPr/>
        <p:txBody>
          <a:bodyPr/>
          <a:lstStyle/>
          <a:p>
            <a:fld id="{0E291A18-95A2-4BD9-9800-782EEC3F326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you’ll remember, We said the solutions were -3, 2, and 1.</a:t>
            </a:r>
          </a:p>
          <a:p>
            <a:r>
              <a:rPr lang="en-US" dirty="0" smtClean="0"/>
              <a:t>Notice that all 3 of these are in our list of possible solutions!</a:t>
            </a:r>
          </a:p>
          <a:p>
            <a:r>
              <a:rPr lang="en-US" dirty="0" smtClean="0"/>
              <a:t>Keep in mind that imaginary solutions and irrational solutions will not show up in our list.  Because of this, we will usually use the Rational Zero Theorem in conjunction with another tool to locate ALL of our zeros.</a:t>
            </a:r>
          </a:p>
          <a:p>
            <a:endParaRPr lang="en-US" dirty="0"/>
          </a:p>
        </p:txBody>
      </p:sp>
      <p:sp>
        <p:nvSpPr>
          <p:cNvPr id="4" name="Slide Number Placeholder 3"/>
          <p:cNvSpPr>
            <a:spLocks noGrp="1"/>
          </p:cNvSpPr>
          <p:nvPr>
            <p:ph type="sldNum" sz="quarter" idx="10"/>
          </p:nvPr>
        </p:nvSpPr>
        <p:spPr/>
        <p:txBody>
          <a:bodyPr/>
          <a:lstStyle/>
          <a:p>
            <a:fld id="{0E291A18-95A2-4BD9-9800-782EEC3F326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try another example. List all possible rational zeros of </a:t>
            </a:r>
          </a:p>
          <a:p>
            <a:pPr>
              <a:buNone/>
            </a:pPr>
            <a:r>
              <a:rPr lang="en-US" dirty="0" smtClean="0"/>
              <a:t>    3</a:t>
            </a:r>
            <a:r>
              <a:rPr lang="en-US" i="1" dirty="0" smtClean="0"/>
              <a:t>x</a:t>
            </a:r>
            <a:r>
              <a:rPr lang="en-US" baseline="30000" dirty="0" smtClean="0"/>
              <a:t>3</a:t>
            </a:r>
            <a:r>
              <a:rPr lang="en-US" dirty="0" smtClean="0"/>
              <a:t> – </a:t>
            </a:r>
            <a:r>
              <a:rPr lang="en-US" i="1" dirty="0" smtClean="0"/>
              <a:t>x</a:t>
            </a:r>
            <a:r>
              <a:rPr lang="en-US" baseline="30000" dirty="0" smtClean="0"/>
              <a:t>2</a:t>
            </a:r>
            <a:r>
              <a:rPr lang="en-US" dirty="0" smtClean="0"/>
              <a:t> – </a:t>
            </a:r>
            <a:r>
              <a:rPr lang="en-US" i="1" dirty="0" smtClean="0"/>
              <a:t>x</a:t>
            </a:r>
            <a:r>
              <a:rPr lang="en-US" dirty="0" smtClean="0"/>
              <a:t> + 4 = 0.</a:t>
            </a:r>
          </a:p>
          <a:p>
            <a:r>
              <a:rPr lang="en-US" dirty="0" smtClean="0"/>
              <a:t>First, set up your ratio:</a:t>
            </a:r>
          </a:p>
          <a:p>
            <a:endParaRPr lang="en-US" dirty="0" smtClean="0"/>
          </a:p>
          <a:p>
            <a:r>
              <a:rPr lang="en-US" dirty="0" smtClean="0"/>
              <a:t>Next, divide to get your list of possible rational zeros.  It is okay to get fractions, since they are rational numbers!</a:t>
            </a:r>
          </a:p>
          <a:p>
            <a:endParaRPr lang="en-US" dirty="0"/>
          </a:p>
        </p:txBody>
      </p:sp>
      <p:sp>
        <p:nvSpPr>
          <p:cNvPr id="4" name="Slide Number Placeholder 3"/>
          <p:cNvSpPr>
            <a:spLocks noGrp="1"/>
          </p:cNvSpPr>
          <p:nvPr>
            <p:ph type="sldNum" sz="quarter" idx="10"/>
          </p:nvPr>
        </p:nvSpPr>
        <p:spPr/>
        <p:txBody>
          <a:bodyPr/>
          <a:lstStyle/>
          <a:p>
            <a:fld id="{0E291A18-95A2-4BD9-9800-782EEC3F326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try this one.  Click on the next slide to check your answers. List all possible rational zeros of </a:t>
            </a:r>
          </a:p>
          <a:p>
            <a:pPr>
              <a:buNone/>
            </a:pPr>
            <a:r>
              <a:rPr lang="en-US" dirty="0" smtClean="0"/>
              <a:t>    2</a:t>
            </a:r>
            <a:r>
              <a:rPr lang="en-US" i="1" dirty="0" smtClean="0"/>
              <a:t>x</a:t>
            </a:r>
            <a:r>
              <a:rPr lang="en-US" baseline="30000" dirty="0" smtClean="0"/>
              <a:t>3</a:t>
            </a:r>
            <a:r>
              <a:rPr lang="en-US" dirty="0" smtClean="0"/>
              <a:t> – 2</a:t>
            </a:r>
            <a:r>
              <a:rPr lang="en-US" i="1" dirty="0" smtClean="0"/>
              <a:t>x</a:t>
            </a:r>
            <a:r>
              <a:rPr lang="en-US" baseline="30000" dirty="0" smtClean="0"/>
              <a:t>2</a:t>
            </a:r>
            <a:r>
              <a:rPr lang="en-US" dirty="0" smtClean="0"/>
              <a:t> – 5</a:t>
            </a:r>
            <a:r>
              <a:rPr lang="en-US" i="1" dirty="0" smtClean="0"/>
              <a:t>x</a:t>
            </a:r>
            <a:r>
              <a:rPr lang="en-US" dirty="0" smtClean="0"/>
              <a:t> + 10 = 0.</a:t>
            </a:r>
          </a:p>
          <a:p>
            <a:endParaRPr lang="en-US" dirty="0"/>
          </a:p>
        </p:txBody>
      </p:sp>
      <p:sp>
        <p:nvSpPr>
          <p:cNvPr id="4" name="Slide Number Placeholder 3"/>
          <p:cNvSpPr>
            <a:spLocks noGrp="1"/>
          </p:cNvSpPr>
          <p:nvPr>
            <p:ph type="sldNum" sz="quarter" idx="10"/>
          </p:nvPr>
        </p:nvSpPr>
        <p:spPr/>
        <p:txBody>
          <a:bodyPr/>
          <a:lstStyle/>
          <a:p>
            <a:fld id="{0E291A18-95A2-4BD9-9800-782EEC3F326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8C0286D-C68A-4154-97F1-728BE54E8C44}" type="datetimeFigureOut">
              <a:rPr lang="en-US" smtClean="0"/>
              <a:pPr/>
              <a:t>10/20/2012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2303FB2-5409-4270-9A1F-E248373784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C0286D-C68A-4154-97F1-728BE54E8C44}" type="datetimeFigureOut">
              <a:rPr lang="en-US" smtClean="0"/>
              <a:pPr/>
              <a:t>10/20/2012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03FB2-5409-4270-9A1F-E248373784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C0286D-C68A-4154-97F1-728BE54E8C44}" type="datetimeFigureOut">
              <a:rPr lang="en-US" smtClean="0"/>
              <a:pPr/>
              <a:t>10/20/2012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03FB2-5409-4270-9A1F-E248373784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C0286D-C68A-4154-97F1-728BE54E8C44}" type="datetimeFigureOut">
              <a:rPr lang="en-US" smtClean="0"/>
              <a:pPr/>
              <a:t>10/20/2012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03FB2-5409-4270-9A1F-E248373784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C0286D-C68A-4154-97F1-728BE54E8C44}" type="datetimeFigureOut">
              <a:rPr lang="en-US" smtClean="0"/>
              <a:pPr/>
              <a:t>10/20/2012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03FB2-5409-4270-9A1F-E248373784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C0286D-C68A-4154-97F1-728BE54E8C44}" type="datetimeFigureOut">
              <a:rPr lang="en-US" smtClean="0"/>
              <a:pPr/>
              <a:t>10/20/2012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03FB2-5409-4270-9A1F-E248373784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8C0286D-C68A-4154-97F1-728BE54E8C44}" type="datetimeFigureOut">
              <a:rPr lang="en-US" smtClean="0"/>
              <a:pPr/>
              <a:t>10/20/2012</a:t>
            </a:fld>
            <a:endParaRPr lang="en-US"/>
          </a:p>
        </p:txBody>
      </p:sp>
      <p:sp>
        <p:nvSpPr>
          <p:cNvPr id="27" name="Slide Number Placeholder 26"/>
          <p:cNvSpPr>
            <a:spLocks noGrp="1"/>
          </p:cNvSpPr>
          <p:nvPr>
            <p:ph type="sldNum" sz="quarter" idx="11"/>
          </p:nvPr>
        </p:nvSpPr>
        <p:spPr/>
        <p:txBody>
          <a:bodyPr rtlCol="0"/>
          <a:lstStyle/>
          <a:p>
            <a:fld id="{D2303FB2-5409-4270-9A1F-E2483737845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8C0286D-C68A-4154-97F1-728BE54E8C44}" type="datetimeFigureOut">
              <a:rPr lang="en-US" smtClean="0"/>
              <a:pPr/>
              <a:t>10/20/2012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2303FB2-5409-4270-9A1F-E248373784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0286D-C68A-4154-97F1-728BE54E8C44}" type="datetimeFigureOut">
              <a:rPr lang="en-US" smtClean="0"/>
              <a:pPr/>
              <a:t>10/20/2012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303FB2-5409-4270-9A1F-E248373784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C0286D-C68A-4154-97F1-728BE54E8C44}" type="datetimeFigureOut">
              <a:rPr lang="en-US" smtClean="0"/>
              <a:pPr/>
              <a:t>10/20/2012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03FB2-5409-4270-9A1F-E248373784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C0286D-C68A-4154-97F1-728BE54E8C44}" type="datetimeFigureOut">
              <a:rPr lang="en-US" smtClean="0"/>
              <a:pPr/>
              <a:t>10/20/2012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03FB2-5409-4270-9A1F-E248373784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8C0286D-C68A-4154-97F1-728BE54E8C44}" type="datetimeFigureOut">
              <a:rPr lang="en-US" smtClean="0"/>
              <a:pPr/>
              <a:t>10/20/2012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2303FB2-5409-4270-9A1F-E248373784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Rational Zero Theorem</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well did you do?  Check your work!</a:t>
            </a:r>
            <a:endParaRPr lang="en-US" dirty="0"/>
          </a:p>
        </p:txBody>
      </p:sp>
      <p:sp>
        <p:nvSpPr>
          <p:cNvPr id="3" name="Content Placeholder 2"/>
          <p:cNvSpPr>
            <a:spLocks noGrp="1"/>
          </p:cNvSpPr>
          <p:nvPr>
            <p:ph idx="1"/>
          </p:nvPr>
        </p:nvSpPr>
        <p:spPr/>
        <p:txBody>
          <a:bodyPr/>
          <a:lstStyle/>
          <a:p>
            <a:r>
              <a:rPr lang="en-US" dirty="0" smtClean="0"/>
              <a:t>Ratio:</a:t>
            </a:r>
          </a:p>
          <a:p>
            <a:endParaRPr lang="en-US" dirty="0" smtClean="0"/>
          </a:p>
          <a:p>
            <a:endParaRPr lang="en-US" dirty="0" smtClean="0"/>
          </a:p>
          <a:p>
            <a:r>
              <a:rPr lang="en-US" dirty="0" smtClean="0"/>
              <a:t>List of possible rational answers:</a:t>
            </a:r>
          </a:p>
          <a:p>
            <a:endParaRPr lang="en-US" dirty="0" smtClean="0"/>
          </a:p>
          <a:p>
            <a:endParaRPr lang="en-US" dirty="0" smtClean="0"/>
          </a:p>
          <a:p>
            <a:pPr>
              <a:buNone/>
            </a:pPr>
            <a:r>
              <a:rPr lang="en-US" dirty="0" smtClean="0"/>
              <a:t>  </a:t>
            </a:r>
            <a:endParaRPr lang="en-US" dirty="0"/>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4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90800" y="2286000"/>
            <a:ext cx="2377440" cy="609600"/>
          </a:xfrm>
          <a:prstGeom prst="rect">
            <a:avLst/>
          </a:prstGeom>
          <a:noFill/>
        </p:spPr>
      </p:pic>
      <p:sp>
        <p:nvSpPr>
          <p:cNvPr id="27651" name="Rectangle 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76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52"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124200" y="4267199"/>
            <a:ext cx="2438400" cy="50449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Now let’s talk about how to use the Rational Zero Theorem to help us solve a polynomial equation!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solve </a:t>
            </a:r>
            <a:r>
              <a:rPr lang="en-US" i="1" dirty="0" smtClean="0"/>
              <a:t>x</a:t>
            </a:r>
            <a:r>
              <a:rPr lang="en-US" baseline="30000" dirty="0" smtClean="0"/>
              <a:t>3</a:t>
            </a:r>
            <a:r>
              <a:rPr lang="en-US" dirty="0" smtClean="0"/>
              <a:t> - 2</a:t>
            </a:r>
            <a:r>
              <a:rPr lang="en-US" i="1" dirty="0" smtClean="0"/>
              <a:t>x</a:t>
            </a:r>
            <a:r>
              <a:rPr lang="en-US" baseline="30000" dirty="0" smtClean="0"/>
              <a:t>2</a:t>
            </a:r>
            <a:r>
              <a:rPr lang="en-US" dirty="0" smtClean="0"/>
              <a:t> + 5</a:t>
            </a:r>
            <a:r>
              <a:rPr lang="en-US" i="1" dirty="0" smtClean="0"/>
              <a:t>x</a:t>
            </a:r>
            <a:r>
              <a:rPr lang="en-US" dirty="0" smtClean="0"/>
              <a:t> - 10 = 0.</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First, use the Rational Zero Theorem to identify possible rational solutions:  </a:t>
            </a:r>
          </a:p>
          <a:p>
            <a:r>
              <a:rPr lang="en-US" dirty="0" smtClean="0"/>
              <a:t>The list would be:  </a:t>
            </a:r>
          </a:p>
          <a:p>
            <a:r>
              <a:rPr lang="en-US" dirty="0" smtClean="0"/>
              <a:t>Begin testing possible zeros.  When substituted into your equation, a zero will give you zero:	</a:t>
            </a:r>
          </a:p>
          <a:p>
            <a:pPr lvl="1"/>
            <a:r>
              <a:rPr lang="en-US" dirty="0" smtClean="0"/>
              <a:t>Test x = 1:  (1)</a:t>
            </a:r>
            <a:r>
              <a:rPr lang="en-US" baseline="30000" dirty="0" smtClean="0"/>
              <a:t>3</a:t>
            </a:r>
            <a:r>
              <a:rPr lang="en-US" dirty="0" smtClean="0"/>
              <a:t> – 2(1)</a:t>
            </a:r>
            <a:r>
              <a:rPr lang="en-US" baseline="30000" dirty="0" smtClean="0"/>
              <a:t>2</a:t>
            </a:r>
            <a:r>
              <a:rPr lang="en-US" dirty="0" smtClean="0"/>
              <a:t> + 5(1) – 10 = -6…so not a zero</a:t>
            </a:r>
          </a:p>
          <a:p>
            <a:pPr lvl="1"/>
            <a:r>
              <a:rPr lang="en-US" dirty="0" smtClean="0"/>
              <a:t>Test x = -1:  (-1)</a:t>
            </a:r>
            <a:r>
              <a:rPr lang="en-US" baseline="30000" dirty="0" smtClean="0"/>
              <a:t>3</a:t>
            </a:r>
            <a:r>
              <a:rPr lang="en-US" dirty="0" smtClean="0"/>
              <a:t> – 2(-1)</a:t>
            </a:r>
            <a:r>
              <a:rPr lang="en-US" baseline="30000" dirty="0" smtClean="0"/>
              <a:t>2</a:t>
            </a:r>
            <a:r>
              <a:rPr lang="en-US" dirty="0" smtClean="0"/>
              <a:t> + 5(-1) – 10 = -18…so not a zero</a:t>
            </a:r>
          </a:p>
          <a:p>
            <a:pPr lvl="1"/>
            <a:r>
              <a:rPr lang="en-US" dirty="0" smtClean="0"/>
              <a:t>Test x = 2:  (2)</a:t>
            </a:r>
            <a:r>
              <a:rPr lang="en-US" baseline="30000" dirty="0" smtClean="0"/>
              <a:t>3</a:t>
            </a:r>
            <a:r>
              <a:rPr lang="en-US" dirty="0" smtClean="0"/>
              <a:t> – 2(2)</a:t>
            </a:r>
            <a:r>
              <a:rPr lang="en-US" baseline="30000" dirty="0" smtClean="0"/>
              <a:t>2</a:t>
            </a:r>
            <a:r>
              <a:rPr lang="en-US" dirty="0" smtClean="0"/>
              <a:t> + 5(2) – 10 = 0…so x = 2 is a solution!!!</a:t>
            </a:r>
          </a:p>
          <a:p>
            <a:pPr lvl="1"/>
            <a:endParaRPr lang="en-US" dirty="0" smtClean="0"/>
          </a:p>
          <a:p>
            <a:pPr lvl="1"/>
            <a:endParaRPr lang="en-US" dirty="0" smtClean="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2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228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334000" y="2667000"/>
            <a:ext cx="1600200" cy="457200"/>
          </a:xfrm>
          <a:prstGeom prst="rect">
            <a:avLst/>
          </a:prstGeom>
          <a:noFill/>
        </p:spPr>
      </p:pic>
      <p:sp>
        <p:nvSpPr>
          <p:cNvPr id="12291" name="Rectangle 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9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2292"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810000" y="3276600"/>
            <a:ext cx="1323474" cy="228600"/>
          </a:xfrm>
          <a:prstGeom prst="rect">
            <a:avLst/>
          </a:prstGeom>
          <a:noFill/>
        </p:spPr>
      </p:pic>
      <p:sp>
        <p:nvSpPr>
          <p:cNvPr id="12294" name="Rectangle 6"/>
          <p:cNvSpPr>
            <a:spLocks noChangeArrowheads="1"/>
          </p:cNvSpPr>
          <p:nvPr/>
        </p:nvSpPr>
        <p:spPr bwMode="auto">
          <a:xfrm>
            <a:off x="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x</a:t>
            </a:r>
            <a:r>
              <a:rPr lang="en-US" baseline="30000" dirty="0" smtClean="0"/>
              <a:t>3</a:t>
            </a:r>
            <a:r>
              <a:rPr lang="en-US" dirty="0" smtClean="0"/>
              <a:t> - 2</a:t>
            </a:r>
            <a:r>
              <a:rPr lang="en-US" i="1" dirty="0" smtClean="0"/>
              <a:t>x</a:t>
            </a:r>
            <a:r>
              <a:rPr lang="en-US" baseline="30000" dirty="0" smtClean="0"/>
              <a:t>2</a:t>
            </a:r>
            <a:r>
              <a:rPr lang="en-US" dirty="0" smtClean="0"/>
              <a:t> + 5</a:t>
            </a:r>
            <a:r>
              <a:rPr lang="en-US" i="1" dirty="0" smtClean="0"/>
              <a:t>x</a:t>
            </a:r>
            <a:r>
              <a:rPr lang="en-US" dirty="0" smtClean="0"/>
              <a:t> - 10 = 0, continued</a:t>
            </a:r>
            <a:endParaRPr lang="en-US" dirty="0"/>
          </a:p>
        </p:txBody>
      </p:sp>
      <p:sp>
        <p:nvSpPr>
          <p:cNvPr id="3" name="Content Placeholder 2"/>
          <p:cNvSpPr>
            <a:spLocks noGrp="1"/>
          </p:cNvSpPr>
          <p:nvPr>
            <p:ph idx="1"/>
          </p:nvPr>
        </p:nvSpPr>
        <p:spPr/>
        <p:txBody>
          <a:bodyPr/>
          <a:lstStyle/>
          <a:p>
            <a:r>
              <a:rPr lang="en-US" dirty="0" smtClean="0"/>
              <a:t>Once we find one solution, we can use synthetic division to help us find the rest:</a:t>
            </a:r>
          </a:p>
          <a:p>
            <a:endParaRPr lang="en-US" dirty="0" smtClean="0"/>
          </a:p>
          <a:p>
            <a:endParaRPr lang="en-US" dirty="0" smtClean="0"/>
          </a:p>
          <a:p>
            <a:endParaRPr lang="en-US" dirty="0" smtClean="0"/>
          </a:p>
          <a:p>
            <a:r>
              <a:rPr lang="en-US" dirty="0" smtClean="0"/>
              <a:t>Let’s solve the resulting polynomial equation:</a:t>
            </a:r>
          </a:p>
          <a:p>
            <a:pPr lvl="3">
              <a:buNone/>
            </a:pPr>
            <a:r>
              <a:rPr lang="en-US" i="1" dirty="0" smtClean="0"/>
              <a:t>x</a:t>
            </a:r>
            <a:r>
              <a:rPr lang="en-US" baseline="30000" dirty="0" smtClean="0"/>
              <a:t>2</a:t>
            </a:r>
            <a:r>
              <a:rPr lang="en-US" dirty="0" smtClean="0"/>
              <a:t> + 5 = 0</a:t>
            </a:r>
          </a:p>
          <a:p>
            <a:pPr lvl="3">
              <a:buNone/>
            </a:pPr>
            <a:r>
              <a:rPr lang="en-US" i="1" dirty="0" smtClean="0"/>
              <a:t>x</a:t>
            </a:r>
            <a:r>
              <a:rPr lang="en-US" baseline="30000" dirty="0" smtClean="0"/>
              <a:t>2</a:t>
            </a:r>
            <a:r>
              <a:rPr lang="en-US" dirty="0" smtClean="0"/>
              <a:t> = -5</a:t>
            </a:r>
          </a:p>
          <a:p>
            <a:pPr>
              <a:buNone/>
            </a:pPr>
            <a:endParaRPr lang="en-US" dirty="0"/>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4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00200" y="5791200"/>
            <a:ext cx="1160318" cy="381000"/>
          </a:xfrm>
          <a:prstGeom prst="rect">
            <a:avLst/>
          </a:prstGeom>
          <a:noFill/>
        </p:spPr>
      </p:pic>
      <p:sp>
        <p:nvSpPr>
          <p:cNvPr id="10243"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6" descr="syn1.png"/>
          <p:cNvPicPr>
            <a:picLocks noChangeAspect="1"/>
          </p:cNvPicPr>
          <p:nvPr/>
        </p:nvPicPr>
        <p:blipFill>
          <a:blip r:embed="rId4" cstate="print"/>
          <a:stretch>
            <a:fillRect/>
          </a:stretch>
        </p:blipFill>
        <p:spPr>
          <a:xfrm>
            <a:off x="2895600" y="3276600"/>
            <a:ext cx="3134078" cy="103483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x</a:t>
            </a:r>
            <a:r>
              <a:rPr lang="en-US" baseline="30000" dirty="0" smtClean="0"/>
              <a:t>3</a:t>
            </a:r>
            <a:r>
              <a:rPr lang="en-US" dirty="0" smtClean="0"/>
              <a:t> - 2</a:t>
            </a:r>
            <a:r>
              <a:rPr lang="en-US" i="1" dirty="0" smtClean="0"/>
              <a:t>x</a:t>
            </a:r>
            <a:r>
              <a:rPr lang="en-US" baseline="30000" dirty="0" smtClean="0"/>
              <a:t>2</a:t>
            </a:r>
            <a:r>
              <a:rPr lang="en-US" dirty="0" smtClean="0"/>
              <a:t> + 5</a:t>
            </a:r>
            <a:r>
              <a:rPr lang="en-US" i="1" dirty="0" smtClean="0"/>
              <a:t>x</a:t>
            </a:r>
            <a:r>
              <a:rPr lang="en-US" dirty="0" smtClean="0"/>
              <a:t> - 10 = 0, continued</a:t>
            </a:r>
            <a:endParaRPr lang="en-US" dirty="0"/>
          </a:p>
        </p:txBody>
      </p:sp>
      <p:sp>
        <p:nvSpPr>
          <p:cNvPr id="5" name="Content Placeholder 4"/>
          <p:cNvSpPr>
            <a:spLocks noGrp="1"/>
          </p:cNvSpPr>
          <p:nvPr>
            <p:ph sz="quarter" idx="2"/>
          </p:nvPr>
        </p:nvSpPr>
        <p:spPr/>
        <p:txBody>
          <a:bodyPr>
            <a:normAutofit fontScale="92500" lnSpcReduction="10000"/>
          </a:bodyPr>
          <a:lstStyle/>
          <a:p>
            <a:r>
              <a:rPr lang="en-US" dirty="0" smtClean="0"/>
              <a:t>Our equation has three solutions:</a:t>
            </a:r>
          </a:p>
          <a:p>
            <a:pPr lvl="2"/>
            <a:r>
              <a:rPr lang="en-US" i="1" dirty="0" smtClean="0"/>
              <a:t>x</a:t>
            </a:r>
            <a:r>
              <a:rPr lang="en-US" dirty="0" smtClean="0"/>
              <a:t> = 2</a:t>
            </a:r>
          </a:p>
          <a:p>
            <a:pPr lvl="2"/>
            <a:r>
              <a:rPr lang="en-US" i="1" dirty="0" smtClean="0"/>
              <a:t>x</a:t>
            </a:r>
            <a:r>
              <a:rPr lang="en-US" dirty="0" smtClean="0"/>
              <a:t> = </a:t>
            </a:r>
          </a:p>
          <a:p>
            <a:pPr lvl="2"/>
            <a:r>
              <a:rPr lang="en-US" i="1" dirty="0" smtClean="0"/>
              <a:t>x</a:t>
            </a:r>
            <a:r>
              <a:rPr lang="en-US" dirty="0" smtClean="0"/>
              <a:t> = -</a:t>
            </a:r>
          </a:p>
          <a:p>
            <a:r>
              <a:rPr lang="en-US" dirty="0" smtClean="0"/>
              <a:t>Notice that the graph of our equation confirms our results—only one real solution is shown</a:t>
            </a:r>
          </a:p>
          <a:p>
            <a:endParaRPr lang="en-US" dirty="0" smtClean="0"/>
          </a:p>
          <a:p>
            <a:r>
              <a:rPr lang="en-US" dirty="0" smtClean="0"/>
              <a:t>Having the rational zero theorem helps us solve polynomial equations that we wouldn’t be able to solve if we only depended on graphs!</a:t>
            </a:r>
          </a:p>
          <a:p>
            <a:pPr lvl="2"/>
            <a:endParaRPr lang="en-US" dirty="0" smtClean="0"/>
          </a:p>
          <a:p>
            <a:pPr lvl="2">
              <a:buNone/>
            </a:pPr>
            <a:endParaRPr lang="en-US" dirty="0" smtClean="0"/>
          </a:p>
        </p:txBody>
      </p:sp>
      <p:sp>
        <p:nvSpPr>
          <p:cNvPr id="6" name="Content Placeholder 5"/>
          <p:cNvSpPr>
            <a:spLocks noGrp="1"/>
          </p:cNvSpPr>
          <p:nvPr>
            <p:ph sz="quarter" idx="4"/>
          </p:nvPr>
        </p:nvSpPr>
        <p:spPr/>
        <p:txBody>
          <a:bodyPr/>
          <a:lstStyle/>
          <a:p>
            <a:endParaRPr lang="en-US"/>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752600" y="3581400"/>
            <a:ext cx="304800" cy="268224"/>
          </a:xfrm>
          <a:prstGeom prst="rect">
            <a:avLst/>
          </a:prstGeom>
          <a:noFill/>
        </p:spPr>
      </p:pic>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19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828800" y="3810000"/>
            <a:ext cx="304800" cy="268224"/>
          </a:xfrm>
          <a:prstGeom prst="rect">
            <a:avLst/>
          </a:prstGeom>
          <a:noFill/>
        </p:spPr>
      </p:pic>
      <p:pic>
        <p:nvPicPr>
          <p:cNvPr id="8197" name="Picture 5"/>
          <p:cNvPicPr>
            <a:picLocks noChangeAspect="1" noChangeArrowheads="1"/>
          </p:cNvPicPr>
          <p:nvPr/>
        </p:nvPicPr>
        <p:blipFill>
          <a:blip r:embed="rId4" cstate="print"/>
          <a:srcRect/>
          <a:stretch>
            <a:fillRect/>
          </a:stretch>
        </p:blipFill>
        <p:spPr bwMode="auto">
          <a:xfrm>
            <a:off x="5072417" y="3505200"/>
            <a:ext cx="3490415" cy="23622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Let’s solve 2</a:t>
            </a:r>
            <a:r>
              <a:rPr lang="en-US" i="1" dirty="0" smtClean="0"/>
              <a:t>x</a:t>
            </a:r>
            <a:r>
              <a:rPr lang="en-US" baseline="30000" dirty="0" smtClean="0"/>
              <a:t>3</a:t>
            </a:r>
            <a:r>
              <a:rPr lang="en-US" dirty="0" smtClean="0"/>
              <a:t> – </a:t>
            </a:r>
            <a:r>
              <a:rPr lang="en-US" i="1" dirty="0" smtClean="0"/>
              <a:t>x</a:t>
            </a:r>
            <a:r>
              <a:rPr lang="en-US" baseline="30000" dirty="0" smtClean="0"/>
              <a:t>2</a:t>
            </a:r>
            <a:r>
              <a:rPr lang="en-US" dirty="0" smtClean="0"/>
              <a:t> + 2</a:t>
            </a:r>
            <a:r>
              <a:rPr lang="en-US" i="1" dirty="0" smtClean="0"/>
              <a:t>x</a:t>
            </a:r>
            <a:r>
              <a:rPr lang="en-US" dirty="0" smtClean="0"/>
              <a:t> – 1 = 0.</a:t>
            </a:r>
            <a:endParaRPr lang="en-US" dirty="0"/>
          </a:p>
        </p:txBody>
      </p:sp>
      <p:sp>
        <p:nvSpPr>
          <p:cNvPr id="3" name="Content Placeholder 2"/>
          <p:cNvSpPr>
            <a:spLocks noGrp="1"/>
          </p:cNvSpPr>
          <p:nvPr>
            <p:ph idx="1"/>
          </p:nvPr>
        </p:nvSpPr>
        <p:spPr/>
        <p:txBody>
          <a:bodyPr/>
          <a:lstStyle/>
          <a:p>
            <a:r>
              <a:rPr lang="en-US" dirty="0" smtClean="0"/>
              <a:t>First, use the Rational Zero Theorem to identify possible rational solutions:  </a:t>
            </a:r>
          </a:p>
          <a:p>
            <a:r>
              <a:rPr lang="en-US" dirty="0" smtClean="0"/>
              <a:t>The list would be:  </a:t>
            </a:r>
          </a:p>
          <a:p>
            <a:r>
              <a:rPr lang="en-US" dirty="0" smtClean="0"/>
              <a:t>Begin testing possible zeros.  When substituted into your equation, a zero will give you zero:	</a:t>
            </a:r>
          </a:p>
          <a:p>
            <a:pPr lvl="1"/>
            <a:r>
              <a:rPr lang="en-US" dirty="0" smtClean="0"/>
              <a:t>Test </a:t>
            </a:r>
            <a:r>
              <a:rPr lang="en-US" i="1" dirty="0" smtClean="0"/>
              <a:t>x = </a:t>
            </a:r>
            <a:r>
              <a:rPr lang="en-US" dirty="0" smtClean="0"/>
              <a:t>1:  2(1)</a:t>
            </a:r>
            <a:r>
              <a:rPr lang="en-US" baseline="30000" dirty="0" smtClean="0"/>
              <a:t>3</a:t>
            </a:r>
            <a:r>
              <a:rPr lang="en-US" dirty="0" smtClean="0"/>
              <a:t> – (1)</a:t>
            </a:r>
            <a:r>
              <a:rPr lang="en-US" baseline="30000" dirty="0" smtClean="0"/>
              <a:t>2</a:t>
            </a:r>
            <a:r>
              <a:rPr lang="en-US" dirty="0" smtClean="0"/>
              <a:t> + 2(1) – 1 = 2</a:t>
            </a:r>
          </a:p>
          <a:p>
            <a:pPr lvl="1"/>
            <a:r>
              <a:rPr lang="en-US" dirty="0" smtClean="0"/>
              <a:t>Test </a:t>
            </a:r>
            <a:r>
              <a:rPr lang="en-US" i="1" dirty="0" smtClean="0"/>
              <a:t>x = -</a:t>
            </a:r>
            <a:r>
              <a:rPr lang="en-US" dirty="0" smtClean="0"/>
              <a:t>1: 2(-1)</a:t>
            </a:r>
            <a:r>
              <a:rPr lang="en-US" baseline="30000" dirty="0" smtClean="0"/>
              <a:t>3</a:t>
            </a:r>
            <a:r>
              <a:rPr lang="en-US" dirty="0" smtClean="0"/>
              <a:t> – (-1)</a:t>
            </a:r>
            <a:r>
              <a:rPr lang="en-US" baseline="30000" dirty="0" smtClean="0"/>
              <a:t>2</a:t>
            </a:r>
            <a:r>
              <a:rPr lang="en-US" dirty="0" smtClean="0"/>
              <a:t> + 2(-1) – 1 = -6</a:t>
            </a:r>
          </a:p>
          <a:p>
            <a:pPr lvl="1"/>
            <a:r>
              <a:rPr lang="en-US" dirty="0" smtClean="0"/>
              <a:t>Test </a:t>
            </a:r>
            <a:r>
              <a:rPr lang="en-US" i="1" dirty="0" smtClean="0"/>
              <a:t>x = </a:t>
            </a:r>
            <a:r>
              <a:rPr lang="en-US" dirty="0" smtClean="0"/>
              <a:t>0.5: 2(0.5)</a:t>
            </a:r>
            <a:r>
              <a:rPr lang="en-US" baseline="30000" dirty="0" smtClean="0"/>
              <a:t>3</a:t>
            </a:r>
            <a:r>
              <a:rPr lang="en-US" dirty="0" smtClean="0"/>
              <a:t> – (0.5)</a:t>
            </a:r>
            <a:r>
              <a:rPr lang="en-US" baseline="30000" dirty="0" smtClean="0"/>
              <a:t>2</a:t>
            </a:r>
            <a:r>
              <a:rPr lang="en-US" dirty="0" smtClean="0"/>
              <a:t> + 2(0.5) – 1 = 0…so </a:t>
            </a:r>
          </a:p>
          <a:p>
            <a:pPr lvl="1">
              <a:buNone/>
            </a:pPr>
            <a:r>
              <a:rPr lang="en-US" i="1" dirty="0" smtClean="0"/>
              <a:t>    x</a:t>
            </a:r>
            <a:r>
              <a:rPr lang="en-US" dirty="0" smtClean="0"/>
              <a:t> = 0.5 is a solution of our equation!</a:t>
            </a:r>
          </a:p>
          <a:p>
            <a:endParaRPr lang="en-US" dirty="0"/>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257800" y="2743200"/>
            <a:ext cx="914400" cy="457200"/>
          </a:xfrm>
          <a:prstGeom prst="rect">
            <a:avLst/>
          </a:prstGeom>
          <a:noFill/>
        </p:spPr>
      </p:pic>
      <p:sp>
        <p:nvSpPr>
          <p:cNvPr id="35843" name="Rectangle 3"/>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58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4"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886199" y="3124200"/>
            <a:ext cx="740833" cy="533400"/>
          </a:xfrm>
          <a:prstGeom prst="rect">
            <a:avLst/>
          </a:prstGeom>
          <a:noFill/>
        </p:spPr>
      </p:pic>
      <p:sp>
        <p:nvSpPr>
          <p:cNvPr id="35846" name="Rectangle 6"/>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i="1" dirty="0" smtClean="0"/>
              <a:t>x</a:t>
            </a:r>
            <a:r>
              <a:rPr lang="en-US" baseline="30000" dirty="0" smtClean="0"/>
              <a:t>3</a:t>
            </a:r>
            <a:r>
              <a:rPr lang="en-US" dirty="0" smtClean="0"/>
              <a:t> – </a:t>
            </a:r>
            <a:r>
              <a:rPr lang="en-US" i="1" dirty="0" smtClean="0"/>
              <a:t>x</a:t>
            </a:r>
            <a:r>
              <a:rPr lang="en-US" baseline="30000" dirty="0" smtClean="0"/>
              <a:t>2</a:t>
            </a:r>
            <a:r>
              <a:rPr lang="en-US" dirty="0" smtClean="0"/>
              <a:t> + 2</a:t>
            </a:r>
            <a:r>
              <a:rPr lang="en-US" i="1" dirty="0" smtClean="0"/>
              <a:t>x</a:t>
            </a:r>
            <a:r>
              <a:rPr lang="en-US" dirty="0" smtClean="0"/>
              <a:t> – 1 = 0,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Once we find one solution, we can use synthetic division to help us find the rest:</a:t>
            </a:r>
          </a:p>
          <a:p>
            <a:endParaRPr lang="en-US" dirty="0" smtClean="0"/>
          </a:p>
          <a:p>
            <a:endParaRPr lang="en-US" dirty="0" smtClean="0"/>
          </a:p>
          <a:p>
            <a:endParaRPr lang="en-US" dirty="0" smtClean="0"/>
          </a:p>
          <a:p>
            <a:r>
              <a:rPr lang="en-US" dirty="0" smtClean="0"/>
              <a:t>Let’s solve the result.  Notice we get imaginary answers:</a:t>
            </a:r>
          </a:p>
          <a:p>
            <a:pPr lvl="2"/>
            <a:r>
              <a:rPr lang="en-US" dirty="0" smtClean="0"/>
              <a:t>2</a:t>
            </a:r>
            <a:r>
              <a:rPr lang="en-US" i="1" dirty="0" smtClean="0"/>
              <a:t>x</a:t>
            </a:r>
            <a:r>
              <a:rPr lang="en-US" baseline="30000" dirty="0" smtClean="0"/>
              <a:t>2</a:t>
            </a:r>
            <a:r>
              <a:rPr lang="en-US" dirty="0" smtClean="0"/>
              <a:t> + 2 = 0</a:t>
            </a:r>
          </a:p>
          <a:p>
            <a:pPr lvl="2"/>
            <a:r>
              <a:rPr lang="en-US" dirty="0" smtClean="0"/>
              <a:t>2</a:t>
            </a:r>
            <a:r>
              <a:rPr lang="en-US" i="1" dirty="0" smtClean="0"/>
              <a:t>x</a:t>
            </a:r>
            <a:r>
              <a:rPr lang="en-US" baseline="30000" dirty="0" smtClean="0"/>
              <a:t>2</a:t>
            </a:r>
            <a:r>
              <a:rPr lang="en-US" dirty="0" smtClean="0"/>
              <a:t> = -2</a:t>
            </a:r>
          </a:p>
          <a:p>
            <a:pPr lvl="2"/>
            <a:r>
              <a:rPr lang="en-US" i="1" dirty="0" smtClean="0"/>
              <a:t>x</a:t>
            </a:r>
            <a:r>
              <a:rPr lang="en-US" baseline="30000" dirty="0" smtClean="0"/>
              <a:t>2</a:t>
            </a:r>
            <a:r>
              <a:rPr lang="en-US" dirty="0" smtClean="0"/>
              <a:t> = -1</a:t>
            </a:r>
          </a:p>
          <a:p>
            <a:pPr lvl="2"/>
            <a:r>
              <a:rPr lang="en-US" i="1" dirty="0" smtClean="0"/>
              <a:t>x</a:t>
            </a:r>
            <a:r>
              <a:rPr lang="en-US" dirty="0" smtClean="0"/>
              <a:t> = </a:t>
            </a:r>
            <a:r>
              <a:rPr lang="en-US" i="1" dirty="0" err="1" smtClean="0"/>
              <a:t>i</a:t>
            </a:r>
            <a:r>
              <a:rPr lang="en-US" dirty="0" smtClean="0"/>
              <a:t>, -</a:t>
            </a:r>
            <a:r>
              <a:rPr lang="en-US" i="1" dirty="0" err="1" smtClean="0"/>
              <a:t>i</a:t>
            </a:r>
            <a:endParaRPr lang="en-US" dirty="0" smtClean="0"/>
          </a:p>
          <a:p>
            <a:endParaRPr lang="en-US" dirty="0" smtClean="0"/>
          </a:p>
          <a:p>
            <a:endParaRPr lang="en-US" dirty="0"/>
          </a:p>
        </p:txBody>
      </p:sp>
      <p:pic>
        <p:nvPicPr>
          <p:cNvPr id="5" name="Picture 4" descr="syn2.png"/>
          <p:cNvPicPr>
            <a:picLocks noChangeAspect="1"/>
          </p:cNvPicPr>
          <p:nvPr/>
        </p:nvPicPr>
        <p:blipFill>
          <a:blip r:embed="rId3" cstate="print"/>
          <a:stretch>
            <a:fillRect/>
          </a:stretch>
        </p:blipFill>
        <p:spPr>
          <a:xfrm>
            <a:off x="2819400" y="3048000"/>
            <a:ext cx="3305520" cy="107206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i="1" dirty="0" smtClean="0"/>
              <a:t>x</a:t>
            </a:r>
            <a:r>
              <a:rPr lang="en-US" baseline="30000" dirty="0" smtClean="0"/>
              <a:t>3</a:t>
            </a:r>
            <a:r>
              <a:rPr lang="en-US" dirty="0" smtClean="0"/>
              <a:t> – </a:t>
            </a:r>
            <a:r>
              <a:rPr lang="en-US" i="1" dirty="0" smtClean="0"/>
              <a:t>x</a:t>
            </a:r>
            <a:r>
              <a:rPr lang="en-US" baseline="30000" dirty="0" smtClean="0"/>
              <a:t>2</a:t>
            </a:r>
            <a:r>
              <a:rPr lang="en-US" dirty="0" smtClean="0"/>
              <a:t> + 2</a:t>
            </a:r>
            <a:r>
              <a:rPr lang="en-US" i="1" dirty="0" smtClean="0"/>
              <a:t>x</a:t>
            </a:r>
            <a:r>
              <a:rPr lang="en-US" dirty="0" smtClean="0"/>
              <a:t> – 1 = 0, continued</a:t>
            </a:r>
            <a:endParaRPr lang="en-US" dirty="0"/>
          </a:p>
        </p:txBody>
      </p:sp>
      <p:sp>
        <p:nvSpPr>
          <p:cNvPr id="3" name="Content Placeholder 2"/>
          <p:cNvSpPr>
            <a:spLocks noGrp="1"/>
          </p:cNvSpPr>
          <p:nvPr>
            <p:ph sz="half" idx="1"/>
          </p:nvPr>
        </p:nvSpPr>
        <p:spPr/>
        <p:txBody>
          <a:bodyPr>
            <a:normAutofit/>
          </a:bodyPr>
          <a:lstStyle/>
          <a:p>
            <a:r>
              <a:rPr lang="en-US" dirty="0" smtClean="0"/>
              <a:t>Our equation has three solutions:</a:t>
            </a:r>
          </a:p>
          <a:p>
            <a:pPr lvl="2"/>
            <a:r>
              <a:rPr lang="en-US" i="1" dirty="0" smtClean="0"/>
              <a:t>x</a:t>
            </a:r>
            <a:r>
              <a:rPr lang="en-US" dirty="0" smtClean="0"/>
              <a:t> = 1/2</a:t>
            </a:r>
          </a:p>
          <a:p>
            <a:pPr lvl="2"/>
            <a:r>
              <a:rPr lang="en-US" i="1" dirty="0" smtClean="0"/>
              <a:t>x</a:t>
            </a:r>
            <a:r>
              <a:rPr lang="en-US" dirty="0" smtClean="0"/>
              <a:t> = </a:t>
            </a:r>
            <a:r>
              <a:rPr lang="en-US" i="1" dirty="0" err="1" smtClean="0"/>
              <a:t>i</a:t>
            </a:r>
            <a:endParaRPr lang="en-US" dirty="0" smtClean="0"/>
          </a:p>
          <a:p>
            <a:pPr lvl="2"/>
            <a:r>
              <a:rPr lang="en-US" i="1" dirty="0" smtClean="0"/>
              <a:t>x</a:t>
            </a:r>
            <a:r>
              <a:rPr lang="en-US" dirty="0" smtClean="0"/>
              <a:t> = -</a:t>
            </a:r>
            <a:r>
              <a:rPr lang="en-US" i="1" dirty="0" err="1" smtClean="0"/>
              <a:t>i</a:t>
            </a:r>
            <a:endParaRPr lang="en-US" dirty="0" smtClean="0"/>
          </a:p>
          <a:p>
            <a:r>
              <a:rPr lang="en-US" dirty="0" smtClean="0"/>
              <a:t>Notice that the graph of our equation confirms our rational result</a:t>
            </a:r>
          </a:p>
          <a:p>
            <a:endParaRPr lang="en-US" dirty="0" smtClean="0"/>
          </a:p>
          <a:p>
            <a:r>
              <a:rPr lang="en-US" dirty="0" smtClean="0"/>
              <a:t>This example again shows why we can’t just rely on a graph for our solutions…we wouldn’t be able to find imaginary solutions!</a:t>
            </a:r>
          </a:p>
          <a:p>
            <a:endParaRPr lang="en-US" dirty="0"/>
          </a:p>
        </p:txBody>
      </p:sp>
      <p:sp>
        <p:nvSpPr>
          <p:cNvPr id="4" name="Content Placeholder 3"/>
          <p:cNvSpPr>
            <a:spLocks noGrp="1"/>
          </p:cNvSpPr>
          <p:nvPr>
            <p:ph sz="half" idx="2"/>
          </p:nvPr>
        </p:nvSpPr>
        <p:spPr/>
        <p:txBody>
          <a:bodyPr>
            <a:normAutofit/>
          </a:bodyPr>
          <a:lstStyle/>
          <a:p>
            <a:endParaRPr lang="en-US" dirty="0"/>
          </a:p>
        </p:txBody>
      </p:sp>
      <p:pic>
        <p:nvPicPr>
          <p:cNvPr id="2049" name="Picture 1"/>
          <p:cNvPicPr>
            <a:picLocks noChangeAspect="1" noChangeArrowheads="1"/>
          </p:cNvPicPr>
          <p:nvPr/>
        </p:nvPicPr>
        <p:blipFill>
          <a:blip r:embed="rId3" cstate="print"/>
          <a:srcRect/>
          <a:stretch>
            <a:fillRect/>
          </a:stretch>
        </p:blipFill>
        <p:spPr bwMode="auto">
          <a:xfrm>
            <a:off x="5257800" y="3352800"/>
            <a:ext cx="3040039" cy="20574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Polynomial Equations</a:t>
            </a:r>
            <a:endParaRPr lang="en-US" dirty="0"/>
          </a:p>
        </p:txBody>
      </p:sp>
      <p:sp>
        <p:nvSpPr>
          <p:cNvPr id="3" name="Content Placeholder 2"/>
          <p:cNvSpPr>
            <a:spLocks noGrp="1"/>
          </p:cNvSpPr>
          <p:nvPr>
            <p:ph idx="1"/>
          </p:nvPr>
        </p:nvSpPr>
        <p:spPr/>
        <p:txBody>
          <a:bodyPr/>
          <a:lstStyle/>
          <a:p>
            <a:r>
              <a:rPr lang="en-US" dirty="0" smtClean="0"/>
              <a:t>So far, we have learned how to solve polynomial equations by graphing and by factoring.</a:t>
            </a:r>
          </a:p>
          <a:p>
            <a:r>
              <a:rPr lang="en-US" dirty="0" smtClean="0"/>
              <a:t>Graphing is nice because you can see the zeros of the function, but if your function has imaginary zeros, you can’t see those on the graph.</a:t>
            </a:r>
          </a:p>
          <a:p>
            <a:r>
              <a:rPr lang="en-US" dirty="0" smtClean="0"/>
              <a:t>Factoring is nice because you can find both real and imaginary zeros…but factoring can sometimes be difficult based on the polynomial you have.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lesson,</a:t>
            </a:r>
            <a:endParaRPr lang="en-US" dirty="0"/>
          </a:p>
        </p:txBody>
      </p:sp>
      <p:sp>
        <p:nvSpPr>
          <p:cNvPr id="3" name="Content Placeholder 2"/>
          <p:cNvSpPr>
            <a:spLocks noGrp="1"/>
          </p:cNvSpPr>
          <p:nvPr>
            <p:ph idx="1"/>
          </p:nvPr>
        </p:nvSpPr>
        <p:spPr/>
        <p:txBody>
          <a:bodyPr/>
          <a:lstStyle/>
          <a:p>
            <a:r>
              <a:rPr lang="en-US" sz="3600" dirty="0" smtClean="0"/>
              <a:t>We will work to make factoring these difficult polynomials a little simpler.</a:t>
            </a:r>
          </a:p>
          <a:p>
            <a:r>
              <a:rPr lang="en-US" sz="3600" dirty="0" smtClean="0"/>
              <a:t>We will use the coefficients of the terms of our polynomial equation to help us identify possible solutions.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Consider </a:t>
            </a:r>
            <a:r>
              <a:rPr lang="en-US" i="1" dirty="0" smtClean="0"/>
              <a:t>x</a:t>
            </a:r>
            <a:r>
              <a:rPr lang="en-US" baseline="30000" dirty="0" smtClean="0"/>
              <a:t>3</a:t>
            </a:r>
            <a:r>
              <a:rPr lang="en-US" dirty="0" smtClean="0"/>
              <a:t> – 7</a:t>
            </a:r>
            <a:r>
              <a:rPr lang="en-US" i="1" dirty="0" smtClean="0"/>
              <a:t>x</a:t>
            </a:r>
            <a:r>
              <a:rPr lang="en-US" dirty="0" smtClean="0"/>
              <a:t> + 6 = 0</a:t>
            </a:r>
            <a:endParaRPr lang="en-US" dirty="0"/>
          </a:p>
        </p:txBody>
      </p:sp>
      <p:sp>
        <p:nvSpPr>
          <p:cNvPr id="3" name="Content Placeholder 2"/>
          <p:cNvSpPr>
            <a:spLocks noGrp="1"/>
          </p:cNvSpPr>
          <p:nvPr>
            <p:ph idx="1"/>
          </p:nvPr>
        </p:nvSpPr>
        <p:spPr/>
        <p:txBody>
          <a:bodyPr>
            <a:normAutofit fontScale="92500"/>
          </a:bodyPr>
          <a:lstStyle/>
          <a:p>
            <a:r>
              <a:rPr lang="en-US" dirty="0" smtClean="0"/>
              <a:t>Using what we have learned so far about factoring, we can’t determine the factors.</a:t>
            </a:r>
          </a:p>
          <a:p>
            <a:r>
              <a:rPr lang="en-US" dirty="0" smtClean="0"/>
              <a:t>I will tell you that in factored form, the equation would be (</a:t>
            </a:r>
            <a:r>
              <a:rPr lang="en-US" i="1" dirty="0" smtClean="0"/>
              <a:t>x</a:t>
            </a:r>
            <a:r>
              <a:rPr lang="en-US" dirty="0" smtClean="0"/>
              <a:t> + 3)(</a:t>
            </a:r>
            <a:r>
              <a:rPr lang="en-US" i="1" dirty="0" smtClean="0"/>
              <a:t>x</a:t>
            </a:r>
            <a:r>
              <a:rPr lang="en-US" dirty="0" smtClean="0"/>
              <a:t> – 2)(</a:t>
            </a:r>
            <a:r>
              <a:rPr lang="en-US" i="1" dirty="0" smtClean="0"/>
              <a:t>x</a:t>
            </a:r>
            <a:r>
              <a:rPr lang="en-US" dirty="0" smtClean="0"/>
              <a:t> – 1) = 0.</a:t>
            </a:r>
          </a:p>
          <a:p>
            <a:r>
              <a:rPr lang="en-US" dirty="0" smtClean="0"/>
              <a:t>The solutions of this equation are </a:t>
            </a:r>
            <a:r>
              <a:rPr lang="en-US" i="1" dirty="0" smtClean="0"/>
              <a:t>x</a:t>
            </a:r>
            <a:r>
              <a:rPr lang="en-US" dirty="0" smtClean="0"/>
              <a:t> = -3, 2, 1.</a:t>
            </a:r>
          </a:p>
          <a:p>
            <a:r>
              <a:rPr lang="en-US" dirty="0" smtClean="0"/>
              <a:t>Notice that if you multiply the solutions you get </a:t>
            </a:r>
          </a:p>
          <a:p>
            <a:pPr>
              <a:buNone/>
            </a:pPr>
            <a:r>
              <a:rPr lang="en-US" dirty="0" smtClean="0"/>
              <a:t>    -6.</a:t>
            </a:r>
          </a:p>
          <a:p>
            <a:r>
              <a:rPr lang="en-US" dirty="0" smtClean="0"/>
              <a:t>The solutions to a polynomial equation are related to the quotient of the constant (in our case 6) and the leading coefficient (in our case 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Rational Zero Theorem</a:t>
            </a:r>
            <a:endParaRPr lang="en-US" dirty="0"/>
          </a:p>
        </p:txBody>
      </p:sp>
      <p:sp>
        <p:nvSpPr>
          <p:cNvPr id="3" name="Content Placeholder 2"/>
          <p:cNvSpPr>
            <a:spLocks noGrp="1"/>
          </p:cNvSpPr>
          <p:nvPr>
            <p:ph idx="1"/>
          </p:nvPr>
        </p:nvSpPr>
        <p:spPr/>
        <p:txBody>
          <a:bodyPr/>
          <a:lstStyle/>
          <a:p>
            <a:r>
              <a:rPr lang="en-US" dirty="0" smtClean="0"/>
              <a:t>Suppose we have the polynomial equation </a:t>
            </a:r>
          </a:p>
          <a:p>
            <a:pPr>
              <a:buNone/>
            </a:pPr>
            <a:r>
              <a:rPr lang="en-US" i="1" dirty="0" smtClean="0"/>
              <a:t>   </a:t>
            </a:r>
            <a:r>
              <a:rPr lang="en-US" i="1" dirty="0" err="1" smtClean="0"/>
              <a:t>a</a:t>
            </a:r>
            <a:r>
              <a:rPr lang="en-US" i="1" baseline="-25000" dirty="0" err="1" smtClean="0"/>
              <a:t>n</a:t>
            </a:r>
            <a:r>
              <a:rPr lang="en-US" i="1" dirty="0" err="1" smtClean="0"/>
              <a:t>x</a:t>
            </a:r>
            <a:r>
              <a:rPr lang="en-US" i="1" baseline="30000" dirty="0" err="1" smtClean="0"/>
              <a:t>n</a:t>
            </a:r>
            <a:r>
              <a:rPr lang="en-US" dirty="0" smtClean="0"/>
              <a:t> + </a:t>
            </a:r>
            <a:r>
              <a:rPr lang="en-US" i="1" dirty="0" smtClean="0"/>
              <a:t>a</a:t>
            </a:r>
            <a:r>
              <a:rPr lang="en-US" i="1" baseline="-25000" dirty="0" smtClean="0"/>
              <a:t>n-1</a:t>
            </a:r>
            <a:r>
              <a:rPr lang="en-US" i="1" dirty="0" smtClean="0"/>
              <a:t>x</a:t>
            </a:r>
            <a:r>
              <a:rPr lang="en-US" i="1" baseline="30000" dirty="0" smtClean="0"/>
              <a:t>n-1</a:t>
            </a:r>
            <a:r>
              <a:rPr lang="en-US" dirty="0" smtClean="0"/>
              <a:t> + … + </a:t>
            </a:r>
            <a:r>
              <a:rPr lang="en-US" i="1" dirty="0" smtClean="0"/>
              <a:t>a</a:t>
            </a:r>
            <a:r>
              <a:rPr lang="en-US" i="1" baseline="-25000" dirty="0" smtClean="0"/>
              <a:t>1</a:t>
            </a:r>
            <a:r>
              <a:rPr lang="en-US" i="1" dirty="0" smtClean="0"/>
              <a:t>x</a:t>
            </a:r>
            <a:r>
              <a:rPr lang="en-US" dirty="0" smtClean="0"/>
              <a:t> + </a:t>
            </a:r>
            <a:r>
              <a:rPr lang="en-US" i="1" dirty="0" smtClean="0"/>
              <a:t>a</a:t>
            </a:r>
            <a:r>
              <a:rPr lang="en-US" baseline="-25000" dirty="0" smtClean="0"/>
              <a:t>0</a:t>
            </a:r>
            <a:r>
              <a:rPr lang="en-US" dirty="0" smtClean="0"/>
              <a:t> = 0</a:t>
            </a:r>
          </a:p>
          <a:p>
            <a:r>
              <a:rPr lang="en-US" dirty="0" smtClean="0"/>
              <a:t>We can generate a list of all possible rational roots (or solutions) of our polynomial equation by computing     , where </a:t>
            </a:r>
            <a:r>
              <a:rPr lang="en-US" i="1" dirty="0" smtClean="0"/>
              <a:t>p</a:t>
            </a:r>
            <a:r>
              <a:rPr lang="en-US" dirty="0" smtClean="0"/>
              <a:t> must be a factor of </a:t>
            </a:r>
            <a:r>
              <a:rPr lang="en-US" i="1" dirty="0" smtClean="0"/>
              <a:t>a</a:t>
            </a:r>
            <a:r>
              <a:rPr lang="en-US" baseline="-25000" dirty="0" smtClean="0"/>
              <a:t>0</a:t>
            </a:r>
            <a:r>
              <a:rPr lang="en-US" dirty="0" smtClean="0"/>
              <a:t> and </a:t>
            </a:r>
            <a:r>
              <a:rPr lang="en-US" i="1" dirty="0" smtClean="0"/>
              <a:t>q</a:t>
            </a:r>
            <a:r>
              <a:rPr lang="en-US" dirty="0" smtClean="0"/>
              <a:t> must be a factor of </a:t>
            </a:r>
            <a:r>
              <a:rPr lang="en-US" i="1" dirty="0" smtClean="0"/>
              <a:t>a</a:t>
            </a:r>
            <a:r>
              <a:rPr lang="en-US" i="1" baseline="-25000" dirty="0" smtClean="0"/>
              <a:t>n</a:t>
            </a:r>
            <a:r>
              <a:rPr lang="en-US" i="1" dirty="0" smtClean="0"/>
              <a:t>.</a:t>
            </a:r>
          </a:p>
          <a:p>
            <a:pPr>
              <a:buNone/>
            </a:pPr>
            <a:endParaRPr lang="en-US" dirty="0" smtClean="0"/>
          </a:p>
          <a:p>
            <a:endParaRPr lang="en-US"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0400" y="4038600"/>
            <a:ext cx="152400" cy="609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a:t>
            </a:r>
            <a:endParaRPr lang="en-US" dirty="0"/>
          </a:p>
        </p:txBody>
      </p:sp>
      <p:sp>
        <p:nvSpPr>
          <p:cNvPr id="3" name="Content Placeholder 2"/>
          <p:cNvSpPr>
            <a:spLocks noGrp="1"/>
          </p:cNvSpPr>
          <p:nvPr>
            <p:ph idx="1"/>
          </p:nvPr>
        </p:nvSpPr>
        <p:spPr/>
        <p:txBody>
          <a:bodyPr/>
          <a:lstStyle/>
          <a:p>
            <a:r>
              <a:rPr lang="en-US" dirty="0" smtClean="0"/>
              <a:t>Our polynomial equation earlier was</a:t>
            </a:r>
          </a:p>
          <a:p>
            <a:pPr>
              <a:buNone/>
            </a:pPr>
            <a:r>
              <a:rPr lang="en-US" i="1" dirty="0" smtClean="0"/>
              <a:t>    x</a:t>
            </a:r>
            <a:r>
              <a:rPr lang="en-US" baseline="30000" dirty="0" smtClean="0"/>
              <a:t>3</a:t>
            </a:r>
            <a:r>
              <a:rPr lang="en-US" dirty="0" smtClean="0"/>
              <a:t> – 7</a:t>
            </a:r>
            <a:r>
              <a:rPr lang="en-US" i="1" dirty="0" smtClean="0"/>
              <a:t>x</a:t>
            </a:r>
            <a:r>
              <a:rPr lang="en-US" dirty="0" smtClean="0"/>
              <a:t> + 6 = 0</a:t>
            </a:r>
          </a:p>
          <a:p>
            <a:r>
              <a:rPr lang="en-US" dirty="0" smtClean="0"/>
              <a:t>To compute all possible rational zeros, we can do</a:t>
            </a:r>
          </a:p>
          <a:p>
            <a:pPr>
              <a:buNone/>
            </a:pPr>
            <a:r>
              <a:rPr lang="en-US" dirty="0" smtClean="0"/>
              <a:t>      , where </a:t>
            </a:r>
            <a:r>
              <a:rPr lang="en-US" i="1" dirty="0" smtClean="0"/>
              <a:t>p</a:t>
            </a:r>
            <a:r>
              <a:rPr lang="en-US" dirty="0" smtClean="0"/>
              <a:t> must be a factor of 6 (our constant) and </a:t>
            </a:r>
            <a:r>
              <a:rPr lang="en-US" i="1" dirty="0" smtClean="0"/>
              <a:t>q</a:t>
            </a:r>
            <a:r>
              <a:rPr lang="en-US" dirty="0" smtClean="0"/>
              <a:t> must be a factor of  1 (our leading coefficient).</a:t>
            </a:r>
          </a:p>
          <a:p>
            <a:r>
              <a:rPr lang="en-US" dirty="0" smtClean="0"/>
              <a:t>In this case,                    .</a:t>
            </a:r>
          </a:p>
          <a:p>
            <a:r>
              <a:rPr lang="en-US" dirty="0" smtClean="0"/>
              <a:t>Divide the numerators and denominator to get all possible integer solutions:  </a:t>
            </a:r>
          </a:p>
        </p:txBody>
      </p:sp>
      <p:pic>
        <p:nvPicPr>
          <p:cNvPr id="4"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14400" y="3657600"/>
            <a:ext cx="152400" cy="609600"/>
          </a:xfrm>
          <a:prstGeom prst="rect">
            <a:avLst/>
          </a:prstGeom>
          <a:noFill/>
        </p:spPr>
      </p:pic>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5"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895600" y="5029200"/>
            <a:ext cx="1600200" cy="424543"/>
          </a:xfrm>
          <a:prstGeom prst="rect">
            <a:avLst/>
          </a:prstGeom>
          <a:noFill/>
        </p:spPr>
      </p:pic>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7"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715000" y="6019800"/>
            <a:ext cx="2273968" cy="228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you’ll remember,</a:t>
            </a:r>
            <a:endParaRPr lang="en-US" dirty="0"/>
          </a:p>
        </p:txBody>
      </p:sp>
      <p:sp>
        <p:nvSpPr>
          <p:cNvPr id="3" name="Content Placeholder 2"/>
          <p:cNvSpPr>
            <a:spLocks noGrp="1"/>
          </p:cNvSpPr>
          <p:nvPr>
            <p:ph idx="1"/>
          </p:nvPr>
        </p:nvSpPr>
        <p:spPr/>
        <p:txBody>
          <a:bodyPr/>
          <a:lstStyle/>
          <a:p>
            <a:r>
              <a:rPr lang="en-US" dirty="0" smtClean="0"/>
              <a:t>We said the solutions were -3, 2, and 1.</a:t>
            </a:r>
          </a:p>
          <a:p>
            <a:r>
              <a:rPr lang="en-US" dirty="0" smtClean="0"/>
              <a:t>Notice that all 3 of these are in our list of possible solutions!</a:t>
            </a:r>
          </a:p>
          <a:p>
            <a:r>
              <a:rPr lang="en-US" dirty="0" smtClean="0"/>
              <a:t>Keep in mind that imaginary solutions and irrational solutions will not show up in our list.  Because of this, we will usually use the Rational Zero Theorem in conjunction with another tool to locate ALL of our zeros.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another example.</a:t>
            </a:r>
            <a:endParaRPr lang="en-US" dirty="0"/>
          </a:p>
        </p:txBody>
      </p:sp>
      <p:sp>
        <p:nvSpPr>
          <p:cNvPr id="3" name="Content Placeholder 2"/>
          <p:cNvSpPr>
            <a:spLocks noGrp="1"/>
          </p:cNvSpPr>
          <p:nvPr>
            <p:ph idx="1"/>
          </p:nvPr>
        </p:nvSpPr>
        <p:spPr/>
        <p:txBody>
          <a:bodyPr/>
          <a:lstStyle/>
          <a:p>
            <a:r>
              <a:rPr lang="en-US" dirty="0" smtClean="0"/>
              <a:t>List all possible rational zeros of </a:t>
            </a:r>
          </a:p>
          <a:p>
            <a:pPr>
              <a:buNone/>
            </a:pPr>
            <a:r>
              <a:rPr lang="en-US" dirty="0" smtClean="0"/>
              <a:t>    3</a:t>
            </a:r>
            <a:r>
              <a:rPr lang="en-US" i="1" dirty="0" smtClean="0"/>
              <a:t>x</a:t>
            </a:r>
            <a:r>
              <a:rPr lang="en-US" baseline="30000" dirty="0" smtClean="0"/>
              <a:t>3</a:t>
            </a:r>
            <a:r>
              <a:rPr lang="en-US" dirty="0" smtClean="0"/>
              <a:t> – </a:t>
            </a:r>
            <a:r>
              <a:rPr lang="en-US" i="1" dirty="0" smtClean="0"/>
              <a:t>x</a:t>
            </a:r>
            <a:r>
              <a:rPr lang="en-US" baseline="30000" dirty="0" smtClean="0"/>
              <a:t>2</a:t>
            </a:r>
            <a:r>
              <a:rPr lang="en-US" dirty="0" smtClean="0"/>
              <a:t> – </a:t>
            </a:r>
            <a:r>
              <a:rPr lang="en-US" i="1" dirty="0" smtClean="0"/>
              <a:t>x</a:t>
            </a:r>
            <a:r>
              <a:rPr lang="en-US" dirty="0" smtClean="0"/>
              <a:t> + 4 = 0.</a:t>
            </a:r>
          </a:p>
          <a:p>
            <a:r>
              <a:rPr lang="en-US" dirty="0" smtClean="0"/>
              <a:t>First, set up your ratio:</a:t>
            </a:r>
          </a:p>
          <a:p>
            <a:endParaRPr lang="en-US" dirty="0" smtClean="0"/>
          </a:p>
          <a:p>
            <a:r>
              <a:rPr lang="en-US" dirty="0" smtClean="0"/>
              <a:t>Next, divide to get your list of possible rational zeros.  It is okay to get fractions, since they are rational numbers!</a:t>
            </a:r>
          </a:p>
          <a:p>
            <a:pPr lvl="2">
              <a:buNone/>
            </a:pPr>
            <a:endParaRPr lang="en-US" dirty="0" smtClean="0"/>
          </a:p>
          <a:p>
            <a:endParaRPr lang="en-US" dirty="0"/>
          </a:p>
        </p:txBody>
      </p:sp>
      <p:sp>
        <p:nvSpPr>
          <p:cNvPr id="245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7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24400" y="3200400"/>
            <a:ext cx="1295400" cy="485775"/>
          </a:xfrm>
          <a:prstGeom prst="rect">
            <a:avLst/>
          </a:prstGeom>
          <a:noFill/>
        </p:spPr>
      </p:pic>
      <p:sp>
        <p:nvSpPr>
          <p:cNvPr id="24579" name="Rectangle 3"/>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458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80"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048000" y="5410200"/>
            <a:ext cx="1905000" cy="408214"/>
          </a:xfrm>
          <a:prstGeom prst="rect">
            <a:avLst/>
          </a:prstGeom>
          <a:noFill/>
        </p:spPr>
      </p:pic>
      <p:sp>
        <p:nvSpPr>
          <p:cNvPr id="24582" name="Rectangle 6"/>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 name="Rectangle 9"/>
          <p:cNvSpPr/>
          <p:nvPr/>
        </p:nvSpPr>
        <p:spPr>
          <a:xfrm>
            <a:off x="2895600" y="5410200"/>
            <a:ext cx="2209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try this one.  Click on the next slide to check your answers.</a:t>
            </a:r>
            <a:endParaRPr lang="en-US" dirty="0"/>
          </a:p>
        </p:txBody>
      </p:sp>
      <p:sp>
        <p:nvSpPr>
          <p:cNvPr id="3" name="Content Placeholder 2"/>
          <p:cNvSpPr>
            <a:spLocks noGrp="1"/>
          </p:cNvSpPr>
          <p:nvPr>
            <p:ph idx="1"/>
          </p:nvPr>
        </p:nvSpPr>
        <p:spPr/>
        <p:txBody>
          <a:bodyPr/>
          <a:lstStyle/>
          <a:p>
            <a:r>
              <a:rPr lang="en-US" dirty="0" smtClean="0"/>
              <a:t>List all possible rational zeros of </a:t>
            </a:r>
          </a:p>
          <a:p>
            <a:pPr>
              <a:buNone/>
            </a:pPr>
            <a:r>
              <a:rPr lang="en-US" dirty="0" smtClean="0"/>
              <a:t>    2</a:t>
            </a:r>
            <a:r>
              <a:rPr lang="en-US" i="1" dirty="0" smtClean="0"/>
              <a:t>x</a:t>
            </a:r>
            <a:r>
              <a:rPr lang="en-US" baseline="30000" dirty="0" smtClean="0"/>
              <a:t>3</a:t>
            </a:r>
            <a:r>
              <a:rPr lang="en-US" dirty="0" smtClean="0"/>
              <a:t> – 2</a:t>
            </a:r>
            <a:r>
              <a:rPr lang="en-US" i="1" dirty="0" smtClean="0"/>
              <a:t>x</a:t>
            </a:r>
            <a:r>
              <a:rPr lang="en-US" baseline="30000" dirty="0" smtClean="0"/>
              <a:t>2</a:t>
            </a:r>
            <a:r>
              <a:rPr lang="en-US" dirty="0" smtClean="0"/>
              <a:t> – 5</a:t>
            </a:r>
            <a:r>
              <a:rPr lang="en-US" i="1" dirty="0" smtClean="0"/>
              <a:t>x</a:t>
            </a:r>
            <a:r>
              <a:rPr lang="en-US" dirty="0" smtClean="0"/>
              <a:t> + 10 = 0.</a:t>
            </a:r>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288</TotalTime>
  <Words>1739</Words>
  <Application>Microsoft Office PowerPoint</Application>
  <PresentationFormat>On-screen Show (4:3)</PresentationFormat>
  <Paragraphs>181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vt:lpstr>
      <vt:lpstr>Rational Zero Theorem</vt:lpstr>
      <vt:lpstr>Solving Polynomial Equations</vt:lpstr>
      <vt:lpstr>In this lesson,</vt:lpstr>
      <vt:lpstr>Consider x3 – 7x + 6 = 0</vt:lpstr>
      <vt:lpstr>The Rational Zero Theorem</vt:lpstr>
      <vt:lpstr>For example,</vt:lpstr>
      <vt:lpstr>If you’ll remember,</vt:lpstr>
      <vt:lpstr>Let’s try another example.</vt:lpstr>
      <vt:lpstr>You try this one.  Click on the next slide to check your answers.</vt:lpstr>
      <vt:lpstr>How well did you do?  Check your work!</vt:lpstr>
      <vt:lpstr>Now let’s talk about how to use the Rational Zero Theorem to help us solve a polynomial equation!</vt:lpstr>
      <vt:lpstr>Let’s solve x3 - 2x2 + 5x - 10 = 0. </vt:lpstr>
      <vt:lpstr>x3 - 2x2 + 5x - 10 = 0, continued</vt:lpstr>
      <vt:lpstr>x3 - 2x2 + 5x - 10 = 0, continued</vt:lpstr>
      <vt:lpstr>Let’s solve 2x3 – x2 + 2x – 1 = 0.</vt:lpstr>
      <vt:lpstr>2x3 – x2 + 2x – 1 = 0, continued</vt:lpstr>
      <vt:lpstr>2x3 – x2 + 2x – 1 = 0, continued</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Rational Zero Theorem</dc:title>
  <dc:creator>dmidgette</dc:creator>
  <cp:lastModifiedBy>Dail and Doyle</cp:lastModifiedBy>
  <cp:revision>33</cp:revision>
  <dcterms:created xsi:type="dcterms:W3CDTF">2012-10-16T15:04:49Z</dcterms:created>
  <dcterms:modified xsi:type="dcterms:W3CDTF">2012-10-20T12:01:42Z</dcterms:modified>
</cp:coreProperties>
</file>