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5" r:id="rId8"/>
    <p:sldId id="264" r:id="rId9"/>
    <p:sldId id="266" r:id="rId10"/>
    <p:sldId id="26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BF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4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7B9894-7D50-4DA1-9477-10B57202E526}" type="datetimeFigureOut">
              <a:rPr lang="en-US"/>
              <a:pPr>
                <a:defRPr/>
              </a:pPr>
              <a:t>2/6/2014</a:t>
            </a:fld>
            <a:endParaRPr lang="en-US" dirty="0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6DA932-321D-4C1F-9EFB-CF14155C98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57E63-3375-48ED-8B5D-97C02CDC5E21}" type="datetimeFigureOut">
              <a:rPr lang="en-US"/>
              <a:pPr>
                <a:defRPr/>
              </a:pPr>
              <a:t>2/6/2014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8B11D-4533-426D-901D-92B1951613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821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0C2B8-CF44-40E3-8C8E-BDD6E7026C41}" type="datetimeFigureOut">
              <a:rPr lang="en-US"/>
              <a:pPr>
                <a:defRPr/>
              </a:pPr>
              <a:t>2/6/2014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4E7CF-48B3-4574-AC5C-DFA1FCB39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10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C9DFD-7137-4E44-9FA2-543D4CFB5A8D}" type="datetimeFigureOut">
              <a:rPr lang="en-US"/>
              <a:pPr>
                <a:defRPr/>
              </a:pPr>
              <a:t>2/6/2014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65043-8CFF-452D-A7D1-228B51531C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62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53CD12-B82D-4778-8220-41E825F025DC}" type="datetimeFigureOut">
              <a:rPr lang="en-US"/>
              <a:pPr>
                <a:defRPr/>
              </a:pPr>
              <a:t>2/6/2014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854780-2092-436B-B4D4-84833DD6CD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51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3787D-7BFF-47FC-BBE4-9B93272280BE}" type="datetimeFigureOut">
              <a:rPr lang="en-US"/>
              <a:pPr>
                <a:defRPr/>
              </a:pPr>
              <a:t>2/6/2014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AD0A6-C4D8-4245-85E8-9FC54E6EF5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322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D76273-FE65-4FB9-8241-362BCF0E8B39}" type="datetimeFigureOut">
              <a:rPr lang="en-US"/>
              <a:pPr>
                <a:defRPr/>
              </a:pPr>
              <a:t>2/6/2014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4EE447-59A2-4A3B-B822-6685FEFB20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773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A1F98-E758-45A0-BF1A-3F4B37D843A1}" type="datetimeFigureOut">
              <a:rPr lang="en-US"/>
              <a:pPr>
                <a:defRPr/>
              </a:pPr>
              <a:t>2/6/2014</a:t>
            </a:fld>
            <a:endParaRPr lang="en-US" dirty="0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BEDEE-64CD-40BD-AD88-919BD437ED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76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6E4A34-96C1-4278-87A7-EA996642FB93}" type="datetimeFigureOut">
              <a:rPr lang="en-US"/>
              <a:pPr>
                <a:defRPr/>
              </a:pPr>
              <a:t>2/6/2014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B81883-3208-4000-894B-59435DC1F8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384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C1085C-CE4D-46FA-9180-B3DF11A5EC18}" type="datetimeFigureOut">
              <a:rPr lang="en-US"/>
              <a:pPr>
                <a:defRPr/>
              </a:pPr>
              <a:t>2/6/2014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471FCB-A502-4C15-A1AB-877E3A8320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14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65F398-DAED-49C9-9F97-8CA20905EC37}" type="datetimeFigureOut">
              <a:rPr lang="en-US"/>
              <a:pPr>
                <a:defRPr/>
              </a:pPr>
              <a:t>2/6/2014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B149B3-D24B-489B-A548-68F596DC59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400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7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33370F0-9F54-44FE-B81E-5763466B7DF2}" type="datetimeFigureOut">
              <a:rPr lang="en-US"/>
              <a:pPr>
                <a:defRPr/>
              </a:pPr>
              <a:t>2/6/2014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EC2614E-57DC-4C96-B0D2-6423D76DA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26" r:id="rId2"/>
    <p:sldLayoutId id="2147483832" r:id="rId3"/>
    <p:sldLayoutId id="2147483827" r:id="rId4"/>
    <p:sldLayoutId id="2147483833" r:id="rId5"/>
    <p:sldLayoutId id="2147483828" r:id="rId6"/>
    <p:sldLayoutId id="2147483834" r:id="rId7"/>
    <p:sldLayoutId id="2147483835" r:id="rId8"/>
    <p:sldLayoutId id="2147483836" r:id="rId9"/>
    <p:sldLayoutId id="2147483829" r:id="rId10"/>
    <p:sldLayoutId id="21474838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mesbrennan.org/algebra/quadratics/the_quadratic_formula.htm" TargetMode="External"/><Relationship Id="rId2" Type="http://schemas.openxmlformats.org/officeDocument/2006/relationships/hyperlink" Target="http://www.purplemath.com/modules/quadform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plus.maths.org/issue30/features/quadratic/index-gifd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1.wmf"/><Relationship Id="rId3" Type="http://schemas.openxmlformats.org/officeDocument/2006/relationships/oleObject" Target="../embeddings/oleObject3.bin"/><Relationship Id="rId21" Type="http://schemas.openxmlformats.org/officeDocument/2006/relationships/oleObject" Target="../embeddings/oleObject12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9.wmf"/><Relationship Id="rId22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0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2.wmf"/><Relationship Id="rId9" Type="http://schemas.openxmlformats.org/officeDocument/2006/relationships/image" Target="../media/image25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Connector 6"/>
          <p:cNvSpPr/>
          <p:nvPr/>
        </p:nvSpPr>
        <p:spPr>
          <a:xfrm>
            <a:off x="914400" y="1447800"/>
            <a:ext cx="228600" cy="228600"/>
          </a:xfrm>
          <a:prstGeom prst="flowChartConnector">
            <a:avLst/>
          </a:prstGeom>
          <a:solidFill>
            <a:srgbClr val="75BFD1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Flowchart: Connector 7"/>
          <p:cNvSpPr/>
          <p:nvPr/>
        </p:nvSpPr>
        <p:spPr>
          <a:xfrm>
            <a:off x="533400" y="1676400"/>
            <a:ext cx="304800" cy="304800"/>
          </a:xfrm>
          <a:prstGeom prst="flowChartConnector">
            <a:avLst/>
          </a:prstGeom>
          <a:solidFill>
            <a:srgbClr val="75BFD1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Flowchart: Connector 8"/>
          <p:cNvSpPr/>
          <p:nvPr/>
        </p:nvSpPr>
        <p:spPr>
          <a:xfrm>
            <a:off x="1066800" y="1752600"/>
            <a:ext cx="304800" cy="304800"/>
          </a:xfrm>
          <a:prstGeom prst="flowChartConnector">
            <a:avLst/>
          </a:prstGeom>
          <a:solidFill>
            <a:srgbClr val="75BFD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Flowchart: Connector 9"/>
          <p:cNvSpPr/>
          <p:nvPr/>
        </p:nvSpPr>
        <p:spPr>
          <a:xfrm>
            <a:off x="1066800" y="990600"/>
            <a:ext cx="304800" cy="304800"/>
          </a:xfrm>
          <a:prstGeom prst="flowChartConnector">
            <a:avLst/>
          </a:prstGeom>
          <a:solidFill>
            <a:srgbClr val="75BFD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Flowchart: Connector 12"/>
          <p:cNvSpPr/>
          <p:nvPr/>
        </p:nvSpPr>
        <p:spPr>
          <a:xfrm>
            <a:off x="609600" y="1752600"/>
            <a:ext cx="228600" cy="228600"/>
          </a:xfrm>
          <a:prstGeom prst="flowChartConnector">
            <a:avLst/>
          </a:prstGeom>
          <a:solidFill>
            <a:srgbClr val="75BFD1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Flowchart: Connector 10"/>
          <p:cNvSpPr/>
          <p:nvPr/>
        </p:nvSpPr>
        <p:spPr>
          <a:xfrm>
            <a:off x="381000" y="838200"/>
            <a:ext cx="304800" cy="304800"/>
          </a:xfrm>
          <a:prstGeom prst="flowChartConnector">
            <a:avLst/>
          </a:prstGeom>
          <a:solidFill>
            <a:srgbClr val="75BFD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Flowchart: Connector 13"/>
          <p:cNvSpPr/>
          <p:nvPr/>
        </p:nvSpPr>
        <p:spPr>
          <a:xfrm>
            <a:off x="1143000" y="990600"/>
            <a:ext cx="228600" cy="228600"/>
          </a:xfrm>
          <a:prstGeom prst="flowChartConnector">
            <a:avLst/>
          </a:prstGeom>
          <a:solidFill>
            <a:srgbClr val="75BFD1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lowchart: Connector 14"/>
          <p:cNvSpPr/>
          <p:nvPr/>
        </p:nvSpPr>
        <p:spPr>
          <a:xfrm>
            <a:off x="381000" y="914400"/>
            <a:ext cx="228600" cy="228600"/>
          </a:xfrm>
          <a:prstGeom prst="flowChartConnector">
            <a:avLst/>
          </a:prstGeom>
          <a:solidFill>
            <a:srgbClr val="75BFD1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Flowchart: Connector 11"/>
          <p:cNvSpPr/>
          <p:nvPr/>
        </p:nvSpPr>
        <p:spPr>
          <a:xfrm>
            <a:off x="914400" y="1371600"/>
            <a:ext cx="304800" cy="304800"/>
          </a:xfrm>
          <a:prstGeom prst="flowChartConnector">
            <a:avLst/>
          </a:prstGeom>
          <a:solidFill>
            <a:srgbClr val="75BFD1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Donut 16"/>
          <p:cNvSpPr/>
          <p:nvPr/>
        </p:nvSpPr>
        <p:spPr>
          <a:xfrm>
            <a:off x="152400" y="1066800"/>
            <a:ext cx="1066800" cy="1066800"/>
          </a:xfrm>
          <a:prstGeom prst="donut">
            <a:avLst>
              <a:gd name="adj" fmla="val 10611"/>
            </a:avLst>
          </a:prstGeom>
          <a:solidFill>
            <a:schemeClr val="bg2">
              <a:lumMod val="75000"/>
              <a:alpha val="7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Donut 17"/>
          <p:cNvSpPr/>
          <p:nvPr/>
        </p:nvSpPr>
        <p:spPr>
          <a:xfrm>
            <a:off x="685800" y="1371600"/>
            <a:ext cx="1066800" cy="1066800"/>
          </a:xfrm>
          <a:prstGeom prst="donut">
            <a:avLst>
              <a:gd name="adj" fmla="val 10611"/>
            </a:avLst>
          </a:prstGeom>
          <a:solidFill>
            <a:schemeClr val="bg2">
              <a:lumMod val="75000"/>
              <a:alpha val="7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lowchart: Connector 15"/>
          <p:cNvSpPr/>
          <p:nvPr/>
        </p:nvSpPr>
        <p:spPr>
          <a:xfrm>
            <a:off x="1066800" y="1752600"/>
            <a:ext cx="228600" cy="228600"/>
          </a:xfrm>
          <a:prstGeom prst="flowChartConnector">
            <a:avLst/>
          </a:prstGeom>
          <a:solidFill>
            <a:srgbClr val="75BFD1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Flowchart: Connector 19"/>
          <p:cNvSpPr/>
          <p:nvPr/>
        </p:nvSpPr>
        <p:spPr>
          <a:xfrm>
            <a:off x="609600" y="2286000"/>
            <a:ext cx="228600" cy="228600"/>
          </a:xfrm>
          <a:prstGeom prst="flowChartConnector">
            <a:avLst/>
          </a:prstGeom>
          <a:solidFill>
            <a:srgbClr val="75BFD1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Flowchart: Connector 20"/>
          <p:cNvSpPr/>
          <p:nvPr/>
        </p:nvSpPr>
        <p:spPr>
          <a:xfrm>
            <a:off x="533400" y="2209800"/>
            <a:ext cx="304800" cy="304800"/>
          </a:xfrm>
          <a:prstGeom prst="flowChartConnector">
            <a:avLst/>
          </a:prstGeom>
          <a:solidFill>
            <a:srgbClr val="75BFD1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Flowchart: Connector 23"/>
          <p:cNvSpPr/>
          <p:nvPr/>
        </p:nvSpPr>
        <p:spPr>
          <a:xfrm>
            <a:off x="0" y="2362200"/>
            <a:ext cx="304800" cy="304800"/>
          </a:xfrm>
          <a:prstGeom prst="flowChartConnector">
            <a:avLst/>
          </a:prstGeom>
          <a:solidFill>
            <a:srgbClr val="75BFD1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5" name="Flowchart: Connector 24"/>
          <p:cNvSpPr/>
          <p:nvPr/>
        </p:nvSpPr>
        <p:spPr>
          <a:xfrm>
            <a:off x="0" y="1447800"/>
            <a:ext cx="304800" cy="304800"/>
          </a:xfrm>
          <a:prstGeom prst="flowChartConnector">
            <a:avLst/>
          </a:prstGeom>
          <a:solidFill>
            <a:srgbClr val="75BFD1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6" name="Flowchart: Connector 25"/>
          <p:cNvSpPr/>
          <p:nvPr/>
        </p:nvSpPr>
        <p:spPr>
          <a:xfrm>
            <a:off x="0" y="1447800"/>
            <a:ext cx="228600" cy="228600"/>
          </a:xfrm>
          <a:prstGeom prst="flowChartConnector">
            <a:avLst/>
          </a:prstGeom>
          <a:solidFill>
            <a:srgbClr val="75BFD1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7" name="Flowchart: Connector 26"/>
          <p:cNvSpPr/>
          <p:nvPr/>
        </p:nvSpPr>
        <p:spPr>
          <a:xfrm>
            <a:off x="0" y="2438400"/>
            <a:ext cx="228600" cy="228600"/>
          </a:xfrm>
          <a:prstGeom prst="flowChartConnector">
            <a:avLst/>
          </a:prstGeom>
          <a:solidFill>
            <a:srgbClr val="75BFD1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8" name="Flowchart: Connector 27"/>
          <p:cNvSpPr/>
          <p:nvPr/>
        </p:nvSpPr>
        <p:spPr>
          <a:xfrm>
            <a:off x="1066800" y="2438400"/>
            <a:ext cx="304800" cy="304800"/>
          </a:xfrm>
          <a:prstGeom prst="flowChartConnector">
            <a:avLst/>
          </a:prstGeom>
          <a:solidFill>
            <a:srgbClr val="75BFD1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9" name="Flowchart: Connector 28"/>
          <p:cNvSpPr/>
          <p:nvPr/>
        </p:nvSpPr>
        <p:spPr>
          <a:xfrm>
            <a:off x="685800" y="2895600"/>
            <a:ext cx="304800" cy="304800"/>
          </a:xfrm>
          <a:prstGeom prst="flowChartConnector">
            <a:avLst/>
          </a:prstGeom>
          <a:solidFill>
            <a:srgbClr val="75BFD1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" name="Flowchart: Connector 29"/>
          <p:cNvSpPr/>
          <p:nvPr/>
        </p:nvSpPr>
        <p:spPr>
          <a:xfrm>
            <a:off x="685800" y="2971800"/>
            <a:ext cx="228600" cy="228600"/>
          </a:xfrm>
          <a:prstGeom prst="flowChartConnector">
            <a:avLst/>
          </a:prstGeom>
          <a:solidFill>
            <a:srgbClr val="75BFD1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1" name="Flowchart: Connector 30"/>
          <p:cNvSpPr/>
          <p:nvPr/>
        </p:nvSpPr>
        <p:spPr>
          <a:xfrm>
            <a:off x="1066800" y="2438400"/>
            <a:ext cx="228600" cy="228600"/>
          </a:xfrm>
          <a:prstGeom prst="flowChartConnector">
            <a:avLst/>
          </a:prstGeom>
          <a:solidFill>
            <a:srgbClr val="75BFD1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2" name="Donut 31"/>
          <p:cNvSpPr/>
          <p:nvPr/>
        </p:nvSpPr>
        <p:spPr>
          <a:xfrm>
            <a:off x="685800" y="685800"/>
            <a:ext cx="1066800" cy="1066800"/>
          </a:xfrm>
          <a:prstGeom prst="donut">
            <a:avLst>
              <a:gd name="adj" fmla="val 10611"/>
            </a:avLst>
          </a:prstGeom>
          <a:solidFill>
            <a:schemeClr val="bg2">
              <a:lumMod val="75000"/>
              <a:alpha val="7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Flowchart: Connector 36"/>
          <p:cNvSpPr/>
          <p:nvPr/>
        </p:nvSpPr>
        <p:spPr>
          <a:xfrm>
            <a:off x="1524000" y="1371600"/>
            <a:ext cx="228600" cy="228600"/>
          </a:xfrm>
          <a:prstGeom prst="flowChartConnector">
            <a:avLst/>
          </a:prstGeom>
          <a:solidFill>
            <a:srgbClr val="75BFD1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8" name="Flowchart: Connector 37"/>
          <p:cNvSpPr/>
          <p:nvPr/>
        </p:nvSpPr>
        <p:spPr>
          <a:xfrm>
            <a:off x="1524000" y="1371600"/>
            <a:ext cx="304800" cy="304800"/>
          </a:xfrm>
          <a:prstGeom prst="flowChartConnector">
            <a:avLst/>
          </a:prstGeom>
          <a:solidFill>
            <a:srgbClr val="75BFD1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2971800" y="1066800"/>
            <a:ext cx="4419600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ITC" pitchFamily="66" charset="0"/>
              </a:rPr>
              <a:t>The </a:t>
            </a: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ITC" pitchFamily="66" charset="0"/>
              </a:rPr>
              <a:t>Quadratic Formula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hlinkClick r:id="rId2"/>
          </p:cNvPr>
          <p:cNvSpPr/>
          <p:nvPr/>
        </p:nvSpPr>
        <p:spPr>
          <a:xfrm>
            <a:off x="1524000" y="914400"/>
            <a:ext cx="2286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Quadratic Formula Explained</a:t>
            </a:r>
          </a:p>
        </p:txBody>
      </p:sp>
      <p:sp>
        <p:nvSpPr>
          <p:cNvPr id="8" name="Rounded Rectangle 7">
            <a:hlinkClick r:id="rId3"/>
          </p:cNvPr>
          <p:cNvSpPr/>
          <p:nvPr/>
        </p:nvSpPr>
        <p:spPr>
          <a:xfrm>
            <a:off x="6019800" y="914400"/>
            <a:ext cx="2286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More Explanation</a:t>
            </a:r>
          </a:p>
        </p:txBody>
      </p:sp>
      <p:sp>
        <p:nvSpPr>
          <p:cNvPr id="17412" name="TextBox 10"/>
          <p:cNvSpPr txBox="1">
            <a:spLocks noChangeArrowheads="1"/>
          </p:cNvSpPr>
          <p:nvPr/>
        </p:nvSpPr>
        <p:spPr bwMode="auto">
          <a:xfrm rot="-5400000">
            <a:off x="-697706" y="2831306"/>
            <a:ext cx="250348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6600">
                <a:latin typeface="Colonna MT" pitchFamily="82" charset="0"/>
              </a:rPr>
              <a:t>LINKS</a:t>
            </a:r>
          </a:p>
        </p:txBody>
      </p:sp>
      <p:sp>
        <p:nvSpPr>
          <p:cNvPr id="11" name="Rounded Rectangle 10">
            <a:hlinkClick r:id="rId4"/>
          </p:cNvPr>
          <p:cNvSpPr/>
          <p:nvPr/>
        </p:nvSpPr>
        <p:spPr>
          <a:xfrm>
            <a:off x="1447800" y="3810000"/>
            <a:ext cx="71628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101 Uses for the Quadratic Equation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golf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04800"/>
            <a:ext cx="7564438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3000" y="5867400"/>
            <a:ext cx="76962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The quadratic formula can be used to determine the maximum height, time in flight, and velocity of a golf ball.  This information is useful to club manufactures, ball manufactures, and golfers alike.</a:t>
            </a:r>
          </a:p>
        </p:txBody>
      </p:sp>
      <p:sp>
        <p:nvSpPr>
          <p:cNvPr id="15366" name="TextBox 4"/>
          <p:cNvSpPr txBox="1">
            <a:spLocks noChangeArrowheads="1"/>
          </p:cNvSpPr>
          <p:nvPr/>
        </p:nvSpPr>
        <p:spPr bwMode="auto">
          <a:xfrm>
            <a:off x="990600" y="152400"/>
            <a:ext cx="26400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800"/>
              <a:t>Image from:  http://www.imagotrackers.com/golf.shtml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219200" y="228600"/>
            <a:ext cx="75438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300" dirty="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The Quadratic Formula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066800" y="1524000"/>
            <a:ext cx="7620000" cy="4389438"/>
          </a:xfrm>
          <a:prstGeom prst="rect">
            <a:avLst/>
          </a:prstGeom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en-US" sz="3200" dirty="0">
                <a:latin typeface="+mn-lt"/>
                <a:cs typeface="+mn-cs"/>
              </a:rPr>
              <a:t>The quadratic formula can be used to factor 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any</a:t>
            </a:r>
            <a:r>
              <a:rPr lang="en-US" sz="3200" dirty="0">
                <a:latin typeface="+mn-lt"/>
                <a:cs typeface="+mn-cs"/>
              </a:rPr>
              <a:t> quadratic equation. 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 dirty="0">
              <a:latin typeface="+mn-lt"/>
              <a:cs typeface="+mn-cs"/>
            </a:endParaRPr>
          </a:p>
          <a:p>
            <a:pPr marL="365125" indent="-282575" algn="ctr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en-US" sz="3200" dirty="0">
                <a:latin typeface="+mn-lt"/>
                <a:cs typeface="+mn-cs"/>
              </a:rPr>
              <a:t>For a quadratic equation in the form: </a:t>
            </a:r>
          </a:p>
          <a:p>
            <a:pPr marL="365125" indent="-282575" algn="ctr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en-US" sz="3200" dirty="0">
                <a:latin typeface="+mn-lt"/>
                <a:cs typeface="+mn-cs"/>
              </a:rPr>
              <a:t>  ax</a:t>
            </a:r>
            <a:r>
              <a:rPr lang="en-US" sz="3200" baseline="30000" dirty="0">
                <a:latin typeface="+mn-lt"/>
                <a:cs typeface="+mn-cs"/>
              </a:rPr>
              <a:t>2</a:t>
            </a:r>
            <a:r>
              <a:rPr lang="en-US" sz="3200" dirty="0">
                <a:latin typeface="+mn-lt"/>
                <a:cs typeface="+mn-cs"/>
              </a:rPr>
              <a:t> + bx + c = 0, we can factor using the </a:t>
            </a:r>
            <a:r>
              <a:rPr lang="en-US" sz="3200" b="1" dirty="0">
                <a:solidFill>
                  <a:schemeClr val="accent1"/>
                </a:solidFill>
                <a:latin typeface="+mn-lt"/>
                <a:cs typeface="+mn-cs"/>
              </a:rPr>
              <a:t>Quadratic Formula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 dirty="0">
              <a:latin typeface="+mn-lt"/>
              <a:cs typeface="+mn-cs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219200" y="5410200"/>
          <a:ext cx="2227263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977760" imgH="380880" progId="Equation.3">
                  <p:embed/>
                </p:oleObj>
              </mc:Choice>
              <mc:Fallback>
                <p:oleObj name="Equation" r:id="rId3" imgW="977760" imgH="3808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410200"/>
                        <a:ext cx="2227263" cy="771525"/>
                      </a:xfrm>
                      <a:prstGeom prst="rect">
                        <a:avLst/>
                      </a:prstGeom>
                      <a:solidFill>
                        <a:srgbClr val="FFCC99">
                          <a:alpha val="48000"/>
                        </a:srgbClr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5181600" y="5410200"/>
          <a:ext cx="2951163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5" imgW="1295280" imgH="419040" progId="Equation.3">
                  <p:embed/>
                </p:oleObj>
              </mc:Choice>
              <mc:Fallback>
                <p:oleObj name="Equation" r:id="rId5" imgW="129528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5410200"/>
                        <a:ext cx="2951163" cy="849313"/>
                      </a:xfrm>
                      <a:prstGeom prst="rect">
                        <a:avLst/>
                      </a:prstGeom>
                      <a:solidFill>
                        <a:srgbClr val="FFCC99">
                          <a:alpha val="48000"/>
                        </a:srgbClr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657600" y="5638800"/>
            <a:ext cx="1295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>
                <a:latin typeface="Arial" charset="0"/>
                <a:cs typeface="Arial" charset="0"/>
              </a:rPr>
              <a:t>USE Parenthesis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3429000" y="304800"/>
          <a:ext cx="2951163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3" imgW="1295280" imgH="419040" progId="Equation.3">
                  <p:embed/>
                </p:oleObj>
              </mc:Choice>
              <mc:Fallback>
                <p:oleObj name="Equation" r:id="rId3" imgW="129528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04800"/>
                        <a:ext cx="2951163" cy="849313"/>
                      </a:xfrm>
                      <a:prstGeom prst="rect">
                        <a:avLst/>
                      </a:prstGeom>
                      <a:solidFill>
                        <a:srgbClr val="FFCC99">
                          <a:alpha val="48000"/>
                        </a:srgbClr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600200" y="1295400"/>
            <a:ext cx="69564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400"/>
              <a:t>Notice the “plus/minus” notation.</a:t>
            </a:r>
          </a:p>
          <a:p>
            <a:pPr algn="ctr" eaLnBrk="1" hangingPunct="1"/>
            <a:endParaRPr lang="en-US" sz="1400"/>
          </a:p>
          <a:p>
            <a:pPr algn="ctr" eaLnBrk="1" hangingPunct="1"/>
            <a:r>
              <a:rPr lang="en-US" sz="1400"/>
              <a:t>This means you will have 2 answers for x when you are finished!!!!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16200000" flipV="1">
            <a:off x="4419600" y="914400"/>
            <a:ext cx="5334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1676400" y="2133600"/>
          <a:ext cx="2951163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5" imgW="1295280" imgH="419040" progId="Equation.3">
                  <p:embed/>
                </p:oleObj>
              </mc:Choice>
              <mc:Fallback>
                <p:oleObj name="Equation" r:id="rId5" imgW="129528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133600"/>
                        <a:ext cx="2951163" cy="849313"/>
                      </a:xfrm>
                      <a:prstGeom prst="rect">
                        <a:avLst/>
                      </a:prstGeom>
                      <a:solidFill>
                        <a:srgbClr val="FFCC99">
                          <a:alpha val="48000"/>
                        </a:srgbClr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5181600" y="2133600"/>
          <a:ext cx="2951163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7" imgW="1295280" imgH="419040" progId="Equation.3">
                  <p:embed/>
                </p:oleObj>
              </mc:Choice>
              <mc:Fallback>
                <p:oleObj name="Equation" r:id="rId7" imgW="129528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133600"/>
                        <a:ext cx="2951163" cy="849313"/>
                      </a:xfrm>
                      <a:prstGeom prst="rect">
                        <a:avLst/>
                      </a:prstGeom>
                      <a:solidFill>
                        <a:srgbClr val="FFCC99">
                          <a:alpha val="48000"/>
                        </a:srgbClr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1524000" y="3505200"/>
          <a:ext cx="19367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9" imgW="774360" imgH="190440" progId="Equation.3">
                  <p:embed/>
                </p:oleObj>
              </mc:Choice>
              <mc:Fallback>
                <p:oleObj name="Equation" r:id="rId9" imgW="774360" imgH="190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505200"/>
                        <a:ext cx="193675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1000" y="3581400"/>
            <a:ext cx="10668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Example: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4191000"/>
            <a:ext cx="190500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200" dirty="0"/>
              <a:t>Step 1:</a:t>
            </a:r>
          </a:p>
          <a:p>
            <a:pPr>
              <a:defRPr/>
            </a:pPr>
            <a:r>
              <a:rPr lang="en-US" sz="1200" dirty="0"/>
              <a:t>Identify a, b, and c.</a:t>
            </a:r>
          </a:p>
          <a:p>
            <a:pPr>
              <a:defRPr/>
            </a:pPr>
            <a:endParaRPr lang="en-US" sz="1200" dirty="0"/>
          </a:p>
          <a:p>
            <a:pPr>
              <a:defRPr/>
            </a:pPr>
            <a:r>
              <a:rPr lang="en-US" sz="1200" dirty="0"/>
              <a:t>a = 1     b = 4     c = -21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09800" y="4495800"/>
            <a:ext cx="19050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200" dirty="0"/>
              <a:t>Step 2:</a:t>
            </a:r>
          </a:p>
          <a:p>
            <a:pPr>
              <a:defRPr/>
            </a:pPr>
            <a:r>
              <a:rPr lang="en-US" sz="1200" dirty="0"/>
              <a:t>Plug in the values of a, b, and c.</a:t>
            </a:r>
          </a:p>
        </p:txBody>
      </p:sp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654050" y="5181600"/>
          <a:ext cx="2462213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11" imgW="1396800" imgH="419040" progId="Equation.3">
                  <p:embed/>
                </p:oleObj>
              </mc:Choice>
              <mc:Fallback>
                <p:oleObj name="Equation" r:id="rId11" imgW="139680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" y="5181600"/>
                        <a:ext cx="2462213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191000" y="3886200"/>
            <a:ext cx="19050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200" dirty="0"/>
              <a:t>Step 3:</a:t>
            </a:r>
          </a:p>
          <a:p>
            <a:pPr>
              <a:defRPr/>
            </a:pPr>
            <a:r>
              <a:rPr lang="en-US" sz="1200" dirty="0"/>
              <a:t>Simplify Completely</a:t>
            </a:r>
          </a:p>
        </p:txBody>
      </p:sp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4497388" y="4419600"/>
          <a:ext cx="132080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13" imgW="749160" imgH="355320" progId="Equation.3">
                  <p:embed/>
                </p:oleObj>
              </mc:Choice>
              <mc:Fallback>
                <p:oleObj name="Equation" r:id="rId13" imgW="749160" imgH="3553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7388" y="4419600"/>
                        <a:ext cx="1320800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4692650" y="5029200"/>
          <a:ext cx="1030288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15" imgW="583920" imgH="317160" progId="Equation.3">
                  <p:embed/>
                </p:oleObj>
              </mc:Choice>
              <mc:Fallback>
                <p:oleObj name="Equation" r:id="rId15" imgW="583920" imgH="3171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2650" y="5029200"/>
                        <a:ext cx="1030288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4138613" y="5638800"/>
          <a:ext cx="2398712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17" imgW="1358640" imgH="317160" progId="Equation.3">
                  <p:embed/>
                </p:oleObj>
              </mc:Choice>
              <mc:Fallback>
                <p:oleObj name="Equation" r:id="rId17" imgW="1358640" imgH="3171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8613" y="5638800"/>
                        <a:ext cx="2398712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9"/>
          <p:cNvGraphicFramePr>
            <a:graphicFrameLocks noChangeAspect="1"/>
          </p:cNvGraphicFramePr>
          <p:nvPr/>
        </p:nvGraphicFramePr>
        <p:xfrm>
          <a:off x="4672013" y="6284913"/>
          <a:ext cx="1455737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19" imgW="825480" imgH="152280" progId="Equation.3">
                  <p:embed/>
                </p:oleObj>
              </mc:Choice>
              <mc:Fallback>
                <p:oleObj name="Equation" r:id="rId19" imgW="825480" imgH="1522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2013" y="6284913"/>
                        <a:ext cx="1455737" cy="268287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934200" y="4038600"/>
            <a:ext cx="1905000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200" dirty="0"/>
              <a:t>Step 4:</a:t>
            </a:r>
          </a:p>
          <a:p>
            <a:pPr>
              <a:defRPr/>
            </a:pPr>
            <a:r>
              <a:rPr lang="en-US" sz="1200" dirty="0"/>
              <a:t>You may need to show answers as a Solution Set.</a:t>
            </a:r>
          </a:p>
          <a:p>
            <a:pPr>
              <a:defRPr/>
            </a:pPr>
            <a:r>
              <a:rPr lang="en-US" sz="1200" dirty="0"/>
              <a:t>(just put curly q brackets around the numbers with a comma between them – in order from least to greatest.}</a:t>
            </a:r>
          </a:p>
        </p:txBody>
      </p:sp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7351713" y="6096000"/>
          <a:ext cx="1049337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21" imgW="317160" imgH="164880" progId="Equation.3">
                  <p:embed/>
                </p:oleObj>
              </mc:Choice>
              <mc:Fallback>
                <p:oleObj name="Equation" r:id="rId21" imgW="317160" imgH="1648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1713" y="6096000"/>
                        <a:ext cx="1049337" cy="544513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990600" y="3048000"/>
            <a:ext cx="76962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Always make sure your equation is in standard form: ax</a:t>
            </a:r>
            <a:r>
              <a:rPr lang="en-US" baseline="30000" dirty="0"/>
              <a:t>2</a:t>
            </a:r>
            <a:r>
              <a:rPr lang="en-US" dirty="0"/>
              <a:t> + bx + c = 0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800" decel="100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533400" y="685801"/>
            <a:ext cx="32766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en-US" sz="3200" dirty="0">
                <a:solidFill>
                  <a:schemeClr val="tx1"/>
                </a:solidFill>
                <a:latin typeface="Palatino Linotype" pitchFamily="18" charset="0"/>
              </a:rPr>
              <a:t>Solve: 2x</a:t>
            </a:r>
            <a:r>
              <a:rPr lang="en-US" sz="3200" baseline="30000" dirty="0">
                <a:solidFill>
                  <a:schemeClr val="tx1"/>
                </a:solidFill>
                <a:latin typeface="Palatino Linotype" pitchFamily="18" charset="0"/>
              </a:rPr>
              <a:t>2</a:t>
            </a:r>
            <a:r>
              <a:rPr lang="en-US" sz="3200" dirty="0">
                <a:solidFill>
                  <a:schemeClr val="tx1"/>
                </a:solidFill>
                <a:latin typeface="Palatino Linotype" pitchFamily="18" charset="0"/>
              </a:rPr>
              <a:t> + x = 6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143000" y="1905000"/>
          <a:ext cx="16002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3" imgW="914400" imgH="888840" progId="Equation.3">
                  <p:embed/>
                </p:oleObj>
              </mc:Choice>
              <mc:Fallback>
                <p:oleObj name="Equation" r:id="rId3" imgW="914400" imgH="8888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905000"/>
                        <a:ext cx="16002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5"/>
          <p:cNvGraphicFramePr>
            <a:graphicFrameLocks noChangeAspect="1"/>
          </p:cNvGraphicFramePr>
          <p:nvPr/>
        </p:nvGraphicFramePr>
        <p:xfrm>
          <a:off x="4406900" y="884238"/>
          <a:ext cx="3328988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5" imgW="1587240" imgH="482400" progId="Equation.3">
                  <p:embed/>
                </p:oleObj>
              </mc:Choice>
              <mc:Fallback>
                <p:oleObj name="Equation" r:id="rId5" imgW="158724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6900" y="884238"/>
                        <a:ext cx="3328988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4419600" y="1951038"/>
          <a:ext cx="15589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7" imgW="863280" imgH="431640" progId="Equation.3">
                  <p:embed/>
                </p:oleObj>
              </mc:Choice>
              <mc:Fallback>
                <p:oleObj name="Equation" r:id="rId7" imgW="86328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951038"/>
                        <a:ext cx="15589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9"/>
          <p:cNvGraphicFramePr>
            <a:graphicFrameLocks noChangeAspect="1"/>
          </p:cNvGraphicFramePr>
          <p:nvPr/>
        </p:nvGraphicFramePr>
        <p:xfrm>
          <a:off x="4419600" y="2865438"/>
          <a:ext cx="27432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9" imgW="1485720" imgH="1295280" progId="Equation.3">
                  <p:embed/>
                </p:oleObj>
              </mc:Choice>
              <mc:Fallback>
                <p:oleObj name="Equation" r:id="rId9" imgW="1485720" imgH="12952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865438"/>
                        <a:ext cx="2743200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2286000" y="1570038"/>
            <a:ext cx="1981200" cy="1143000"/>
          </a:xfrm>
          <a:prstGeom prst="straightConnector1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71600" y="685800"/>
            <a:ext cx="7058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Notice, in the previous 2 examples the answers were real numbers.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71600" y="1295400"/>
            <a:ext cx="7239000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  <a:cs typeface="Arial" charset="0"/>
              </a:rPr>
              <a:t>Because of the square root step in the formula, we can have </a:t>
            </a:r>
            <a:r>
              <a:rPr lang="en-US" b="1" u="sng" dirty="0">
                <a:solidFill>
                  <a:srgbClr val="FF0000"/>
                </a:solidFill>
                <a:latin typeface="Arial" charset="0"/>
                <a:cs typeface="Arial" charset="0"/>
              </a:rPr>
              <a:t>different types </a:t>
            </a:r>
            <a:r>
              <a:rPr lang="en-US" dirty="0">
                <a:latin typeface="Arial" charset="0"/>
                <a:cs typeface="Arial" charset="0"/>
              </a:rPr>
              <a:t>of numbers as answers.</a:t>
            </a:r>
          </a:p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dirty="0">
                <a:latin typeface="Arial" charset="0"/>
                <a:cs typeface="Arial" charset="0"/>
              </a:rPr>
              <a:t>We can have </a:t>
            </a:r>
            <a:r>
              <a:rPr lang="en-US" b="1" u="sng" dirty="0">
                <a:solidFill>
                  <a:srgbClr val="FF0000"/>
                </a:solidFill>
                <a:latin typeface="Arial" charset="0"/>
                <a:cs typeface="Arial" charset="0"/>
              </a:rPr>
              <a:t>3 types </a:t>
            </a:r>
            <a:r>
              <a:rPr lang="en-US" dirty="0">
                <a:latin typeface="Arial" charset="0"/>
                <a:cs typeface="Arial" charset="0"/>
              </a:rPr>
              <a:t>of answers </a:t>
            </a:r>
          </a:p>
          <a:p>
            <a:pPr marL="342900" indent="-342900">
              <a:buFontTx/>
              <a:buAutoNum type="arabicParenR"/>
              <a:defRPr/>
            </a:pPr>
            <a:r>
              <a:rPr lang="en-US" b="1" u="sng" dirty="0">
                <a:solidFill>
                  <a:srgbClr val="FF0000"/>
                </a:solidFill>
                <a:latin typeface="Arial" charset="0"/>
                <a:cs typeface="Arial" charset="0"/>
              </a:rPr>
              <a:t>Real numbers </a:t>
            </a:r>
            <a:r>
              <a:rPr lang="en-US" dirty="0">
                <a:latin typeface="Arial" charset="0"/>
                <a:cs typeface="Arial" charset="0"/>
              </a:rPr>
              <a:t> (2 different situations with real numbers)</a:t>
            </a:r>
          </a:p>
          <a:p>
            <a:pPr marL="342900" indent="-342900">
              <a:buFontTx/>
              <a:buAutoNum type="arabicParenR"/>
              <a:defRPr/>
            </a:pPr>
            <a:r>
              <a:rPr lang="en-US" b="1" u="sng" dirty="0">
                <a:solidFill>
                  <a:srgbClr val="FF0000"/>
                </a:solidFill>
                <a:latin typeface="Arial" charset="0"/>
                <a:cs typeface="Arial" charset="0"/>
              </a:rPr>
              <a:t>Complex/Imaginary Numbers</a:t>
            </a:r>
          </a:p>
          <a:p>
            <a:pPr marL="342900" indent="-342900">
              <a:buFontTx/>
              <a:buAutoNum type="arabicParenR"/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95400" y="3200400"/>
            <a:ext cx="73914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Sometimes, we do not want to know what x is equal to, we just want to know the </a:t>
            </a:r>
            <a:r>
              <a:rPr lang="en-US" b="1" u="sng">
                <a:solidFill>
                  <a:srgbClr val="FF0000"/>
                </a:solidFill>
              </a:rPr>
              <a:t>TYPE</a:t>
            </a:r>
            <a:r>
              <a:rPr lang="en-US"/>
              <a:t> of answers the equation has.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 b="1" u="sng"/>
              <a:t>To find the type of answers</a:t>
            </a:r>
            <a:r>
              <a:rPr lang="en-US"/>
              <a:t> an equation will have, we use the </a:t>
            </a:r>
            <a:r>
              <a:rPr lang="en-US" b="1" u="sng">
                <a:solidFill>
                  <a:srgbClr val="FF0000"/>
                </a:solidFill>
              </a:rPr>
              <a:t>Discriminant</a:t>
            </a:r>
            <a:r>
              <a:rPr lang="en-US"/>
              <a:t> – please see next slide…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572000" y="609600"/>
            <a:ext cx="3048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104" name="TextBox 1"/>
          <p:cNvSpPr txBox="1">
            <a:spLocks noChangeArrowheads="1"/>
          </p:cNvSpPr>
          <p:nvPr/>
        </p:nvSpPr>
        <p:spPr bwMode="auto">
          <a:xfrm>
            <a:off x="1143000" y="76200"/>
            <a:ext cx="7162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The </a:t>
            </a:r>
            <a:r>
              <a:rPr lang="en-US" b="1" u="sng">
                <a:solidFill>
                  <a:srgbClr val="FF0000"/>
                </a:solidFill>
              </a:rPr>
              <a:t>discriminant</a:t>
            </a:r>
            <a:r>
              <a:rPr lang="en-US"/>
              <a:t> is found using the part of the Quadratic Equation that lives under the radical sign.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2362200" y="457200"/>
          <a:ext cx="503078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3" imgW="1295280" imgH="419040" progId="Equation.3">
                  <p:embed/>
                </p:oleObj>
              </mc:Choice>
              <mc:Fallback>
                <p:oleObj name="Equation" r:id="rId3" imgW="129528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57200"/>
                        <a:ext cx="5030788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>
                                <a:alpha val="48000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3886200" y="3505200"/>
          <a:ext cx="2614613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5" imgW="672840" imgH="203040" progId="Equation.3">
                  <p:embed/>
                </p:oleObj>
              </mc:Choice>
              <mc:Fallback>
                <p:oleObj name="Equation" r:id="rId5" imgW="67284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505200"/>
                        <a:ext cx="2614613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>
                                <a:alpha val="48000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1752600"/>
            <a:ext cx="5181600" cy="18158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400" dirty="0"/>
              <a:t>When you plug in a, b, and c – you will get an number.  Use that number to figure out what </a:t>
            </a:r>
            <a:r>
              <a:rPr lang="en-US" sz="1400" b="1" u="sng" dirty="0">
                <a:solidFill>
                  <a:srgbClr val="FF0000"/>
                </a:solidFill>
              </a:rPr>
              <a:t>type of solutions</a:t>
            </a:r>
            <a:r>
              <a:rPr lang="en-US" sz="1400" dirty="0"/>
              <a:t> the ORIGINAL Quadratic Equation will produce., not the solutions themselves. 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b="1" u="sng" dirty="0">
                <a:solidFill>
                  <a:srgbClr val="00B0F0"/>
                </a:solidFill>
              </a:rPr>
              <a:t>****The value you find from using the </a:t>
            </a:r>
            <a:r>
              <a:rPr lang="en-US" sz="1400" b="1" u="sng" dirty="0" err="1">
                <a:solidFill>
                  <a:srgbClr val="00B0F0"/>
                </a:solidFill>
              </a:rPr>
              <a:t>discriminant</a:t>
            </a:r>
            <a:r>
              <a:rPr lang="en-US" sz="1400" b="1" u="sng" dirty="0">
                <a:solidFill>
                  <a:srgbClr val="00B0F0"/>
                </a:solidFill>
              </a:rPr>
              <a:t> is just helping us to find the </a:t>
            </a:r>
            <a:r>
              <a:rPr lang="en-US" sz="1400" b="1" u="sng" dirty="0">
                <a:solidFill>
                  <a:srgbClr val="FF0000"/>
                </a:solidFill>
              </a:rPr>
              <a:t>types of solutions</a:t>
            </a:r>
            <a:r>
              <a:rPr lang="en-US" sz="1400" b="1" u="sng" dirty="0">
                <a:solidFill>
                  <a:srgbClr val="00B0F0"/>
                </a:solidFill>
              </a:rPr>
              <a:t>, it is not an answer that you will use for anything else!!!!!!!!!!!!!!!!!!!!!!</a:t>
            </a:r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7010400" y="4572000"/>
          <a:ext cx="1062038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7" imgW="774360" imgH="203040" progId="Equation.3">
                  <p:embed/>
                </p:oleObj>
              </mc:Choice>
              <mc:Fallback>
                <p:oleObj name="Equation" r:id="rId7" imgW="77436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572000"/>
                        <a:ext cx="1062038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1752600" y="4572000"/>
          <a:ext cx="11493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9" imgW="774360" imgH="203040" progId="Equation.3">
                  <p:embed/>
                </p:oleObj>
              </mc:Choice>
              <mc:Fallback>
                <p:oleObj name="Equation" r:id="rId9" imgW="77436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572000"/>
                        <a:ext cx="11493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4191000" y="4572000"/>
          <a:ext cx="1219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11" imgW="774360" imgH="203040" progId="Equation.3">
                  <p:embed/>
                </p:oleObj>
              </mc:Choice>
              <mc:Fallback>
                <p:oleObj name="Equation" r:id="rId11" imgW="774360" imgH="20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572000"/>
                        <a:ext cx="12192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143000" y="5181600"/>
            <a:ext cx="24384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400"/>
              <a:t>If that answer is negative, you have:</a:t>
            </a:r>
          </a:p>
          <a:p>
            <a:pPr eaLnBrk="1" hangingPunct="1"/>
            <a:r>
              <a:rPr lang="en-US" sz="1400" b="1" u="sng">
                <a:solidFill>
                  <a:srgbClr val="FF0000"/>
                </a:solidFill>
              </a:rPr>
              <a:t>2 complex/imaginary roots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733800" y="5181600"/>
            <a:ext cx="24384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400"/>
              <a:t>If that answer is exactly 0, you have:</a:t>
            </a:r>
          </a:p>
          <a:p>
            <a:pPr eaLnBrk="1" hangingPunct="1"/>
            <a:r>
              <a:rPr lang="en-US" sz="1400" b="1" u="sng">
                <a:solidFill>
                  <a:srgbClr val="FF0000"/>
                </a:solidFill>
              </a:rPr>
              <a:t>1 real root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324600" y="5181600"/>
            <a:ext cx="24384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400"/>
              <a:t>If that answer is positive, you have:</a:t>
            </a:r>
          </a:p>
          <a:p>
            <a:pPr eaLnBrk="1" hangingPunct="1"/>
            <a:r>
              <a:rPr lang="en-US" sz="1400" b="1" u="sng">
                <a:solidFill>
                  <a:srgbClr val="FF0000"/>
                </a:solidFill>
              </a:rPr>
              <a:t>2 real roots</a:t>
            </a:r>
            <a:endParaRPr lang="en-US" sz="140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10800000" flipV="1">
            <a:off x="2362200" y="3962400"/>
            <a:ext cx="2514600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876800" y="3962400"/>
            <a:ext cx="25908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4572001" y="4267200"/>
            <a:ext cx="609600" cy="31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4191000" y="1981200"/>
            <a:ext cx="2438400" cy="762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2801921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Palatino Linotype" pitchFamily="18" charset="0"/>
              </a:rPr>
              <a:t>Solve x</a:t>
            </a:r>
            <a:r>
              <a:rPr lang="en-US" sz="2400" baseline="30000" dirty="0">
                <a:latin typeface="Palatino Linotype" pitchFamily="18" charset="0"/>
              </a:rPr>
              <a:t>2</a:t>
            </a:r>
            <a:r>
              <a:rPr lang="en-US" sz="2400" dirty="0">
                <a:latin typeface="Palatino Linotype" pitchFamily="18" charset="0"/>
              </a:rPr>
              <a:t> – 3x – 5 = 0</a:t>
            </a:r>
            <a:endParaRPr lang="en-US" sz="24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2286000"/>
            <a:ext cx="838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en-US">
                <a:latin typeface="Palatino Linotype" pitchFamily="18" charset="0"/>
              </a:rPr>
              <a:t>A = 1</a:t>
            </a:r>
          </a:p>
          <a:p>
            <a:pPr>
              <a:buFont typeface="Wingdings 2" pitchFamily="18" charset="2"/>
              <a:buNone/>
            </a:pPr>
            <a:r>
              <a:rPr lang="en-US">
                <a:latin typeface="Palatino Linotype" pitchFamily="18" charset="0"/>
              </a:rPr>
              <a:t>B = -3</a:t>
            </a:r>
          </a:p>
          <a:p>
            <a:pPr>
              <a:buFont typeface="Wingdings 2" pitchFamily="18" charset="2"/>
              <a:buNone/>
            </a:pPr>
            <a:r>
              <a:rPr lang="en-US">
                <a:latin typeface="Palatino Linotype" pitchFamily="18" charset="0"/>
              </a:rPr>
              <a:t>C = -5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3000" y="990600"/>
            <a:ext cx="76962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Always make sure your equation is in standard form: ax</a:t>
            </a:r>
            <a:r>
              <a:rPr lang="en-US" baseline="30000" dirty="0"/>
              <a:t>2</a:t>
            </a:r>
            <a:r>
              <a:rPr lang="en-US" dirty="0"/>
              <a:t> + bx + c = 0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1752600"/>
            <a:ext cx="19050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200" dirty="0"/>
              <a:t>Step 1:</a:t>
            </a:r>
          </a:p>
          <a:p>
            <a:pPr>
              <a:defRPr/>
            </a:pPr>
            <a:r>
              <a:rPr lang="en-US" sz="1200" dirty="0"/>
              <a:t>Identify a, b, and c.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33600" y="1752600"/>
            <a:ext cx="21336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200" dirty="0"/>
              <a:t>Step 2:</a:t>
            </a:r>
          </a:p>
          <a:p>
            <a:pPr>
              <a:defRPr/>
            </a:pPr>
            <a:r>
              <a:rPr lang="en-US" sz="1200" dirty="0"/>
              <a:t>Plug in the values of a, b, and c.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43400" y="1752600"/>
            <a:ext cx="19050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200" dirty="0"/>
              <a:t>Step 3:</a:t>
            </a:r>
          </a:p>
          <a:p>
            <a:pPr>
              <a:defRPr/>
            </a:pPr>
            <a:r>
              <a:rPr lang="en-US" sz="1200" dirty="0"/>
              <a:t>Simplify Completely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34200" y="1752600"/>
            <a:ext cx="1905000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200" dirty="0"/>
              <a:t>Step 4:</a:t>
            </a:r>
          </a:p>
          <a:p>
            <a:pPr>
              <a:defRPr/>
            </a:pPr>
            <a:r>
              <a:rPr lang="en-US" sz="1200" dirty="0"/>
              <a:t>You may need to show answers as a Solution Set.</a:t>
            </a:r>
          </a:p>
          <a:p>
            <a:pPr>
              <a:defRPr/>
            </a:pPr>
            <a:r>
              <a:rPr lang="en-US" sz="1200" dirty="0"/>
              <a:t>(just put curly q brackets around the numbers with a comma between them – in order from least to greatest.}</a:t>
            </a:r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2057400" y="2362200"/>
          <a:ext cx="22860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3" imgW="1879560" imgH="482400" progId="Equation.3">
                  <p:embed/>
                </p:oleObj>
              </mc:Choice>
              <mc:Fallback>
                <p:oleObj name="Equation" r:id="rId3" imgW="1879560" imgH="48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362200"/>
                        <a:ext cx="22860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4419600" y="2362200"/>
          <a:ext cx="220980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quation" r:id="rId5" imgW="1320480" imgH="431640" progId="Equation.3">
                  <p:embed/>
                </p:oleObj>
              </mc:Choice>
              <mc:Fallback>
                <p:oleObj name="Equation" r:id="rId5" imgW="132048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362200"/>
                        <a:ext cx="2209800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4724400" y="3048000"/>
          <a:ext cx="27432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Equation" r:id="rId7" imgW="1676160" imgH="863280" progId="Equation.3">
                  <p:embed/>
                </p:oleObj>
              </mc:Choice>
              <mc:Fallback>
                <p:oleObj name="Equation" r:id="rId7" imgW="1676160" imgH="8632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048000"/>
                        <a:ext cx="2743200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334000" y="5181600"/>
            <a:ext cx="3140075" cy="923925"/>
          </a:xfrm>
          <a:prstGeom prst="rect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Note: There are 2 real, but irrational roots! Why? Because b</a:t>
            </a:r>
            <a:r>
              <a:rPr lang="en-US" baseline="30000" dirty="0">
                <a:latin typeface="+mn-lt"/>
                <a:cs typeface="+mn-cs"/>
              </a:rPr>
              <a:t>2</a:t>
            </a:r>
            <a:r>
              <a:rPr lang="en-US" dirty="0">
                <a:latin typeface="+mn-lt"/>
                <a:cs typeface="+mn-cs"/>
              </a:rPr>
              <a:t> - 4ac &gt; 0 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rot="16200000" flipH="1">
            <a:off x="5943600" y="4495800"/>
            <a:ext cx="6096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46" name="Picture 28" descr="File:Chalkandboard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038600"/>
            <a:ext cx="38100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7" name="TextBox 15"/>
          <p:cNvSpPr txBox="1">
            <a:spLocks noChangeArrowheads="1"/>
          </p:cNvSpPr>
          <p:nvPr/>
        </p:nvSpPr>
        <p:spPr bwMode="auto">
          <a:xfrm>
            <a:off x="228600" y="6488113"/>
            <a:ext cx="28352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800"/>
              <a:t>http://commons.wikimedia.org/wiki/File:Chalkandboard.jpg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14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0"/>
            <a:ext cx="2604752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buFont typeface="Wingdings 2" pitchFamily="18" charset="2"/>
              <a:buNone/>
              <a:defRPr/>
            </a:pPr>
            <a:r>
              <a:rPr lang="en-US" sz="2400" dirty="0">
                <a:latin typeface="Palatino Linotype" pitchFamily="18" charset="0"/>
              </a:rPr>
              <a:t>Solve: x</a:t>
            </a:r>
            <a:r>
              <a:rPr lang="en-US" sz="2400" baseline="30000" dirty="0">
                <a:latin typeface="Palatino Linotype" pitchFamily="18" charset="0"/>
              </a:rPr>
              <a:t>2</a:t>
            </a:r>
            <a:r>
              <a:rPr lang="en-US" sz="2400" dirty="0">
                <a:latin typeface="Palatino Linotype" pitchFamily="18" charset="0"/>
              </a:rPr>
              <a:t> + 4x = -9</a:t>
            </a:r>
            <a:r>
              <a:rPr lang="en-US" sz="2400" dirty="0"/>
              <a:t> </a:t>
            </a:r>
            <a:endParaRPr lang="en-US" sz="2400" dirty="0">
              <a:latin typeface="Palatino Linotype" pitchFamily="18" charset="0"/>
            </a:endParaRP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066800" y="990600"/>
          <a:ext cx="15240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3" imgW="914400" imgH="888840" progId="Equation.3">
                  <p:embed/>
                </p:oleObj>
              </mc:Choice>
              <mc:Fallback>
                <p:oleObj name="Equation" r:id="rId3" imgW="914400" imgH="888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990600"/>
                        <a:ext cx="152400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3429000" y="990600"/>
          <a:ext cx="2743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5" imgW="1523880" imgH="482400" progId="Equation.3">
                  <p:embed/>
                </p:oleObj>
              </mc:Choice>
              <mc:Fallback>
                <p:oleObj name="Equation" r:id="rId5" imgW="152388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990600"/>
                        <a:ext cx="27432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3429000" y="2286000"/>
          <a:ext cx="3505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7" imgW="2108160" imgH="431640" progId="Equation.3">
                  <p:embed/>
                </p:oleObj>
              </mc:Choice>
              <mc:Fallback>
                <p:oleObj name="Equation" r:id="rId7" imgW="210816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286000"/>
                        <a:ext cx="35052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3505200" y="3276600"/>
          <a:ext cx="13716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9" imgW="939600" imgH="431640" progId="Equation.3">
                  <p:embed/>
                </p:oleObj>
              </mc:Choice>
              <mc:Fallback>
                <p:oleObj name="Equation" r:id="rId9" imgW="93960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276600"/>
                        <a:ext cx="13716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/>
        </p:nvGraphicFramePr>
        <p:xfrm>
          <a:off x="3505200" y="4267200"/>
          <a:ext cx="1447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11" imgW="799920" imgH="228600" progId="Equation.3">
                  <p:embed/>
                </p:oleObj>
              </mc:Choice>
              <mc:Fallback>
                <p:oleObj name="Equation" r:id="rId11" imgW="79992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267200"/>
                        <a:ext cx="1447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791200" y="4800600"/>
            <a:ext cx="2438400" cy="404813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  <a:cs typeface="Arial" charset="0"/>
              </a:rPr>
              <a:t>2 complex answers!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953000" y="4572000"/>
            <a:ext cx="838200" cy="412750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usic Theme .ppt templat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Music Theme .ppt template</Template>
  <TotalTime>455</TotalTime>
  <Words>588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Gill Sans MT</vt:lpstr>
      <vt:lpstr>Wingdings 2</vt:lpstr>
      <vt:lpstr>Verdana</vt:lpstr>
      <vt:lpstr>Calibri</vt:lpstr>
      <vt:lpstr>Palatino Linotype</vt:lpstr>
      <vt:lpstr>Colonna MT</vt:lpstr>
      <vt:lpstr>Music Theme .ppt template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Chrystal Brinson</cp:lastModifiedBy>
  <cp:revision>59</cp:revision>
  <dcterms:created xsi:type="dcterms:W3CDTF">2009-11-30T02:25:52Z</dcterms:created>
  <dcterms:modified xsi:type="dcterms:W3CDTF">2014-02-06T13:54:58Z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TC300017741033</vt:lpwstr>
  </property>
</Properties>
</file>