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304" r:id="rId3"/>
    <p:sldId id="308" r:id="rId4"/>
    <p:sldId id="305" r:id="rId5"/>
    <p:sldId id="306" r:id="rId6"/>
    <p:sldId id="331" r:id="rId7"/>
    <p:sldId id="332" r:id="rId8"/>
    <p:sldId id="307" r:id="rId9"/>
    <p:sldId id="309" r:id="rId10"/>
    <p:sldId id="310" r:id="rId11"/>
    <p:sldId id="322" r:id="rId12"/>
    <p:sldId id="321" r:id="rId13"/>
    <p:sldId id="33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jpe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8520228-6D06-4E0D-9245-EED8757EC81B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756EC48-CBEA-4F58-9D7B-CFFFEF2C34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452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n-US" sz="1400" b="1" dirty="0" smtClean="0"/>
              <a:t>Diffused arches</a:t>
            </a: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n-US" sz="1400" dirty="0" smtClean="0"/>
              <a:t>(Intermediate)</a:t>
            </a: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n-US" dirty="0" smtClean="0"/>
              <a:t>To reproduce the shape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Slides</a:t>
            </a:r>
            <a:r>
              <a:rPr lang="en-US" dirty="0" smtClean="0"/>
              <a:t> group, click </a:t>
            </a:r>
            <a:r>
              <a:rPr lang="en-US" b="1" dirty="0" smtClean="0"/>
              <a:t>Layout</a:t>
            </a:r>
            <a:r>
              <a:rPr lang="en-US" dirty="0" smtClean="0"/>
              <a:t>, and then click </a:t>
            </a:r>
            <a:r>
              <a:rPr lang="en-US" b="1" dirty="0" smtClean="0"/>
              <a:t>Blank</a:t>
            </a:r>
            <a:r>
              <a:rPr lang="en-US" dirty="0" smtClean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Shapes</a:t>
            </a:r>
            <a:r>
              <a:rPr lang="en-US" dirty="0" smtClean="0"/>
              <a:t>, and then under </a:t>
            </a:r>
            <a:r>
              <a:rPr lang="en-US" b="1" dirty="0" smtClean="0"/>
              <a:t>Lines</a:t>
            </a:r>
            <a:r>
              <a:rPr lang="en-US" dirty="0" smtClean="0"/>
              <a:t> click </a:t>
            </a:r>
            <a:r>
              <a:rPr lang="en-US" b="1" dirty="0" smtClean="0"/>
              <a:t>Curve</a:t>
            </a:r>
            <a:r>
              <a:rPr lang="en-US" dirty="0" smtClean="0"/>
              <a:t> (tenth option from the left).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click three points to draw a simple curved line, double-clicking the final point to finish.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Select the curved line. 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the arrow next to </a:t>
            </a:r>
            <a:r>
              <a:rPr lang="en-US" b="1" dirty="0" smtClean="0"/>
              <a:t>Shape Fill</a:t>
            </a:r>
            <a:r>
              <a:rPr lang="en-US" dirty="0" smtClean="0"/>
              <a:t>, point to </a:t>
            </a:r>
            <a:r>
              <a:rPr lang="en-US" b="1" dirty="0" smtClean="0"/>
              <a:t>Gradient</a:t>
            </a:r>
            <a:r>
              <a:rPr lang="en-US" dirty="0" smtClean="0"/>
              <a:t>, and then click </a:t>
            </a:r>
            <a:r>
              <a:rPr lang="en-US" b="1" dirty="0" smtClean="0"/>
              <a:t>More Gradients</a:t>
            </a:r>
            <a:r>
              <a:rPr lang="en-US" dirty="0" smtClean="0"/>
              <a:t>. In the </a:t>
            </a:r>
            <a:r>
              <a:rPr lang="en-US" b="1" dirty="0" smtClean="0"/>
              <a:t>Format Shape </a:t>
            </a:r>
            <a:r>
              <a:rPr lang="en-US" dirty="0" smtClean="0"/>
              <a:t>dialog box, click </a:t>
            </a:r>
            <a:r>
              <a:rPr lang="en-US" b="1" dirty="0" smtClean="0"/>
              <a:t>Fill </a:t>
            </a:r>
            <a:r>
              <a:rPr lang="en-US" dirty="0" smtClean="0"/>
              <a:t>in the left pane, select </a:t>
            </a:r>
            <a:r>
              <a:rPr lang="en-US" b="1" dirty="0" smtClean="0"/>
              <a:t>Gradient fill </a:t>
            </a:r>
            <a:r>
              <a:rPr lang="en-US" dirty="0" smtClean="0"/>
              <a:t>in the </a:t>
            </a:r>
            <a:r>
              <a:rPr lang="en-US" b="1" dirty="0" smtClean="0"/>
              <a:t>Fill</a:t>
            </a:r>
            <a:r>
              <a:rPr lang="en-US" dirty="0" smtClean="0"/>
              <a:t> pane,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dirty="0" smtClean="0"/>
              <a:t> list, select </a:t>
            </a:r>
            <a:r>
              <a:rPr lang="en-US" b="1" dirty="0" smtClean="0"/>
              <a:t>Linear</a:t>
            </a:r>
            <a:r>
              <a:rPr lang="en-US" dirty="0" smtClean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Direction</a:t>
            </a:r>
            <a:r>
              <a:rPr lang="en-US" dirty="0" smtClean="0"/>
              <a:t>, and then click </a:t>
            </a:r>
            <a:r>
              <a:rPr lang="en-US" b="1" dirty="0" smtClean="0"/>
              <a:t>Linear Down </a:t>
            </a:r>
            <a:r>
              <a:rPr lang="en-US" dirty="0" smtClean="0"/>
              <a:t>(first row, second option from the left).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Gradient stops</a:t>
            </a:r>
            <a:r>
              <a:rPr lang="en-US" dirty="0" smtClean="0"/>
              <a:t>, click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until two stops appear in the drop-down list.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under </a:t>
            </a:r>
            <a:r>
              <a:rPr lang="en-US" b="1" dirty="0" smtClean="0"/>
              <a:t>Gradient stops</a:t>
            </a:r>
            <a:r>
              <a:rPr lang="en-US" dirty="0" smtClean="0"/>
              <a:t>, customize the gradient stops that you added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1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0%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White, Background 1</a:t>
            </a:r>
            <a:r>
              <a:rPr lang="en-US" dirty="0" smtClean="0"/>
              <a:t> (first row, first option from the left).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Transparency box</a:t>
            </a:r>
            <a:r>
              <a:rPr lang="en-US" dirty="0" smtClean="0"/>
              <a:t>, enter </a:t>
            </a:r>
            <a:r>
              <a:rPr lang="en-US" b="1" dirty="0" smtClean="0"/>
              <a:t>50%</a:t>
            </a:r>
            <a:r>
              <a:rPr lang="en-US" dirty="0" smtClean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2 </a:t>
            </a:r>
            <a:r>
              <a:rPr lang="en-US" dirty="0" smtClean="0"/>
              <a:t>from the list, and then do the following: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White, Background 1</a:t>
            </a:r>
            <a:r>
              <a:rPr lang="en-US" dirty="0" smtClean="0"/>
              <a:t> (first row, first option from the left).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Transparency</a:t>
            </a:r>
            <a:r>
              <a:rPr lang="en-US" dirty="0" smtClean="0"/>
              <a:t> 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</a:t>
            </a:r>
            <a:r>
              <a:rPr lang="en-US" b="1" dirty="0" smtClean="0"/>
              <a:t>Shape Effects</a:t>
            </a:r>
            <a:r>
              <a:rPr lang="en-US" dirty="0" smtClean="0"/>
              <a:t>, point to </a:t>
            </a:r>
            <a:r>
              <a:rPr lang="en-US" b="1" dirty="0" smtClean="0"/>
              <a:t>Soft Edges</a:t>
            </a:r>
            <a:r>
              <a:rPr lang="en-US" dirty="0" smtClean="0"/>
              <a:t>, and then click </a:t>
            </a:r>
            <a:r>
              <a:rPr lang="en-US" b="1" dirty="0" smtClean="0"/>
              <a:t>5 point</a:t>
            </a:r>
            <a:r>
              <a:rPr lang="en-US" dirty="0" smtClean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Drawing</a:t>
            </a:r>
            <a:r>
              <a:rPr lang="en-US" dirty="0" smtClean="0"/>
              <a:t> group, click the arrow next to </a:t>
            </a:r>
            <a:r>
              <a:rPr lang="en-US" b="1" dirty="0" smtClean="0"/>
              <a:t>Shape Outline</a:t>
            </a:r>
            <a:r>
              <a:rPr lang="en-US" dirty="0" smtClean="0"/>
              <a:t>, and then click </a:t>
            </a:r>
            <a:r>
              <a:rPr lang="en-US" b="1" dirty="0" smtClean="0"/>
              <a:t>No Outline</a:t>
            </a:r>
            <a:r>
              <a:rPr lang="en-US" dirty="0" smtClean="0"/>
              <a:t>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To reproduce the background effects on this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Right-click the slide background area, and then click </a:t>
            </a:r>
            <a:r>
              <a:rPr lang="en-US" b="1" dirty="0" smtClean="0"/>
              <a:t>Format Background</a:t>
            </a:r>
            <a:r>
              <a:rPr lang="en-US" dirty="0" smtClean="0"/>
              <a:t>. In the </a:t>
            </a:r>
            <a:r>
              <a:rPr lang="en-US" b="1" dirty="0" smtClean="0"/>
              <a:t>Format Background </a:t>
            </a:r>
            <a:r>
              <a:rPr lang="en-US" dirty="0" smtClean="0"/>
              <a:t>dialog box, click </a:t>
            </a:r>
            <a:r>
              <a:rPr lang="en-US" b="1" dirty="0" smtClean="0"/>
              <a:t>Fill</a:t>
            </a:r>
            <a:r>
              <a:rPr lang="en-US" dirty="0" smtClean="0"/>
              <a:t> in the left pane, select </a:t>
            </a:r>
            <a:r>
              <a:rPr lang="en-US" b="1" dirty="0" smtClean="0"/>
              <a:t>Gradient fill</a:t>
            </a:r>
            <a:r>
              <a:rPr lang="en-US" dirty="0" smtClean="0"/>
              <a:t> in the right pane, and then do the following: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Type</a:t>
            </a:r>
            <a:r>
              <a:rPr lang="en-US" dirty="0" smtClean="0"/>
              <a:t> list, select </a:t>
            </a:r>
            <a:r>
              <a:rPr lang="en-US" b="1" dirty="0" smtClean="0"/>
              <a:t>Radial</a:t>
            </a:r>
            <a:r>
              <a:rPr lang="en-US" dirty="0" smtClean="0"/>
              <a:t>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Direction</a:t>
            </a:r>
            <a:r>
              <a:rPr lang="en-US" dirty="0" smtClean="0"/>
              <a:t>, and then click </a:t>
            </a:r>
            <a:r>
              <a:rPr lang="en-US" b="1" dirty="0" smtClean="0"/>
              <a:t>From Center </a:t>
            </a:r>
            <a:r>
              <a:rPr lang="en-US" dirty="0" smtClean="0"/>
              <a:t>(third option from the left). 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Under </a:t>
            </a:r>
            <a:r>
              <a:rPr lang="en-US" b="1" dirty="0" smtClean="0"/>
              <a:t>Gradient stops</a:t>
            </a:r>
            <a:r>
              <a:rPr lang="en-US" dirty="0" smtClean="0"/>
              <a:t>, click </a:t>
            </a:r>
            <a:r>
              <a:rPr lang="en-US" b="1" dirty="0" smtClean="0"/>
              <a:t>Add</a:t>
            </a:r>
            <a:r>
              <a:rPr lang="en-US" dirty="0" smtClean="0"/>
              <a:t> or </a:t>
            </a:r>
            <a:r>
              <a:rPr lang="en-US" b="1" dirty="0" smtClean="0"/>
              <a:t>Remove</a:t>
            </a:r>
            <a:r>
              <a:rPr lang="en-US" dirty="0" smtClean="0"/>
              <a:t> until two stops appear in the drop-down list.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Also under </a:t>
            </a:r>
            <a:r>
              <a:rPr lang="en-US" b="1" dirty="0" smtClean="0"/>
              <a:t>Gradient stops</a:t>
            </a:r>
            <a:r>
              <a:rPr lang="en-US" dirty="0" smtClean="0"/>
              <a:t>, customize the gradient stops that you added as follows: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1 </a:t>
            </a:r>
            <a:r>
              <a:rPr lang="en-US" dirty="0" smtClean="0"/>
              <a:t>from the list, and then do the following: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0%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White, Background 1 </a:t>
            </a:r>
            <a:r>
              <a:rPr lang="en-US" dirty="0" smtClean="0"/>
              <a:t>(first row, first option from the left).</a:t>
            </a:r>
          </a:p>
          <a:p>
            <a:pPr marL="685800" lvl="1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Select </a:t>
            </a:r>
            <a:r>
              <a:rPr lang="en-US" b="1" dirty="0" smtClean="0"/>
              <a:t>Stop 2 </a:t>
            </a:r>
            <a:r>
              <a:rPr lang="en-US" dirty="0" smtClean="0"/>
              <a:t>from the list, and then do the following: 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the </a:t>
            </a:r>
            <a:r>
              <a:rPr lang="en-US" b="1" dirty="0" smtClean="0"/>
              <a:t>Stop position </a:t>
            </a:r>
            <a:r>
              <a:rPr lang="en-US" dirty="0" smtClean="0"/>
              <a:t>box, enter </a:t>
            </a:r>
            <a:r>
              <a:rPr lang="en-US" b="1" dirty="0" smtClean="0"/>
              <a:t>100%</a:t>
            </a:r>
            <a:r>
              <a:rPr lang="en-US" dirty="0" smtClean="0"/>
              <a:t>.</a:t>
            </a:r>
          </a:p>
          <a:p>
            <a:pPr marL="1143000" lvl="2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Click the button next to </a:t>
            </a:r>
            <a:r>
              <a:rPr lang="en-US" b="1" dirty="0" smtClean="0"/>
              <a:t>Color</a:t>
            </a:r>
            <a:r>
              <a:rPr lang="en-US" dirty="0" smtClean="0"/>
              <a:t>, and then under </a:t>
            </a:r>
            <a:r>
              <a:rPr lang="en-US" b="1" dirty="0" smtClean="0"/>
              <a:t>Theme Colors </a:t>
            </a:r>
            <a:r>
              <a:rPr lang="en-US" dirty="0" smtClean="0"/>
              <a:t>click </a:t>
            </a:r>
            <a:r>
              <a:rPr lang="en-US" b="1" dirty="0" smtClean="0"/>
              <a:t>White, Background 1, Darker 50% </a:t>
            </a:r>
            <a:r>
              <a:rPr lang="en-US" dirty="0" smtClean="0"/>
              <a:t>(sixth row, first option from the left)</a:t>
            </a:r>
            <a:r>
              <a:rPr lang="en-US" b="1" dirty="0" smtClean="0"/>
              <a:t>.</a:t>
            </a: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r>
              <a:rPr lang="en-US" dirty="0" smtClean="0"/>
              <a:t>To reproduce the duplicate curved lines on the slide, do the following: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</a:t>
            </a:r>
            <a:r>
              <a:rPr lang="en-US" b="1" dirty="0" smtClean="0"/>
              <a:t>Home</a:t>
            </a:r>
            <a:r>
              <a:rPr lang="en-US" dirty="0" smtClean="0"/>
              <a:t> tab, in the </a:t>
            </a:r>
            <a:r>
              <a:rPr lang="en-US" b="1" dirty="0" smtClean="0"/>
              <a:t>Clipboard</a:t>
            </a:r>
            <a:r>
              <a:rPr lang="en-US" dirty="0" smtClean="0"/>
              <a:t> group, click the arrow under </a:t>
            </a:r>
            <a:r>
              <a:rPr lang="en-US" b="1" dirty="0" smtClean="0"/>
              <a:t>Paste</a:t>
            </a:r>
            <a:r>
              <a:rPr lang="en-US" dirty="0" smtClean="0"/>
              <a:t>, and then click </a:t>
            </a:r>
            <a:r>
              <a:rPr lang="en-US" b="1" dirty="0" smtClean="0"/>
              <a:t>Duplicate</a:t>
            </a:r>
            <a:r>
              <a:rPr lang="en-US" dirty="0" smtClean="0"/>
              <a:t>. Repeat the process for a total of three curved lines.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On the slide, drag the curved lines to position them as needed. </a:t>
            </a:r>
          </a:p>
          <a:p>
            <a:pPr marL="228600" indent="-228600" fontAlgn="auto">
              <a:spcBef>
                <a:spcPts val="0"/>
              </a:spcBef>
              <a:spcAft>
                <a:spcPts val="200"/>
              </a:spcAft>
              <a:buFont typeface="+mj-lt"/>
              <a:buAutoNum type="arabicPeriod"/>
              <a:defRPr/>
            </a:pPr>
            <a:r>
              <a:rPr lang="en-US" dirty="0" smtClean="0"/>
              <a:t>Right-click one of the duplicate curved lines, click </a:t>
            </a:r>
            <a:r>
              <a:rPr lang="en-US" b="1" dirty="0" smtClean="0"/>
              <a:t>Edit Points</a:t>
            </a:r>
            <a:r>
              <a:rPr lang="en-US" dirty="0" smtClean="0"/>
              <a:t>, and then drag the points on the curve to make a new shape. Repeat the process with the other duplicate curved line. </a:t>
            </a:r>
          </a:p>
          <a:p>
            <a:pPr fontAlgn="auto">
              <a:spcBef>
                <a:spcPts val="0"/>
              </a:spcBef>
              <a:spcAft>
                <a:spcPts val="200"/>
              </a:spcAft>
              <a:defRPr/>
            </a:pPr>
            <a:endParaRPr lang="en-US" dirty="0" smtClean="0"/>
          </a:p>
        </p:txBody>
      </p:sp>
      <p:sp>
        <p:nvSpPr>
          <p:cNvPr id="20483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6575" y="503238"/>
            <a:ext cx="3140075" cy="23542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1436AE-D510-41DC-8DB6-57F0ED2541B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8E6BAD7-640F-434A-A428-3511A29EE15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1C8F9-E25F-48A1-8AC7-6817CE983AEE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0E050-883A-4831-80C1-A88591DDA4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9B65C-25CB-46D1-A7F2-11006F268885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FFC0B-DEAB-4585-A9FF-5541F5B03E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5B6EC-7C71-408C-9110-D8CACB947F1E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F3A54-9C12-40AD-96D4-ED2AB78301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29582-0ADD-4DD7-B44F-9FB628A4A5D8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5B842-94AF-4A70-BE13-7F182E9EC8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0FA7-7E42-4778-AAF4-9B2F1C05A60D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17F5-AA95-4DFB-8F64-114C309A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17159-55DA-4CFC-9CBA-A9E7452FFAF8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96C0D-51C3-4403-AAFE-DC9B98B0D1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9E68-86A2-4292-B231-150A18AE3572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FDDC-7490-4562-A55B-D2A4F6778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63597-4EBB-4C7B-BEC0-BC7F597398DF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27FD1-07F9-4F18-B811-BB31E4616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DCE261-0DEE-40E8-A936-532C57C9A5F3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DE6F3-1C0A-4562-B19B-33E328B47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336F-CE5E-4C5E-942B-98A9C0042193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4BFEC-A4FA-4347-BC3C-FFA811724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57476-649C-4B6F-935F-C8B724DE6059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53D48-92B2-4BB1-8C7D-B26EDBCAE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rgbClr val="8488C4">
                <a:alpha val="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7A3EE9-F7AA-42ED-AE27-830003AF9456}" type="datetimeFigureOut">
              <a:rPr lang="en-US"/>
              <a:pPr>
                <a:defRPr/>
              </a:pPr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E8D7C2-C124-40FC-B612-C6CF930F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27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9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6.bin"/><Relationship Id="rId5" Type="http://schemas.openxmlformats.org/officeDocument/2006/relationships/oleObject" Target="../embeddings/oleObject23.bin"/><Relationship Id="rId15" Type="http://schemas.openxmlformats.org/officeDocument/2006/relationships/oleObject" Target="../embeddings/oleObject28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Relationship Id="rId14" Type="http://schemas.openxmlformats.org/officeDocument/2006/relationships/image" Target="../media/image2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1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0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5.png"/><Relationship Id="rId5" Type="http://schemas.openxmlformats.org/officeDocument/2006/relationships/image" Target="../media/image12.wmf"/><Relationship Id="rId10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C:\Users\Chrystal\Downloads\ID-100129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914400"/>
            <a:ext cx="9144000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Solving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Exponential </a:t>
            </a:r>
            <a:r>
              <a:rPr lang="en-US" sz="6600" b="1" dirty="0" smtClean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Functions &amp; Inequalities</a:t>
            </a:r>
            <a:endParaRPr lang="en-US" sz="6600" b="1" dirty="0">
              <a:solidFill>
                <a:srgbClr val="C00000"/>
              </a:solidFill>
              <a:latin typeface="Footlight MT Light" pitchFamily="18" charset="0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152400"/>
            <a:ext cx="6934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Unit 7 </a:t>
            </a:r>
            <a:r>
              <a:rPr lang="en-US" sz="2800" b="1" dirty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Topic </a:t>
            </a:r>
            <a:r>
              <a:rPr lang="en-US" sz="2800" b="1" dirty="0" smtClean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1 </a:t>
            </a:r>
            <a:r>
              <a:rPr lang="en-US" sz="2800" b="1" dirty="0" smtClean="0">
                <a:solidFill>
                  <a:srgbClr val="C00000"/>
                </a:solidFill>
                <a:latin typeface="Footlight MT Light" pitchFamily="18" charset="0"/>
                <a:cs typeface="+mn-cs"/>
              </a:rPr>
              <a:t>Notes</a:t>
            </a:r>
            <a:endParaRPr lang="en-US" sz="2800" b="1" dirty="0">
              <a:solidFill>
                <a:srgbClr val="C00000"/>
              </a:solidFill>
              <a:latin typeface="Footlight MT Light" pitchFamily="18" charset="0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62200" y="640080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 smtClean="0"/>
              <a:t>http://www.freedigitalphotos.net/images/Charts_and_Graphs_g197-Grafico_p12957.html</a:t>
            </a:r>
            <a:endParaRPr lang="en-US" sz="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638800" y="914400"/>
          <a:ext cx="32258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3" imgW="609480" imgH="1091880" progId="Equation.3">
                  <p:embed/>
                </p:oleObj>
              </mc:Choice>
              <mc:Fallback>
                <p:oleObj name="Equation" r:id="rId3" imgW="609480" imgH="10918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914400"/>
                        <a:ext cx="3225800" cy="3543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Box 2"/>
          <p:cNvSpPr txBox="1">
            <a:spLocks noChangeArrowheads="1"/>
          </p:cNvSpPr>
          <p:nvPr/>
        </p:nvSpPr>
        <p:spPr bwMode="auto">
          <a:xfrm>
            <a:off x="5105400" y="9144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g) </a:t>
            </a:r>
          </a:p>
        </p:txBody>
      </p:sp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1219200" y="914400"/>
          <a:ext cx="2133600" cy="3792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5" imgW="419040" imgH="1180800" progId="Equation.3">
                  <p:embed/>
                </p:oleObj>
              </mc:Choice>
              <mc:Fallback>
                <p:oleObj name="Equation" r:id="rId5" imgW="419040" imgH="1180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914400"/>
                        <a:ext cx="2133600" cy="3792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Box 5"/>
          <p:cNvSpPr txBox="1">
            <a:spLocks noChangeArrowheads="1"/>
          </p:cNvSpPr>
          <p:nvPr/>
        </p:nvSpPr>
        <p:spPr bwMode="auto">
          <a:xfrm>
            <a:off x="649288" y="998538"/>
            <a:ext cx="7159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f)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Box 1"/>
          <p:cNvSpPr txBox="1">
            <a:spLocks noChangeArrowheads="1"/>
          </p:cNvSpPr>
          <p:nvPr/>
        </p:nvSpPr>
        <p:spPr bwMode="auto">
          <a:xfrm>
            <a:off x="457200" y="609600"/>
            <a:ext cx="807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Constantia" pitchFamily="18" charset="0"/>
              </a:rPr>
              <a:t>Find x:	</a:t>
            </a:r>
            <a:r>
              <a:rPr lang="en-US">
                <a:latin typeface="Constantia" pitchFamily="18" charset="0"/>
              </a:rPr>
              <a:t>	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00200" y="381000"/>
          <a:ext cx="18288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939600" imgH="393480" progId="Equation.3">
                  <p:embed/>
                </p:oleObj>
              </mc:Choice>
              <mc:Fallback>
                <p:oleObj name="Equation" r:id="rId3" imgW="939600" imgH="393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81000"/>
                        <a:ext cx="182880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524000" y="1066800"/>
          <a:ext cx="18288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5" imgW="939600" imgH="393480" progId="Equation.3">
                  <p:embed/>
                </p:oleObj>
              </mc:Choice>
              <mc:Fallback>
                <p:oleObj name="Equation" r:id="rId5" imgW="93960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066800"/>
                        <a:ext cx="182880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24000" y="1676400"/>
          <a:ext cx="12604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7" imgW="647640" imgH="419040" progId="Equation.3">
                  <p:embed/>
                </p:oleObj>
              </mc:Choice>
              <mc:Fallback>
                <p:oleObj name="Equation" r:id="rId7" imgW="647640" imgH="419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676400"/>
                        <a:ext cx="1260475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524000" y="2590800"/>
          <a:ext cx="138430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9" imgW="711000" imgH="228600" progId="Equation.3">
                  <p:embed/>
                </p:oleObj>
              </mc:Choice>
              <mc:Fallback>
                <p:oleObj name="Equation" r:id="rId9" imgW="711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590800"/>
                        <a:ext cx="1384300" cy="446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524000" y="3124200"/>
          <a:ext cx="15240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11" imgW="812520" imgH="203040" progId="Equation.3">
                  <p:embed/>
                </p:oleObj>
              </mc:Choice>
              <mc:Fallback>
                <p:oleObj name="Equation" r:id="rId11" imgW="81252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124200"/>
                        <a:ext cx="15240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Box 7"/>
          <p:cNvSpPr txBox="1">
            <a:spLocks noChangeArrowheads="1"/>
          </p:cNvSpPr>
          <p:nvPr/>
        </p:nvSpPr>
        <p:spPr bwMode="auto">
          <a:xfrm>
            <a:off x="4953000" y="4114800"/>
            <a:ext cx="320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nstantia" pitchFamily="18" charset="0"/>
              </a:rPr>
              <a:t>Since both bases are the same, the exponents are the same.  You now have a quadratic to solve.</a:t>
            </a:r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762000" y="4114800"/>
          <a:ext cx="30734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13" imgW="1536480" imgH="685800" progId="Equation.3">
                  <p:embed/>
                </p:oleObj>
              </mc:Choice>
              <mc:Fallback>
                <p:oleObj name="Equation" r:id="rId13" imgW="153648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114800"/>
                        <a:ext cx="30734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429000" y="5943600"/>
          <a:ext cx="22098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5" imgW="977760" imgH="177480" progId="Equation.3">
                  <p:embed/>
                </p:oleObj>
              </mc:Choice>
              <mc:Fallback>
                <p:oleObj name="Equation" r:id="rId15" imgW="97776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943600"/>
                        <a:ext cx="2209800" cy="414338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Box 2"/>
          <p:cNvSpPr txBox="1">
            <a:spLocks noChangeArrowheads="1"/>
          </p:cNvSpPr>
          <p:nvPr/>
        </p:nvSpPr>
        <p:spPr bwMode="auto">
          <a:xfrm>
            <a:off x="381000" y="457200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Find x: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1447800" y="381000"/>
          <a:ext cx="1670050" cy="291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3" imgW="596880" imgH="1041120" progId="Equation.3">
                  <p:embed/>
                </p:oleObj>
              </mc:Choice>
              <mc:Fallback>
                <p:oleObj name="Equation" r:id="rId3" imgW="596880" imgH="10411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81000"/>
                        <a:ext cx="1670050" cy="291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5638800" y="304800"/>
          <a:ext cx="2554288" cy="6065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5" imgW="1015920" imgH="2412720" progId="Equation.3">
                  <p:embed/>
                </p:oleObj>
              </mc:Choice>
              <mc:Fallback>
                <p:oleObj name="Equation" r:id="rId5" imgW="1015920" imgH="2412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04800"/>
                        <a:ext cx="2554288" cy="6065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267200" y="381000"/>
            <a:ext cx="1003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latin typeface="Calibri" pitchFamily="34" charset="0"/>
              </a:rPr>
              <a:t>Find x: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Inequalities</a:t>
            </a:r>
            <a:endParaRPr lang="en-US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143000" y="1447800"/>
            <a:ext cx="7239000" cy="1754326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-228528" tIns="45720" rIns="-228528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Inequality Property of Exponents:</a:t>
            </a:r>
          </a:p>
          <a:p>
            <a:pPr algn="ctr"/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is a positive number other than 1:</a:t>
            </a:r>
          </a:p>
          <a:p>
            <a:pPr algn="ctr" eaLnBrk="0" hangingPunct="0"/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algn="ctr" eaLnBrk="0" hangingPunct="0"/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&gt; b</a:t>
            </a:r>
            <a:r>
              <a:rPr kumimoji="0" lang="en-US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if and only if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&gt; y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and  </a:t>
            </a:r>
            <a:r>
              <a:rPr kumimoji="0" lang="en-US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b="1" i="1" u="none" strike="noStrike" cap="none" normalizeH="0" baseline="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b</a:t>
            </a:r>
            <a:r>
              <a:rPr kumimoji="0" lang="en-US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</a:t>
            </a:r>
            <a:r>
              <a:rPr kumimoji="0" lang="en-US" b="1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if and only if </a:t>
            </a:r>
            <a:r>
              <a:rPr kumimoji="0" lang="en-US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 &lt; y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24000" y="3657599"/>
          <a:ext cx="1600200" cy="254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6" name="Equation" r:id="rId3" imgW="711000" imgH="1130040" progId="Equation.3">
                  <p:embed/>
                </p:oleObj>
              </mc:Choice>
              <mc:Fallback>
                <p:oleObj name="Equation" r:id="rId3" imgW="711000" imgH="1130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657599"/>
                        <a:ext cx="1600200" cy="2543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638800" y="3657600"/>
          <a:ext cx="2057400" cy="2602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7" name="Equation" r:id="rId5" imgW="863280" imgH="1091880" progId="Equation.3">
                  <p:embed/>
                </p:oleObj>
              </mc:Choice>
              <mc:Fallback>
                <p:oleObj name="Equation" r:id="rId5" imgW="863280" imgH="1091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657600"/>
                        <a:ext cx="2057400" cy="2602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5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u="sng" dirty="0">
                <a:latin typeface="Footlight MT Light" pitchFamily="18" charset="0"/>
                <a:ea typeface="+mj-ea"/>
                <a:cs typeface="+mj-cs"/>
              </a:rPr>
              <a:t>Solving Exponential Equations</a:t>
            </a:r>
          </a:p>
        </p:txBody>
      </p:sp>
      <p:sp>
        <p:nvSpPr>
          <p:cNvPr id="1028" name="TextBox 2"/>
          <p:cNvSpPr txBox="1">
            <a:spLocks noChangeArrowheads="1"/>
          </p:cNvSpPr>
          <p:nvPr/>
        </p:nvSpPr>
        <p:spPr bwMode="auto">
          <a:xfrm>
            <a:off x="762000" y="1295400"/>
            <a:ext cx="615473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We know that 10</a:t>
            </a:r>
            <a:r>
              <a:rPr lang="en-US" sz="2000" baseline="30000">
                <a:latin typeface="Footlight MT Light" pitchFamily="18" charset="0"/>
              </a:rPr>
              <a:t>2</a:t>
            </a:r>
            <a:r>
              <a:rPr lang="en-US" sz="2000">
                <a:latin typeface="Footlight MT Light" pitchFamily="18" charset="0"/>
              </a:rPr>
              <a:t>  = 100</a:t>
            </a:r>
          </a:p>
          <a:p>
            <a:endParaRPr lang="en-US" sz="2000">
              <a:latin typeface="Footlight MT Light" pitchFamily="18" charset="0"/>
            </a:endParaRPr>
          </a:p>
          <a:p>
            <a:r>
              <a:rPr lang="en-US" sz="2000">
                <a:latin typeface="Footlight MT Light" pitchFamily="18" charset="0"/>
              </a:rPr>
              <a:t>So, if we write 10</a:t>
            </a:r>
            <a:r>
              <a:rPr lang="en-US" sz="2000" baseline="30000">
                <a:latin typeface="Footlight MT Light" pitchFamily="18" charset="0"/>
              </a:rPr>
              <a:t>2</a:t>
            </a:r>
            <a:r>
              <a:rPr lang="en-US" sz="2000">
                <a:latin typeface="Footlight MT Light" pitchFamily="18" charset="0"/>
              </a:rPr>
              <a:t>  = 10</a:t>
            </a:r>
            <a:r>
              <a:rPr lang="en-US" sz="2000" baseline="30000">
                <a:latin typeface="Footlight MT Light" pitchFamily="18" charset="0"/>
              </a:rPr>
              <a:t>x</a:t>
            </a:r>
            <a:r>
              <a:rPr lang="en-US" sz="2000">
                <a:latin typeface="Footlight MT Light" pitchFamily="18" charset="0"/>
              </a:rPr>
              <a:t>  </a:t>
            </a:r>
          </a:p>
          <a:p>
            <a:endParaRPr lang="en-US" sz="2000">
              <a:latin typeface="Footlight MT Light" pitchFamily="18" charset="0"/>
            </a:endParaRPr>
          </a:p>
          <a:p>
            <a:r>
              <a:rPr lang="en-US" sz="2000">
                <a:latin typeface="Footlight MT Light" pitchFamily="18" charset="0"/>
              </a:rPr>
              <a:t>We know the right hand side of the equation equals 100.</a:t>
            </a:r>
          </a:p>
          <a:p>
            <a:endParaRPr lang="en-US" sz="2000">
              <a:latin typeface="Footlight MT Light" pitchFamily="18" charset="0"/>
            </a:endParaRPr>
          </a:p>
          <a:p>
            <a:r>
              <a:rPr lang="en-US" sz="2000">
                <a:latin typeface="Footlight MT Light" pitchFamily="18" charset="0"/>
              </a:rPr>
              <a:t>Knowing that, we then can say that x must equal 2.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3886200"/>
            <a:ext cx="8486775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This shows that if two powers have the same base are equal (in this case the base is 10</a:t>
            </a:r>
            <a:r>
              <a:rPr lang="en-US" dirty="0" smtClean="0">
                <a:latin typeface="Footlight MT Light" pitchFamily="18" charset="0"/>
              </a:rPr>
              <a:t>),  </a:t>
            </a:r>
            <a:r>
              <a:rPr lang="en-US" dirty="0">
                <a:latin typeface="Footlight MT Light" pitchFamily="18" charset="0"/>
              </a:rPr>
              <a:t>then the exponents must be equal.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ootlight MT Light" pitchFamily="18" charset="0"/>
            </a:endParaRPr>
          </a:p>
        </p:txBody>
      </p:sp>
      <p:sp>
        <p:nvSpPr>
          <p:cNvPr id="1030" name="TextBox 4"/>
          <p:cNvSpPr txBox="1">
            <a:spLocks noChangeArrowheads="1"/>
          </p:cNvSpPr>
          <p:nvPr/>
        </p:nvSpPr>
        <p:spPr bwMode="auto">
          <a:xfrm>
            <a:off x="609600" y="4953000"/>
            <a:ext cx="805380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If we wrote  10</a:t>
            </a:r>
            <a:r>
              <a:rPr lang="en-US" sz="2000" baseline="30000" dirty="0">
                <a:latin typeface="Footlight MT Light" pitchFamily="18" charset="0"/>
              </a:rPr>
              <a:t>1.23</a:t>
            </a:r>
            <a:r>
              <a:rPr lang="en-US" sz="2000" dirty="0">
                <a:latin typeface="Footlight MT Light" pitchFamily="18" charset="0"/>
              </a:rPr>
              <a:t>  = 10</a:t>
            </a:r>
            <a:r>
              <a:rPr lang="en-US" sz="2000" baseline="30000" dirty="0">
                <a:latin typeface="Footlight MT Light" pitchFamily="18" charset="0"/>
              </a:rPr>
              <a:t>x+2</a:t>
            </a:r>
            <a:endParaRPr lang="en-US" sz="2000" dirty="0">
              <a:latin typeface="Footlight MT Light" pitchFamily="18" charset="0"/>
            </a:endParaRP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We know at means that 1.23 = x + 2.  This is true because </a:t>
            </a:r>
            <a:r>
              <a:rPr lang="en-US" sz="2000" dirty="0" smtClean="0">
                <a:latin typeface="Footlight MT Light" pitchFamily="18" charset="0"/>
              </a:rPr>
              <a:t>the</a:t>
            </a:r>
          </a:p>
          <a:p>
            <a:r>
              <a:rPr lang="en-US" sz="2000" dirty="0" smtClean="0">
                <a:latin typeface="Footlight MT Light" pitchFamily="18" charset="0"/>
              </a:rPr>
              <a:t>bases </a:t>
            </a:r>
            <a:r>
              <a:rPr lang="en-US" sz="2000" dirty="0">
                <a:latin typeface="Footlight MT Light" pitchFamily="18" charset="0"/>
              </a:rPr>
              <a:t>are the </a:t>
            </a:r>
            <a:r>
              <a:rPr lang="en-US" sz="2000" dirty="0" smtClean="0">
                <a:latin typeface="Footlight MT Light" pitchFamily="18" charset="0"/>
              </a:rPr>
              <a:t>same</a:t>
            </a:r>
            <a:r>
              <a:rPr lang="en-US" sz="2000" dirty="0">
                <a:latin typeface="Footlight MT Light" pitchFamily="18" charset="0"/>
              </a:rPr>
              <a:t>,  thus the exponents are equal.  Solving </a:t>
            </a:r>
            <a:r>
              <a:rPr lang="en-US" sz="2000" dirty="0" smtClean="0">
                <a:latin typeface="Footlight MT Light" pitchFamily="18" charset="0"/>
              </a:rPr>
              <a:t>this</a:t>
            </a:r>
          </a:p>
          <a:p>
            <a:r>
              <a:rPr lang="en-US" sz="2000" dirty="0" smtClean="0">
                <a:latin typeface="Footlight MT Light" pitchFamily="18" charset="0"/>
              </a:rPr>
              <a:t>equation</a:t>
            </a:r>
            <a:r>
              <a:rPr lang="en-US" sz="2000" dirty="0">
                <a:latin typeface="Footlight MT Light" pitchFamily="18" charset="0"/>
              </a:rPr>
              <a:t>, x = - 0. 77</a:t>
            </a:r>
          </a:p>
          <a:p>
            <a:endParaRPr lang="en-US" sz="2000" dirty="0">
              <a:latin typeface="Footlight MT Light" pitchFamily="18" charset="0"/>
            </a:endParaRPr>
          </a:p>
        </p:txBody>
      </p:sp>
      <p:graphicFrame>
        <p:nvGraphicFramePr>
          <p:cNvPr id="1026" name="Object 4" descr="Parchment"/>
          <p:cNvGraphicFramePr>
            <a:graphicFrameLocks noChangeAspect="1"/>
          </p:cNvGraphicFramePr>
          <p:nvPr/>
        </p:nvGraphicFramePr>
        <p:xfrm>
          <a:off x="4724400" y="1371600"/>
          <a:ext cx="39433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3" imgW="1054080" imgH="203040" progId="Equation.3">
                  <p:embed/>
                </p:oleObj>
              </mc:Choice>
              <mc:Fallback>
                <p:oleObj name="Equation" r:id="rId3" imgW="1054080" imgH="203040" progId="Equation.3">
                  <p:embed/>
                  <p:pic>
                    <p:nvPicPr>
                      <p:cNvPr id="0" name="Object 4" descr="Parchme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371600"/>
                        <a:ext cx="3943350" cy="762000"/>
                      </a:xfrm>
                      <a:prstGeom prst="rect">
                        <a:avLst/>
                      </a:prstGeom>
                      <a:blipFill dpi="0" rotWithShape="0">
                        <a:blip r:embed="rId5"/>
                        <a:srcRect/>
                        <a:tile tx="0" ty="0" sx="100000" sy="100000" flip="none" algn="tl"/>
                      </a:blipFill>
                      <a:ln w="762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914400" y="381000"/>
          <a:ext cx="2590505" cy="188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609480" imgH="723600" progId="Equation.3">
                  <p:embed/>
                </p:oleObj>
              </mc:Choice>
              <mc:Fallback>
                <p:oleObj name="Equation" r:id="rId3" imgW="609480" imgH="723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81000"/>
                        <a:ext cx="2590505" cy="1885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Box 2"/>
          <p:cNvSpPr txBox="1">
            <a:spLocks noChangeArrowheads="1"/>
          </p:cNvSpPr>
          <p:nvPr/>
        </p:nvSpPr>
        <p:spPr bwMode="auto">
          <a:xfrm>
            <a:off x="609600" y="4572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a) </a:t>
            </a:r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14400" y="3276600"/>
          <a:ext cx="2909887" cy="221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5" imgW="736560" imgH="914400" progId="Equation.3">
                  <p:embed/>
                </p:oleObj>
              </mc:Choice>
              <mc:Fallback>
                <p:oleObj name="Equation" r:id="rId5" imgW="736560" imgH="914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76600"/>
                        <a:ext cx="2909887" cy="221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TextBox 4"/>
          <p:cNvSpPr txBox="1">
            <a:spLocks noChangeArrowheads="1"/>
          </p:cNvSpPr>
          <p:nvPr/>
        </p:nvSpPr>
        <p:spPr bwMode="auto">
          <a:xfrm>
            <a:off x="609600" y="3276600"/>
            <a:ext cx="70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Calibri" pitchFamily="34" charset="0"/>
              </a:rPr>
              <a:t>b) </a:t>
            </a:r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5867400" y="2438400"/>
          <a:ext cx="21336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7" imgW="571320" imgH="1028520" progId="Equation.3">
                  <p:embed/>
                </p:oleObj>
              </mc:Choice>
              <mc:Fallback>
                <p:oleObj name="Equation" r:id="rId7" imgW="571320" imgH="10285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438400"/>
                        <a:ext cx="2133600" cy="314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5410200" y="243840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c)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6211669"/>
            <a:ext cx="38100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What if the bases are not equal?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See next slide…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457200" y="457200"/>
            <a:ext cx="5029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What if we have different bases?</a:t>
            </a:r>
          </a:p>
          <a:p>
            <a:endParaRPr lang="en-US" sz="2000" dirty="0">
              <a:latin typeface="Footlight MT Light" pitchFamily="18" charset="0"/>
            </a:endParaRPr>
          </a:p>
          <a:p>
            <a:endParaRPr lang="en-US" sz="2000" dirty="0">
              <a:latin typeface="Footlight MT Light" pitchFamily="18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5029200" y="457200"/>
            <a:ext cx="2438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17  = 10</a:t>
            </a:r>
            <a:r>
              <a:rPr lang="en-US" sz="2000" baseline="30000" dirty="0">
                <a:latin typeface="Footlight MT Light" pitchFamily="18" charset="0"/>
              </a:rPr>
              <a:t>x+2</a:t>
            </a:r>
            <a:r>
              <a:rPr lang="en-US" sz="2000" dirty="0">
                <a:latin typeface="Footlight MT Light" pitchFamily="18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1219200"/>
            <a:ext cx="5105400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Ideally, we would want both bases to be 10.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ootlight MT Light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We need to rewrite 17 as a power of 10.</a:t>
            </a:r>
          </a:p>
        </p:txBody>
      </p:sp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685800" y="24384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To rewrite 17 as a power of 10, use the </a:t>
            </a:r>
            <a:r>
              <a:rPr lang="en-US" sz="2000" dirty="0">
                <a:solidFill>
                  <a:srgbClr val="FF0000"/>
                </a:solidFill>
                <a:latin typeface="Footlight MT Light" pitchFamily="18" charset="0"/>
              </a:rPr>
              <a:t>log</a:t>
            </a:r>
            <a:r>
              <a:rPr lang="en-US" sz="2000" dirty="0">
                <a:latin typeface="Footlight MT Light" pitchFamily="18" charset="0"/>
              </a:rPr>
              <a:t> key on your calculator. </a:t>
            </a: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Since the log key on your calculator is base 10,</a:t>
            </a:r>
          </a:p>
          <a:p>
            <a:r>
              <a:rPr lang="en-US" sz="2000" dirty="0">
                <a:latin typeface="Footlight MT Light" pitchFamily="18" charset="0"/>
              </a:rPr>
              <a:t> </a:t>
            </a:r>
          </a:p>
          <a:p>
            <a:r>
              <a:rPr lang="en-US" sz="2000" dirty="0">
                <a:latin typeface="Footlight MT Light" pitchFamily="18" charset="0"/>
              </a:rPr>
              <a:t>Entering log(17) is the same as log</a:t>
            </a:r>
            <a:r>
              <a:rPr lang="en-US" sz="2000" baseline="-25000" dirty="0">
                <a:latin typeface="Footlight MT Light" pitchFamily="18" charset="0"/>
              </a:rPr>
              <a:t>10</a:t>
            </a:r>
            <a:r>
              <a:rPr lang="en-US" sz="2000" dirty="0">
                <a:latin typeface="Footlight MT Light" pitchFamily="18" charset="0"/>
              </a:rPr>
              <a:t> 17 which is equal to 1.23045.</a:t>
            </a:r>
          </a:p>
          <a:p>
            <a:endParaRPr lang="en-US" sz="2000" dirty="0">
              <a:latin typeface="Footlight MT Light" pitchFamily="18" charset="0"/>
            </a:endParaRPr>
          </a:p>
          <a:p>
            <a:endParaRPr lang="en-US" sz="2000" dirty="0">
              <a:latin typeface="Footlight MT Light" pitchFamily="18" charset="0"/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685800" y="4800600"/>
            <a:ext cx="51816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Now we can write 10</a:t>
            </a:r>
            <a:r>
              <a:rPr lang="en-US" sz="2000" baseline="30000" dirty="0">
                <a:latin typeface="Footlight MT Light" pitchFamily="18" charset="0"/>
              </a:rPr>
              <a:t>1.23</a:t>
            </a:r>
            <a:r>
              <a:rPr lang="en-US" sz="2000" dirty="0">
                <a:latin typeface="Footlight MT Light" pitchFamily="18" charset="0"/>
              </a:rPr>
              <a:t>  = 10</a:t>
            </a:r>
            <a:r>
              <a:rPr lang="en-US" sz="2000" baseline="30000" dirty="0">
                <a:latin typeface="Footlight MT Light" pitchFamily="18" charset="0"/>
              </a:rPr>
              <a:t>x+2</a:t>
            </a:r>
            <a:r>
              <a:rPr lang="en-US" sz="2000" dirty="0">
                <a:latin typeface="Footlight MT Light" pitchFamily="18" charset="0"/>
              </a:rPr>
              <a:t> </a:t>
            </a:r>
          </a:p>
          <a:p>
            <a:r>
              <a:rPr lang="en-US" sz="2000" dirty="0">
                <a:latin typeface="Footlight MT Light" pitchFamily="18" charset="0"/>
              </a:rPr>
              <a:t>                              </a:t>
            </a:r>
            <a:r>
              <a:rPr lang="en-US" sz="2000" dirty="0" smtClean="0">
                <a:latin typeface="Footlight MT Light" pitchFamily="18" charset="0"/>
              </a:rPr>
              <a:t>1.23 </a:t>
            </a:r>
            <a:r>
              <a:rPr lang="en-US" sz="2000" dirty="0">
                <a:latin typeface="Footlight MT Light" pitchFamily="18" charset="0"/>
              </a:rPr>
              <a:t>= x + 2</a:t>
            </a:r>
          </a:p>
          <a:p>
            <a:r>
              <a:rPr lang="en-US" sz="2000" dirty="0">
                <a:latin typeface="Footlight MT Light" pitchFamily="18" charset="0"/>
              </a:rPr>
              <a:t>                             </a:t>
            </a:r>
            <a:r>
              <a:rPr lang="en-US" sz="2000" dirty="0" smtClean="0"/>
              <a:t>-</a:t>
            </a:r>
            <a:r>
              <a:rPr lang="en-US" sz="2000" dirty="0">
                <a:latin typeface="Footlight MT Light" pitchFamily="18" charset="0"/>
              </a:rPr>
              <a:t>0.77 = x </a:t>
            </a: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and we have found x.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67400" y="6211669"/>
            <a:ext cx="32766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What if the base is not 10?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See next slide…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457200" y="457200"/>
            <a:ext cx="403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What if we do not have bases of 10?</a:t>
            </a:r>
          </a:p>
        </p:txBody>
      </p:sp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4800600" y="457200"/>
            <a:ext cx="152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16  = 2</a:t>
            </a:r>
            <a:r>
              <a:rPr lang="en-US" sz="2000" baseline="30000">
                <a:latin typeface="Footlight MT Light" pitchFamily="18" charset="0"/>
              </a:rPr>
              <a:t>x</a:t>
            </a:r>
            <a:endParaRPr lang="en-US" sz="2000">
              <a:latin typeface="Footlight MT Ligh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0" y="1219200"/>
            <a:ext cx="5257800" cy="9239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Ideally, we would want both bases to be 2.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Footlight MT Light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Footlight MT Light" pitchFamily="18" charset="0"/>
              </a:rPr>
              <a:t>We need to rewrite 16 as a power of 2.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685800" y="2438400"/>
            <a:ext cx="784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Footlight MT Light" pitchFamily="18" charset="0"/>
              </a:rPr>
              <a:t>To rewrite 16 as a power of 2:      2</a:t>
            </a:r>
            <a:r>
              <a:rPr lang="en-US" sz="2000" baseline="30000">
                <a:latin typeface="Footlight MT Light" pitchFamily="18" charset="0"/>
              </a:rPr>
              <a:t>4</a:t>
            </a:r>
            <a:endParaRPr lang="en-US" sz="2000">
              <a:latin typeface="Footlight MT Light" pitchFamily="18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2438400" y="3352800"/>
            <a:ext cx="4419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Footlight MT Light" pitchFamily="18" charset="0"/>
              </a:rPr>
              <a:t>Now we can write    2</a:t>
            </a:r>
            <a:r>
              <a:rPr lang="en-US" sz="2000" baseline="30000" dirty="0">
                <a:latin typeface="Footlight MT Light" pitchFamily="18" charset="0"/>
              </a:rPr>
              <a:t>4</a:t>
            </a:r>
            <a:r>
              <a:rPr lang="en-US" sz="2000" dirty="0">
                <a:latin typeface="Footlight MT Light" pitchFamily="18" charset="0"/>
              </a:rPr>
              <a:t>  = 2</a:t>
            </a:r>
            <a:r>
              <a:rPr lang="en-US" sz="2000" baseline="30000" dirty="0">
                <a:latin typeface="Footlight MT Light" pitchFamily="18" charset="0"/>
              </a:rPr>
              <a:t>x</a:t>
            </a:r>
            <a:r>
              <a:rPr lang="en-US" sz="2000" dirty="0">
                <a:latin typeface="Footlight MT Light" pitchFamily="18" charset="0"/>
              </a:rPr>
              <a:t> </a:t>
            </a:r>
          </a:p>
          <a:p>
            <a:r>
              <a:rPr lang="en-US" sz="2000" dirty="0">
                <a:latin typeface="Footlight MT Light" pitchFamily="18" charset="0"/>
              </a:rPr>
              <a:t>                                </a:t>
            </a:r>
            <a:r>
              <a:rPr lang="en-US" sz="2000" dirty="0" smtClean="0">
                <a:latin typeface="Footlight MT Light" pitchFamily="18" charset="0"/>
              </a:rPr>
              <a:t>4 </a:t>
            </a:r>
            <a:r>
              <a:rPr lang="en-US" sz="2000" dirty="0">
                <a:latin typeface="Footlight MT Light" pitchFamily="18" charset="0"/>
              </a:rPr>
              <a:t>= x</a:t>
            </a:r>
          </a:p>
          <a:p>
            <a:endParaRPr lang="en-US" sz="2000" dirty="0">
              <a:latin typeface="Footlight MT Light" pitchFamily="18" charset="0"/>
            </a:endParaRPr>
          </a:p>
          <a:p>
            <a:r>
              <a:rPr lang="en-US" sz="2000" dirty="0">
                <a:latin typeface="Footlight MT Light" pitchFamily="18" charset="0"/>
              </a:rPr>
              <a:t>and we have found x.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TextBox 3"/>
          <p:cNvSpPr txBox="1">
            <a:spLocks noChangeArrowheads="1"/>
          </p:cNvSpPr>
          <p:nvPr/>
        </p:nvSpPr>
        <p:spPr bwMode="auto">
          <a:xfrm>
            <a:off x="457200" y="838200"/>
            <a:ext cx="8382000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dirty="0">
                <a:latin typeface="Constantia" pitchFamily="18" charset="0"/>
              </a:rPr>
              <a:t>Example 1:	Solve the equation </a:t>
            </a:r>
          </a:p>
          <a:p>
            <a:endParaRPr lang="en-US" sz="2000" dirty="0">
              <a:latin typeface="Constantia" pitchFamily="18" charset="0"/>
            </a:endParaRPr>
          </a:p>
          <a:p>
            <a:r>
              <a:rPr lang="en-US" dirty="0">
                <a:solidFill>
                  <a:srgbClr val="C00000"/>
                </a:solidFill>
                <a:latin typeface="Constantia" pitchFamily="18" charset="0"/>
              </a:rPr>
              <a:t>(Find the value of x that makes this statement true.  On the left side of the equation the base is two.  The number </a:t>
            </a:r>
            <a:r>
              <a:rPr lang="en-US" dirty="0" smtClean="0">
                <a:solidFill>
                  <a:srgbClr val="C00000"/>
                </a:solidFill>
                <a:latin typeface="Constantia" pitchFamily="18" charset="0"/>
              </a:rPr>
              <a:t>16 </a:t>
            </a:r>
            <a:r>
              <a:rPr lang="en-US" dirty="0">
                <a:solidFill>
                  <a:srgbClr val="C00000"/>
                </a:solidFill>
                <a:latin typeface="Constantia" pitchFamily="18" charset="0"/>
              </a:rPr>
              <a:t>can also be written as a power of  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onstantia" pitchFamily="18" charset="0"/>
              </a:rPr>
              <a:t>.)</a:t>
            </a:r>
            <a:r>
              <a:rPr lang="en-US" dirty="0">
                <a:latin typeface="Constantia" pitchFamily="18" charset="0"/>
              </a:rPr>
              <a:t>	</a:t>
            </a:r>
          </a:p>
          <a:p>
            <a:endParaRPr lang="en-US" dirty="0">
              <a:latin typeface="Constantia" pitchFamily="18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618038" y="685800"/>
          <a:ext cx="14319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596880" imgH="203040" progId="Equation.3">
                  <p:embed/>
                </p:oleObj>
              </mc:Choice>
              <mc:Fallback>
                <p:oleObj name="Equation" r:id="rId4" imgW="59688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685800"/>
                        <a:ext cx="1431925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3398838" y="2286000"/>
          <a:ext cx="143351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6" imgW="596880" imgH="203040" progId="Equation.3">
                  <p:embed/>
                </p:oleObj>
              </mc:Choice>
              <mc:Fallback>
                <p:oleObj name="Equation" r:id="rId6" imgW="596880" imgH="2030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2286000"/>
                        <a:ext cx="1433512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398838" y="2909888"/>
          <a:ext cx="1431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8" imgW="596880" imgH="190440" progId="Equation.3">
                  <p:embed/>
                </p:oleObj>
              </mc:Choice>
              <mc:Fallback>
                <p:oleObj name="Equation" r:id="rId8" imgW="596880" imgH="1904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2909888"/>
                        <a:ext cx="143192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TextBox 7"/>
          <p:cNvSpPr txBox="1">
            <a:spLocks noChangeArrowheads="1"/>
          </p:cNvSpPr>
          <p:nvPr/>
        </p:nvSpPr>
        <p:spPr bwMode="auto">
          <a:xfrm>
            <a:off x="457200" y="3733800"/>
            <a:ext cx="845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00000"/>
                </a:solidFill>
                <a:latin typeface="Constantia" pitchFamily="18" charset="0"/>
              </a:rPr>
              <a:t>Since both sides of the equation have the same base, the exponents must be equal.</a:t>
            </a: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/>
        </p:nvGraphicFramePr>
        <p:xfrm>
          <a:off x="3475038" y="4267200"/>
          <a:ext cx="1423987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10" imgW="583920" imgH="406080" progId="Equation.3">
                  <p:embed/>
                </p:oleObj>
              </mc:Choice>
              <mc:Fallback>
                <p:oleObj name="Equation" r:id="rId10" imgW="58392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4267200"/>
                        <a:ext cx="1423987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2441575" y="5638800"/>
          <a:ext cx="41671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12" imgW="1587240" imgH="203040" progId="Equation.3">
                  <p:embed/>
                </p:oleObj>
              </mc:Choice>
              <mc:Fallback>
                <p:oleObj name="Equation" r:id="rId12" imgW="1587240" imgH="203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5638800"/>
                        <a:ext cx="4167188" cy="533400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hlink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Box 2"/>
          <p:cNvSpPr txBox="1">
            <a:spLocks noChangeArrowheads="1"/>
          </p:cNvSpPr>
          <p:nvPr/>
        </p:nvSpPr>
        <p:spPr bwMode="auto">
          <a:xfrm>
            <a:off x="381000" y="533400"/>
            <a:ext cx="80772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u="sng" dirty="0">
                <a:solidFill>
                  <a:srgbClr val="FF0000"/>
                </a:solidFill>
                <a:latin typeface="Constantia" pitchFamily="18" charset="0"/>
              </a:rPr>
              <a:t>Graphical Interpretation of Example 1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The equation states that the value of              equals 8 for some value of x.  Graph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the two functions                    </a:t>
            </a:r>
            <a:r>
              <a:rPr lang="en-US" dirty="0" smtClean="0">
                <a:latin typeface="Constantia" pitchFamily="18" charset="0"/>
              </a:rPr>
              <a:t>and              </a:t>
            </a:r>
            <a:r>
              <a:rPr lang="en-US" dirty="0">
                <a:latin typeface="Constantia" pitchFamily="18" charset="0"/>
              </a:rPr>
              <a:t>.  Find the intersection of these two 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points.  Algebraically we found that these two intersect at </a:t>
            </a:r>
            <a:r>
              <a:rPr lang="en-US" dirty="0" smtClean="0">
                <a:latin typeface="Constantia" pitchFamily="18" charset="0"/>
              </a:rPr>
              <a:t>(-</a:t>
            </a:r>
            <a:r>
              <a:rPr lang="en-US" dirty="0">
                <a:latin typeface="Calibri" pitchFamily="34" charset="0"/>
              </a:rPr>
              <a:t>2</a:t>
            </a:r>
            <a:r>
              <a:rPr lang="en-US" dirty="0" smtClean="0">
                <a:latin typeface="Constantia" pitchFamily="18" charset="0"/>
              </a:rPr>
              <a:t>, </a:t>
            </a:r>
            <a:r>
              <a:rPr lang="en-US" dirty="0" smtClean="0">
                <a:latin typeface="Calibri" pitchFamily="34" charset="0"/>
              </a:rPr>
              <a:t>16</a:t>
            </a:r>
            <a:r>
              <a:rPr lang="en-US" dirty="0" smtClean="0">
                <a:latin typeface="Constantia" pitchFamily="18" charset="0"/>
              </a:rPr>
              <a:t>).  </a:t>
            </a:r>
            <a:r>
              <a:rPr lang="en-US" dirty="0">
                <a:latin typeface="Constantia" pitchFamily="18" charset="0"/>
              </a:rPr>
              <a:t>Look at the </a:t>
            </a:r>
          </a:p>
          <a:p>
            <a:endParaRPr lang="en-US" dirty="0">
              <a:latin typeface="Constantia" pitchFamily="18" charset="0"/>
            </a:endParaRPr>
          </a:p>
          <a:p>
            <a:r>
              <a:rPr lang="en-US" dirty="0">
                <a:latin typeface="Constantia" pitchFamily="18" charset="0"/>
              </a:rPr>
              <a:t>intersection graphically.</a:t>
            </a:r>
          </a:p>
        </p:txBody>
      </p:sp>
      <p:sp>
        <p:nvSpPr>
          <p:cNvPr id="410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3733800" y="35814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4" imgW="495085" imgH="228501" progId="">
                  <p:embed/>
                </p:oleObj>
              </mc:Choice>
              <mc:Fallback>
                <p:oleObj r:id="rId4" imgW="495085" imgH="228501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5814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onstantia" pitchFamily="18" charset="0"/>
            </a:endParaRPr>
          </a:p>
        </p:txBody>
      </p:sp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4191000" y="1066800"/>
          <a:ext cx="5651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6" imgW="279360" imgH="190440" progId="Equation.3">
                  <p:embed/>
                </p:oleObj>
              </mc:Choice>
              <mc:Fallback>
                <p:oleObj name="Equation" r:id="rId6" imgW="279360" imgH="1904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066800"/>
                        <a:ext cx="56515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8"/>
          <p:cNvGraphicFramePr>
            <a:graphicFrameLocks noChangeAspect="1"/>
          </p:cNvGraphicFramePr>
          <p:nvPr/>
        </p:nvGraphicFramePr>
        <p:xfrm>
          <a:off x="2286000" y="1676400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8" imgW="495085" imgH="228501" progId="">
                  <p:embed/>
                </p:oleObj>
              </mc:Choice>
              <mc:Fallback>
                <p:oleObj r:id="rId8" imgW="495085" imgH="228501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810000" y="1752600"/>
          <a:ext cx="733425" cy="3451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9" imgW="431640" imgH="203040" progId="Equation.3">
                  <p:embed/>
                </p:oleObj>
              </mc:Choice>
              <mc:Fallback>
                <p:oleObj name="Equation" r:id="rId9" imgW="43164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752600"/>
                        <a:ext cx="733425" cy="3451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4114800"/>
            <a:ext cx="335595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Object 9"/>
          <p:cNvGraphicFramePr>
            <a:graphicFrameLocks noChangeAspect="1"/>
          </p:cNvGraphicFramePr>
          <p:nvPr/>
        </p:nvGraphicFramePr>
        <p:xfrm>
          <a:off x="6248400" y="4343400"/>
          <a:ext cx="7334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2" imgW="431640" imgH="203040" progId="Equation.3">
                  <p:embed/>
                </p:oleObj>
              </mc:Choice>
              <mc:Fallback>
                <p:oleObj name="Equation" r:id="rId12" imgW="431640" imgH="2030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4343400"/>
                        <a:ext cx="733425" cy="344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66800" y="1524000"/>
          <a:ext cx="199127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3" imgW="495000" imgH="927000" progId="Equation.3">
                  <p:embed/>
                </p:oleObj>
              </mc:Choice>
              <mc:Fallback>
                <p:oleObj name="Equation" r:id="rId3" imgW="495000" imgH="927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524000"/>
                        <a:ext cx="199127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TextBox 2"/>
          <p:cNvSpPr txBox="1">
            <a:spLocks noChangeArrowheads="1"/>
          </p:cNvSpPr>
          <p:nvPr/>
        </p:nvSpPr>
        <p:spPr bwMode="auto">
          <a:xfrm>
            <a:off x="457200" y="16002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a) 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762000" y="3657600"/>
          <a:ext cx="3005015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5" imgW="787320" imgH="1269720" progId="Equation.3">
                  <p:embed/>
                </p:oleObj>
              </mc:Choice>
              <mc:Fallback>
                <p:oleObj name="Equation" r:id="rId5" imgW="787320" imgH="1269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57600"/>
                        <a:ext cx="3005015" cy="297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TextBox 4"/>
          <p:cNvSpPr txBox="1">
            <a:spLocks noChangeArrowheads="1"/>
          </p:cNvSpPr>
          <p:nvPr/>
        </p:nvSpPr>
        <p:spPr bwMode="auto">
          <a:xfrm>
            <a:off x="457200" y="3657600"/>
            <a:ext cx="701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b) 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867400" y="381000"/>
          <a:ext cx="2590800" cy="37628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7" imgW="1066680" imgH="1549080" progId="Equation.3">
                  <p:embed/>
                </p:oleObj>
              </mc:Choice>
              <mc:Fallback>
                <p:oleObj name="Equation" r:id="rId7" imgW="1066680" imgH="1549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81000"/>
                        <a:ext cx="2590800" cy="376282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410200" y="457200"/>
            <a:ext cx="419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c) </a:t>
            </a:r>
          </a:p>
        </p:txBody>
      </p:sp>
      <p:sp>
        <p:nvSpPr>
          <p:cNvPr id="5128" name="TextBox 9"/>
          <p:cNvSpPr txBox="1">
            <a:spLocks noChangeArrowheads="1"/>
          </p:cNvSpPr>
          <p:nvPr/>
        </p:nvSpPr>
        <p:spPr bwMode="auto">
          <a:xfrm>
            <a:off x="3124200" y="358140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3x</a:t>
            </a:r>
          </a:p>
        </p:txBody>
      </p:sp>
      <p:sp>
        <p:nvSpPr>
          <p:cNvPr id="5129" name="TextBox 10"/>
          <p:cNvSpPr txBox="1">
            <a:spLocks noChangeArrowheads="1"/>
          </p:cNvSpPr>
          <p:nvPr/>
        </p:nvSpPr>
        <p:spPr bwMode="auto">
          <a:xfrm>
            <a:off x="3200400" y="3962400"/>
            <a:ext cx="4016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latin typeface="Calibri" pitchFamily="34" charset="0"/>
              </a:rPr>
              <a:t>3x</a:t>
            </a:r>
          </a:p>
        </p:txBody>
      </p:sp>
      <p:sp>
        <p:nvSpPr>
          <p:cNvPr id="5130" name="TextBox 11"/>
          <p:cNvSpPr txBox="1">
            <a:spLocks noChangeArrowheads="1"/>
          </p:cNvSpPr>
          <p:nvPr/>
        </p:nvSpPr>
        <p:spPr bwMode="auto">
          <a:xfrm>
            <a:off x="2514600" y="4495800"/>
            <a:ext cx="5175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</a:rPr>
              <a:t>15x</a:t>
            </a:r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685800" y="4572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u="sng">
                <a:solidFill>
                  <a:srgbClr val="FF0000"/>
                </a:solidFill>
                <a:latin typeface="Constantia" pitchFamily="18" charset="0"/>
              </a:rPr>
              <a:t>More Examples for Solving </a:t>
            </a:r>
          </a:p>
          <a:p>
            <a:r>
              <a:rPr lang="en-US" b="1" u="sng">
                <a:solidFill>
                  <a:srgbClr val="FF0000"/>
                </a:solidFill>
                <a:latin typeface="Constantia" pitchFamily="18" charset="0"/>
              </a:rPr>
              <a:t>Exponential Functions:</a:t>
            </a:r>
            <a:endParaRPr lang="en-US" b="1" u="sng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416425" y="838200"/>
          <a:ext cx="42545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1028520" imgH="901440" progId="Equation.3">
                  <p:embed/>
                </p:oleObj>
              </mc:Choice>
              <mc:Fallback>
                <p:oleObj name="Equation" r:id="rId3" imgW="1028520" imgH="9014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6425" y="838200"/>
                        <a:ext cx="4254500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TextBox 2"/>
          <p:cNvSpPr txBox="1">
            <a:spLocks noChangeArrowheads="1"/>
          </p:cNvSpPr>
          <p:nvPr/>
        </p:nvSpPr>
        <p:spPr bwMode="auto">
          <a:xfrm>
            <a:off x="4038600" y="838200"/>
            <a:ext cx="682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e) </a:t>
            </a:r>
          </a:p>
        </p:txBody>
      </p:sp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1447800" y="609600"/>
          <a:ext cx="2133600" cy="398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634680" imgH="1473120" progId="Equation.3">
                  <p:embed/>
                </p:oleObj>
              </mc:Choice>
              <mc:Fallback>
                <p:oleObj name="Equation" r:id="rId5" imgW="634680" imgH="147312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609600"/>
                        <a:ext cx="2133600" cy="398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Box 6"/>
          <p:cNvSpPr txBox="1">
            <a:spLocks noChangeArrowheads="1"/>
          </p:cNvSpPr>
          <p:nvPr/>
        </p:nvSpPr>
        <p:spPr bwMode="auto">
          <a:xfrm>
            <a:off x="990600" y="8382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d)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2540</TotalTime>
  <Words>1164</Words>
  <Application>Microsoft Office PowerPoint</Application>
  <PresentationFormat>On-screen Show (4:3)</PresentationFormat>
  <Paragraphs>130</Paragraphs>
  <Slides>13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Inequalities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Chrystal Brinson</cp:lastModifiedBy>
  <cp:revision>273</cp:revision>
  <dcterms:created xsi:type="dcterms:W3CDTF">2009-09-30T00:01:38Z</dcterms:created>
  <dcterms:modified xsi:type="dcterms:W3CDTF">2013-11-21T13:59:20Z</dcterms:modified>
</cp:coreProperties>
</file>