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42" autoAdjust="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3CBBF9-CB42-4692-8783-E9E493CE8313}" type="datetimeFigureOut">
              <a:rPr lang="en-US" smtClean="0"/>
              <a:pPr/>
              <a:t>10/16/2012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5BD4CF-18EF-4106-91AD-FFC297D01AF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this lesson, we will solve polynomial equations by factoring.</a:t>
            </a:r>
            <a:endParaRPr lang="en-US" dirty="0"/>
          </a:p>
        </p:txBody>
      </p:sp>
      <p:sp>
        <p:nvSpPr>
          <p:cNvPr id="4" name="Slide Number Placeholder 3"/>
          <p:cNvSpPr>
            <a:spLocks noGrp="1"/>
          </p:cNvSpPr>
          <p:nvPr>
            <p:ph type="sldNum" sz="quarter" idx="10"/>
          </p:nvPr>
        </p:nvSpPr>
        <p:spPr/>
        <p:txBody>
          <a:bodyPr/>
          <a:lstStyle/>
          <a:p>
            <a:fld id="{575BD4CF-18EF-4106-91AD-FFC297D01AF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For example,</a:t>
            </a:r>
            <a:r>
              <a:rPr lang="en-US" baseline="0" dirty="0" smtClean="0"/>
              <a:t> let’s solve the equation 3x^2 + 2x = 5. </a:t>
            </a:r>
            <a:r>
              <a:rPr lang="en-US" dirty="0" smtClean="0"/>
              <a:t>First, remember that your equation must be set equal to 0 before factoring. There isn’t a GCF to factor out.  So, factor. Next, using the Zero Product Property, set each factor equal to 0 and solve for </a:t>
            </a:r>
            <a:r>
              <a:rPr lang="en-US" i="1" dirty="0" smtClean="0"/>
              <a:t>x</a:t>
            </a:r>
            <a:r>
              <a:rPr lang="en-US" dirty="0" smtClean="0"/>
              <a:t>.  The solution set is -5/3 and 1.  You can confirm your solutions by looking at the graph of the function.  Note</a:t>
            </a:r>
            <a:r>
              <a:rPr lang="en-US" baseline="0" dirty="0" smtClean="0"/>
              <a:t> that the graph shows us 2 zeros, so our solution makes sense.</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575BD4CF-18EF-4106-91AD-FFC297D01AFB}"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Now, let’s solve some more challenging polynomial equations!</a:t>
            </a:r>
            <a:endParaRPr lang="en-US" dirty="0"/>
          </a:p>
        </p:txBody>
      </p:sp>
      <p:sp>
        <p:nvSpPr>
          <p:cNvPr id="4" name="Slide Number Placeholder 3"/>
          <p:cNvSpPr>
            <a:spLocks noGrp="1"/>
          </p:cNvSpPr>
          <p:nvPr>
            <p:ph type="sldNum" sz="quarter" idx="10"/>
          </p:nvPr>
        </p:nvSpPr>
        <p:spPr/>
        <p:txBody>
          <a:bodyPr/>
          <a:lstStyle/>
          <a:p>
            <a:fld id="{575BD4CF-18EF-4106-91AD-FFC297D01AFB}"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solve this polynomial</a:t>
            </a:r>
            <a:r>
              <a:rPr lang="en-US" baseline="0" dirty="0" smtClean="0"/>
              <a:t> equation.  First, let’s factor out the GCF of our three terms.  Then, let’s factor.  Next, set each factor equal to 0.  When you solve for x, we get three zeros:  0, -1/2, and 2.  Again, you can look at the graph of the function to confirm your results.  The graph shows us 3 zeros, so our solution makes sense.</a:t>
            </a:r>
            <a:endParaRPr lang="en-US" dirty="0"/>
          </a:p>
        </p:txBody>
      </p:sp>
      <p:sp>
        <p:nvSpPr>
          <p:cNvPr id="4" name="Slide Number Placeholder 3"/>
          <p:cNvSpPr>
            <a:spLocks noGrp="1"/>
          </p:cNvSpPr>
          <p:nvPr>
            <p:ph type="sldNum" sz="quarter" idx="10"/>
          </p:nvPr>
        </p:nvSpPr>
        <p:spPr/>
        <p:txBody>
          <a:bodyPr/>
          <a:lstStyle/>
          <a:p>
            <a:fld id="{575BD4CF-18EF-4106-91AD-FFC297D01AFB}"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Here’s another example.  First, make sure your equation is set equal to 0.  Then, factor.  Next, set each factor equal to 0.  Finally,</a:t>
            </a:r>
            <a:r>
              <a:rPr lang="en-US" baseline="0" dirty="0" smtClean="0"/>
              <a:t> solve for x.  Our graph shows us 4 zeros, so our solution makes sense.</a:t>
            </a:r>
            <a:endParaRPr lang="en-US" dirty="0"/>
          </a:p>
        </p:txBody>
      </p:sp>
      <p:sp>
        <p:nvSpPr>
          <p:cNvPr id="4" name="Slide Number Placeholder 3"/>
          <p:cNvSpPr>
            <a:spLocks noGrp="1"/>
          </p:cNvSpPr>
          <p:nvPr>
            <p:ph type="sldNum" sz="quarter" idx="10"/>
          </p:nvPr>
        </p:nvSpPr>
        <p:spPr/>
        <p:txBody>
          <a:bodyPr/>
          <a:lstStyle/>
          <a:p>
            <a:fld id="{575BD4CF-18EF-4106-91AD-FFC297D01AFB}"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try this one.  First,</a:t>
            </a:r>
            <a:r>
              <a:rPr lang="en-US" baseline="0" dirty="0" smtClean="0"/>
              <a:t> factor.  We have two differences of squares.  Then, set each factor equal to 0.  Notice that one of our factors generates imaginary roots!  We ended up finding 4 solutions for this equation.  Notice that the graph only shows us the 2 real solutions.  An example like this illustrates why we can’t depend on our calculator to find solutions, because the calculator won’t show us any imaginary solutions.</a:t>
            </a:r>
            <a:endParaRPr lang="en-US" dirty="0"/>
          </a:p>
        </p:txBody>
      </p:sp>
      <p:sp>
        <p:nvSpPr>
          <p:cNvPr id="4" name="Slide Number Placeholder 3"/>
          <p:cNvSpPr>
            <a:spLocks noGrp="1"/>
          </p:cNvSpPr>
          <p:nvPr>
            <p:ph type="sldNum" sz="quarter" idx="10"/>
          </p:nvPr>
        </p:nvSpPr>
        <p:spPr/>
        <p:txBody>
          <a:bodyPr/>
          <a:lstStyle/>
          <a:p>
            <a:fld id="{575BD4CF-18EF-4106-91AD-FFC297D01AFB}"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One of the most widely used applications of solving polynomial equations is modeling expenses and profit.  Often times, the sales of a particular item can be modeled using a polynomial equation.  Companies can use these equations to predict what prices will result in the largest profit margins.</a:t>
            </a:r>
            <a:endParaRPr lang="en-US" dirty="0"/>
          </a:p>
        </p:txBody>
      </p:sp>
      <p:sp>
        <p:nvSpPr>
          <p:cNvPr id="4" name="Slide Number Placeholder 3"/>
          <p:cNvSpPr>
            <a:spLocks noGrp="1"/>
          </p:cNvSpPr>
          <p:nvPr>
            <p:ph type="sldNum" sz="quarter" idx="10"/>
          </p:nvPr>
        </p:nvSpPr>
        <p:spPr/>
        <p:txBody>
          <a:bodyPr/>
          <a:lstStyle/>
          <a:p>
            <a:fld id="{575BD4CF-18EF-4106-91AD-FFC297D01AFB}"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example, consider this situation:</a:t>
            </a:r>
            <a:r>
              <a:rPr lang="en-US" baseline="0" dirty="0" smtClean="0"/>
              <a:t>  </a:t>
            </a:r>
            <a:r>
              <a:rPr lang="en-US" dirty="0" smtClean="0"/>
              <a:t>A company sells an item for </a:t>
            </a:r>
            <a:r>
              <a:rPr lang="en-US" i="1" dirty="0" smtClean="0"/>
              <a:t>x</a:t>
            </a:r>
            <a:r>
              <a:rPr lang="en-US" dirty="0" smtClean="0"/>
              <a:t> dollars.  Their revenue </a:t>
            </a:r>
            <a:r>
              <a:rPr lang="en-US" i="1" dirty="0" smtClean="0"/>
              <a:t>y</a:t>
            </a:r>
            <a:r>
              <a:rPr lang="en-US" dirty="0" smtClean="0"/>
              <a:t> (in dollars) is given by the polynomial equation </a:t>
            </a:r>
          </a:p>
          <a:p>
            <a:pPr>
              <a:buNone/>
            </a:pPr>
            <a:r>
              <a:rPr lang="en-US" i="1" dirty="0" smtClean="0"/>
              <a:t>   y</a:t>
            </a:r>
            <a:r>
              <a:rPr lang="en-US" dirty="0" smtClean="0"/>
              <a:t> = -10</a:t>
            </a:r>
            <a:r>
              <a:rPr lang="en-US" i="1" dirty="0" smtClean="0"/>
              <a:t>x</a:t>
            </a:r>
            <a:r>
              <a:rPr lang="en-US" baseline="30000" dirty="0" smtClean="0"/>
              <a:t>4</a:t>
            </a:r>
            <a:r>
              <a:rPr lang="en-US" dirty="0" smtClean="0"/>
              <a:t> + 1000</a:t>
            </a:r>
            <a:r>
              <a:rPr lang="en-US" i="1" dirty="0" smtClean="0"/>
              <a:t>x</a:t>
            </a:r>
            <a:r>
              <a:rPr lang="en-US" baseline="30000" dirty="0" smtClean="0"/>
              <a:t>2</a:t>
            </a:r>
            <a:r>
              <a:rPr lang="en-US" dirty="0" smtClean="0"/>
              <a:t>.</a:t>
            </a:r>
            <a:r>
              <a:rPr lang="en-US" baseline="0" dirty="0" smtClean="0"/>
              <a:t>  </a:t>
            </a:r>
            <a:r>
              <a:rPr lang="en-US" dirty="0" smtClean="0"/>
              <a:t>At what price will the company stop making money?</a:t>
            </a:r>
          </a:p>
        </p:txBody>
      </p:sp>
      <p:sp>
        <p:nvSpPr>
          <p:cNvPr id="4" name="Slide Number Placeholder 3"/>
          <p:cNvSpPr>
            <a:spLocks noGrp="1"/>
          </p:cNvSpPr>
          <p:nvPr>
            <p:ph type="sldNum" sz="quarter" idx="10"/>
          </p:nvPr>
        </p:nvSpPr>
        <p:spPr/>
        <p:txBody>
          <a:bodyPr/>
          <a:lstStyle/>
          <a:p>
            <a:fld id="{575BD4CF-18EF-4106-91AD-FFC297D01AFB}"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First, look at the graph of the function.</a:t>
            </a:r>
            <a:r>
              <a:rPr lang="en-US" baseline="0" dirty="0" smtClean="0"/>
              <a:t>  Notice there appears to be 3 zeros.  We want to find the zeros, because then we will know when the company isn’t making any money (or a revenue of $0).  We can factor the polynomial equation to find these zeros.</a:t>
            </a:r>
            <a:endParaRPr lang="en-US" dirty="0"/>
          </a:p>
        </p:txBody>
      </p:sp>
      <p:sp>
        <p:nvSpPr>
          <p:cNvPr id="4" name="Slide Number Placeholder 3"/>
          <p:cNvSpPr>
            <a:spLocks noGrp="1"/>
          </p:cNvSpPr>
          <p:nvPr>
            <p:ph type="sldNum" sz="quarter" idx="10"/>
          </p:nvPr>
        </p:nvSpPr>
        <p:spPr/>
        <p:txBody>
          <a:bodyPr/>
          <a:lstStyle/>
          <a:p>
            <a:fld id="{575BD4CF-18EF-4106-91AD-FFC297D01AFB}"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Let’s factor our equation.  Notice there was a GCF and a difference</a:t>
            </a:r>
            <a:r>
              <a:rPr lang="en-US" baseline="0" dirty="0" smtClean="0"/>
              <a:t> of squares.  Now, set each factor equal to 0 and solve for x.  Think carefully about your answers in terms of the problem. </a:t>
            </a:r>
            <a:r>
              <a:rPr lang="en-US" dirty="0" smtClean="0"/>
              <a:t>-10 doesn’t make sense in the situation because the company wouldn’t charge -$10.</a:t>
            </a:r>
            <a:r>
              <a:rPr lang="en-US" baseline="0" dirty="0" smtClean="0"/>
              <a:t> </a:t>
            </a:r>
            <a:r>
              <a:rPr lang="en-US" dirty="0" smtClean="0"/>
              <a:t>0 doesn’t make sense in the situation because the company wouldn’t charge $0. 10 does make sense!  </a:t>
            </a:r>
            <a:r>
              <a:rPr lang="en-US" b="1" dirty="0" smtClean="0"/>
              <a:t>If the company charges $10, they won’t make any money</a:t>
            </a:r>
            <a:r>
              <a:rPr lang="en-US" dirty="0" smtClean="0"/>
              <a:t>…this would most likely be because people wouldn’t spend that much money for the item.</a:t>
            </a:r>
            <a:endParaRPr lang="en-US"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575BD4CF-18EF-4106-91AD-FFC297D01AFB}" type="slidenum">
              <a:rPr lang="en-US" smtClean="0"/>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Remember that factoring</a:t>
            </a:r>
            <a:r>
              <a:rPr lang="en-US" baseline="0" dirty="0" smtClean="0"/>
              <a:t> a polynomial means to break it apart into its prime factors.  For example, x^2 – 4 is a difference of squares that we can factor into (x + 2)(x – 2).  x^2 + 6x + 5 is a trinomial with a leading coefficient of 1 that we can factor into (x + 1)(x + 5).  3y^2 + 10y – 8 is a trinomial with a leading coefficient of 3 that we can factor into (3y – 2)(y + 4).</a:t>
            </a:r>
            <a:endParaRPr lang="en-US" dirty="0"/>
          </a:p>
        </p:txBody>
      </p:sp>
      <p:sp>
        <p:nvSpPr>
          <p:cNvPr id="4" name="Slide Number Placeholder 3"/>
          <p:cNvSpPr>
            <a:spLocks noGrp="1"/>
          </p:cNvSpPr>
          <p:nvPr>
            <p:ph type="sldNum" sz="quarter" idx="10"/>
          </p:nvPr>
        </p:nvSpPr>
        <p:spPr/>
        <p:txBody>
          <a:bodyPr/>
          <a:lstStyle/>
          <a:p>
            <a:fld id="{575BD4CF-18EF-4106-91AD-FFC297D01AFB}"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In this lesson, we want to </a:t>
            </a:r>
            <a:r>
              <a:rPr lang="en-US" sz="1200" smtClean="0"/>
              <a:t>factor </a:t>
            </a:r>
            <a:r>
              <a:rPr lang="en-US" sz="1200" smtClean="0"/>
              <a:t>polynomials </a:t>
            </a:r>
            <a:r>
              <a:rPr lang="en-US" sz="1200" dirty="0" smtClean="0"/>
              <a:t>that have four terms.  To do this, we will use a method called </a:t>
            </a:r>
            <a:r>
              <a:rPr lang="en-US" sz="1200" u="sng" dirty="0" smtClean="0"/>
              <a:t>grouping</a:t>
            </a:r>
            <a:r>
              <a:rPr lang="en-US" sz="1200" dirty="0" smtClean="0"/>
              <a:t>.</a:t>
            </a:r>
            <a:endParaRPr lang="en-US" dirty="0"/>
          </a:p>
        </p:txBody>
      </p:sp>
      <p:sp>
        <p:nvSpPr>
          <p:cNvPr id="4" name="Slide Number Placeholder 3"/>
          <p:cNvSpPr>
            <a:spLocks noGrp="1"/>
          </p:cNvSpPr>
          <p:nvPr>
            <p:ph type="sldNum" sz="quarter" idx="10"/>
          </p:nvPr>
        </p:nvSpPr>
        <p:spPr/>
        <p:txBody>
          <a:bodyPr/>
          <a:lstStyle/>
          <a:p>
            <a:fld id="{575BD4CF-18EF-4106-91AD-FFC297D01AF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example, let’s factor ax</a:t>
            </a:r>
            <a:r>
              <a:rPr lang="en-US" baseline="0" dirty="0" smtClean="0"/>
              <a:t> + ay + </a:t>
            </a:r>
            <a:r>
              <a:rPr lang="en-US" baseline="0" dirty="0" err="1" smtClean="0"/>
              <a:t>bx</a:t>
            </a:r>
            <a:r>
              <a:rPr lang="en-US" baseline="0" dirty="0" smtClean="0"/>
              <a:t> +  by.  Let’s begin by grouping the first two terms and the last two terms.  Next, factor out the GCF of each group.  Notice that (</a:t>
            </a:r>
            <a:r>
              <a:rPr lang="en-US" baseline="0" dirty="0" err="1" smtClean="0"/>
              <a:t>x+y</a:t>
            </a:r>
            <a:r>
              <a:rPr lang="en-US" baseline="0" dirty="0" smtClean="0"/>
              <a:t>) is a common factor of each term.  This means that our final answer would be (</a:t>
            </a:r>
            <a:r>
              <a:rPr lang="en-US" baseline="0" dirty="0" err="1" smtClean="0"/>
              <a:t>x+y</a:t>
            </a:r>
            <a:r>
              <a:rPr lang="en-US" baseline="0" dirty="0" smtClean="0"/>
              <a:t>)(</a:t>
            </a:r>
            <a:r>
              <a:rPr lang="en-US" baseline="0" dirty="0" err="1" smtClean="0"/>
              <a:t>a+b</a:t>
            </a:r>
            <a:r>
              <a:rPr lang="en-US" baseline="0" dirty="0" smtClean="0"/>
              <a:t>).  Notice that you can multiply your answer out to make sure you get your original problem.</a:t>
            </a:r>
            <a:endParaRPr lang="en-US" dirty="0"/>
          </a:p>
        </p:txBody>
      </p:sp>
      <p:sp>
        <p:nvSpPr>
          <p:cNvPr id="4" name="Slide Number Placeholder 3"/>
          <p:cNvSpPr>
            <a:spLocks noGrp="1"/>
          </p:cNvSpPr>
          <p:nvPr>
            <p:ph type="sldNum" sz="quarter" idx="10"/>
          </p:nvPr>
        </p:nvSpPr>
        <p:spPr/>
        <p:txBody>
          <a:bodyPr/>
          <a:lstStyle/>
          <a:p>
            <a:fld id="{575BD4CF-18EF-4106-91AD-FFC297D01AFB}"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try another example.  First, group each</a:t>
            </a:r>
            <a:r>
              <a:rPr lang="en-US" baseline="0" dirty="0" smtClean="0"/>
              <a:t> set of terms as shown.  Next, take out the GCF from each group.  Then, write your final answer in factored form.</a:t>
            </a:r>
            <a:endParaRPr lang="en-US" dirty="0"/>
          </a:p>
        </p:txBody>
      </p:sp>
      <p:sp>
        <p:nvSpPr>
          <p:cNvPr id="4" name="Slide Number Placeholder 3"/>
          <p:cNvSpPr>
            <a:spLocks noGrp="1"/>
          </p:cNvSpPr>
          <p:nvPr>
            <p:ph type="sldNum" sz="quarter" idx="10"/>
          </p:nvPr>
        </p:nvSpPr>
        <p:spPr/>
        <p:txBody>
          <a:bodyPr/>
          <a:lstStyle/>
          <a:p>
            <a:fld id="{575BD4CF-18EF-4106-91AD-FFC297D01AF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Here’s another</a:t>
            </a:r>
            <a:r>
              <a:rPr lang="en-US" baseline="0" dirty="0" smtClean="0"/>
              <a:t> example.  First, group each set of terms.  In this example, notice that because there was a minus sign between our groups, we needed to change the sign in our second group to its opposite.  Next, we take the GCF out of each group.  Finally, we write our answer in factored form.</a:t>
            </a:r>
            <a:endParaRPr lang="en-US" dirty="0"/>
          </a:p>
        </p:txBody>
      </p:sp>
      <p:sp>
        <p:nvSpPr>
          <p:cNvPr id="4" name="Slide Number Placeholder 3"/>
          <p:cNvSpPr>
            <a:spLocks noGrp="1"/>
          </p:cNvSpPr>
          <p:nvPr>
            <p:ph type="sldNum" sz="quarter" idx="10"/>
          </p:nvPr>
        </p:nvSpPr>
        <p:spPr/>
        <p:txBody>
          <a:bodyPr/>
          <a:lstStyle/>
          <a:p>
            <a:fld id="{575BD4CF-18EF-4106-91AD-FFC297D01AFB}"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try these two problems.  When you are ready to check your answers, move to</a:t>
            </a:r>
            <a:r>
              <a:rPr lang="en-US" baseline="0" dirty="0" smtClean="0"/>
              <a:t> the next slide.</a:t>
            </a:r>
            <a:endParaRPr lang="en-US" dirty="0"/>
          </a:p>
        </p:txBody>
      </p:sp>
      <p:sp>
        <p:nvSpPr>
          <p:cNvPr id="4" name="Slide Number Placeholder 3"/>
          <p:cNvSpPr>
            <a:spLocks noGrp="1"/>
          </p:cNvSpPr>
          <p:nvPr>
            <p:ph type="sldNum" sz="quarter" idx="10"/>
          </p:nvPr>
        </p:nvSpPr>
        <p:spPr/>
        <p:txBody>
          <a:bodyPr/>
          <a:lstStyle/>
          <a:p>
            <a:fld id="{575BD4CF-18EF-4106-91AD-FFC297D01AFB}"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 well did you do?  Check</a:t>
            </a:r>
            <a:r>
              <a:rPr lang="en-US" baseline="0" dirty="0" smtClean="0"/>
              <a:t> your work and your answers now.</a:t>
            </a:r>
            <a:endParaRPr lang="en-US" dirty="0"/>
          </a:p>
        </p:txBody>
      </p:sp>
      <p:sp>
        <p:nvSpPr>
          <p:cNvPr id="4" name="Slide Number Placeholder 3"/>
          <p:cNvSpPr>
            <a:spLocks noGrp="1"/>
          </p:cNvSpPr>
          <p:nvPr>
            <p:ph type="sldNum" sz="quarter" idx="10"/>
          </p:nvPr>
        </p:nvSpPr>
        <p:spPr/>
        <p:txBody>
          <a:bodyPr/>
          <a:lstStyle/>
          <a:p>
            <a:fld id="{575BD4CF-18EF-4106-91AD-FFC297D01AFB}"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Earlier in the course, you learned how to solve polynomial equations by factoring.</a:t>
            </a:r>
            <a:endParaRPr lang="en-US" dirty="0"/>
          </a:p>
        </p:txBody>
      </p:sp>
      <p:sp>
        <p:nvSpPr>
          <p:cNvPr id="4" name="Slide Number Placeholder 3"/>
          <p:cNvSpPr>
            <a:spLocks noGrp="1"/>
          </p:cNvSpPr>
          <p:nvPr>
            <p:ph type="sldNum" sz="quarter" idx="10"/>
          </p:nvPr>
        </p:nvSpPr>
        <p:spPr/>
        <p:txBody>
          <a:bodyPr/>
          <a:lstStyle/>
          <a:p>
            <a:fld id="{575BD4CF-18EF-4106-91AD-FFC297D01AFB}"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748F5D4-278B-455F-8F52-B931062F17E6}" type="datetimeFigureOut">
              <a:rPr lang="en-US" smtClean="0"/>
              <a:pPr/>
              <a:t>10/16/2012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65178EB-4C66-438A-B4A9-CF7CE9B3409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748F5D4-278B-455F-8F52-B931062F17E6}" type="datetimeFigureOut">
              <a:rPr lang="en-US" smtClean="0"/>
              <a:pPr/>
              <a:t>10/16/2012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65178EB-4C66-438A-B4A9-CF7CE9B3409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748F5D4-278B-455F-8F52-B931062F17E6}" type="datetimeFigureOut">
              <a:rPr lang="en-US" smtClean="0"/>
              <a:pPr/>
              <a:t>10/16/2012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65178EB-4C66-438A-B4A9-CF7CE9B3409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748F5D4-278B-455F-8F52-B931062F17E6}" type="datetimeFigureOut">
              <a:rPr lang="en-US" smtClean="0"/>
              <a:pPr/>
              <a:t>10/16/2012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65178EB-4C66-438A-B4A9-CF7CE9B34094}"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748F5D4-278B-455F-8F52-B931062F17E6}" type="datetimeFigureOut">
              <a:rPr lang="en-US" smtClean="0"/>
              <a:pPr/>
              <a:t>10/16/2012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65178EB-4C66-438A-B4A9-CF7CE9B34094}"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748F5D4-278B-455F-8F52-B931062F17E6}" type="datetimeFigureOut">
              <a:rPr lang="en-US" smtClean="0"/>
              <a:pPr/>
              <a:t>10/16/2012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65178EB-4C66-438A-B4A9-CF7CE9B34094}"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748F5D4-278B-455F-8F52-B931062F17E6}" type="datetimeFigureOut">
              <a:rPr lang="en-US" smtClean="0"/>
              <a:pPr/>
              <a:t>10/16/2012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65178EB-4C66-438A-B4A9-CF7CE9B3409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748F5D4-278B-455F-8F52-B931062F17E6}" type="datetimeFigureOut">
              <a:rPr lang="en-US" smtClean="0"/>
              <a:pPr/>
              <a:t>10/16/2012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65178EB-4C66-438A-B4A9-CF7CE9B34094}"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748F5D4-278B-455F-8F52-B931062F17E6}" type="datetimeFigureOut">
              <a:rPr lang="en-US" smtClean="0"/>
              <a:pPr/>
              <a:t>10/16/2012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65178EB-4C66-438A-B4A9-CF7CE9B3409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748F5D4-278B-455F-8F52-B931062F17E6}" type="datetimeFigureOut">
              <a:rPr lang="en-US" smtClean="0"/>
              <a:pPr/>
              <a:t>10/16/2012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65178EB-4C66-438A-B4A9-CF7CE9B3409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748F5D4-278B-455F-8F52-B931062F17E6}" type="datetimeFigureOut">
              <a:rPr lang="en-US" smtClean="0"/>
              <a:pPr/>
              <a:t>10/16/2012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65178EB-4C66-438A-B4A9-CF7CE9B34094}"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748F5D4-278B-455F-8F52-B931062F17E6}" type="datetimeFigureOut">
              <a:rPr lang="en-US" smtClean="0"/>
              <a:pPr/>
              <a:t>10/16/2012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65178EB-4C66-438A-B4A9-CF7CE9B3409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Solving Polynomial Equations by Factoring</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First, remember that your equation must be set equal to 0 before factoring.</a:t>
            </a:r>
          </a:p>
          <a:p>
            <a:pPr lvl="2"/>
            <a:r>
              <a:rPr lang="en-US" dirty="0" smtClean="0"/>
              <a:t>3</a:t>
            </a:r>
            <a:r>
              <a:rPr lang="en-US" i="1" dirty="0" smtClean="0"/>
              <a:t>x</a:t>
            </a:r>
            <a:r>
              <a:rPr lang="en-US" baseline="30000" dirty="0" smtClean="0"/>
              <a:t>2</a:t>
            </a:r>
            <a:r>
              <a:rPr lang="en-US" dirty="0" smtClean="0"/>
              <a:t> + 2</a:t>
            </a:r>
            <a:r>
              <a:rPr lang="en-US" i="1" dirty="0" smtClean="0"/>
              <a:t>x</a:t>
            </a:r>
            <a:r>
              <a:rPr lang="en-US" dirty="0" smtClean="0"/>
              <a:t> – 5 = 0</a:t>
            </a:r>
          </a:p>
          <a:p>
            <a:r>
              <a:rPr lang="en-US" dirty="0" smtClean="0"/>
              <a:t>There isn’t a GCF to factor out.  So, factor.</a:t>
            </a:r>
          </a:p>
          <a:p>
            <a:pPr lvl="2"/>
            <a:r>
              <a:rPr lang="en-US" dirty="0" smtClean="0"/>
              <a:t>(3</a:t>
            </a:r>
            <a:r>
              <a:rPr lang="en-US" i="1" dirty="0" smtClean="0"/>
              <a:t>x</a:t>
            </a:r>
            <a:r>
              <a:rPr lang="en-US" dirty="0" smtClean="0"/>
              <a:t> + 5)(</a:t>
            </a:r>
            <a:r>
              <a:rPr lang="en-US" i="1" dirty="0" smtClean="0"/>
              <a:t>x</a:t>
            </a:r>
            <a:r>
              <a:rPr lang="en-US" dirty="0" smtClean="0"/>
              <a:t> – 1) = 0</a:t>
            </a:r>
          </a:p>
          <a:p>
            <a:r>
              <a:rPr lang="en-US" dirty="0" smtClean="0"/>
              <a:t>Next, using the Zero Product Property, set each factor equal to 0 and solve for </a:t>
            </a:r>
            <a:r>
              <a:rPr lang="en-US" i="1" dirty="0" smtClean="0"/>
              <a:t>x</a:t>
            </a:r>
            <a:r>
              <a:rPr lang="en-US" dirty="0" smtClean="0"/>
              <a:t>.</a:t>
            </a:r>
          </a:p>
          <a:p>
            <a:pPr lvl="2"/>
            <a:r>
              <a:rPr lang="en-US" sz="2200" dirty="0" smtClean="0"/>
              <a:t>3</a:t>
            </a:r>
            <a:r>
              <a:rPr lang="en-US" sz="2200" i="1" dirty="0" smtClean="0"/>
              <a:t>x</a:t>
            </a:r>
            <a:r>
              <a:rPr lang="en-US" sz="2200" dirty="0" smtClean="0"/>
              <a:t> + 5 = 0   or </a:t>
            </a:r>
            <a:r>
              <a:rPr lang="en-US" sz="2200" i="1" dirty="0" smtClean="0"/>
              <a:t>x</a:t>
            </a:r>
            <a:r>
              <a:rPr lang="en-US" sz="2200" dirty="0" smtClean="0"/>
              <a:t> – 1 = 0</a:t>
            </a:r>
          </a:p>
          <a:p>
            <a:pPr lvl="2"/>
            <a:r>
              <a:rPr lang="en-US" sz="2200" i="1" dirty="0" smtClean="0"/>
              <a:t>x</a:t>
            </a:r>
            <a:r>
              <a:rPr lang="en-US" sz="2200" dirty="0" smtClean="0"/>
              <a:t> = -5/3      or    </a:t>
            </a:r>
            <a:r>
              <a:rPr lang="en-US" sz="2200" i="1" dirty="0" smtClean="0"/>
              <a:t>x</a:t>
            </a:r>
            <a:r>
              <a:rPr lang="en-US" sz="2200" dirty="0" smtClean="0"/>
              <a:t> = 1</a:t>
            </a:r>
          </a:p>
          <a:p>
            <a:pPr lvl="2"/>
            <a:endParaRPr lang="en-US" dirty="0" smtClean="0"/>
          </a:p>
          <a:p>
            <a:r>
              <a:rPr lang="en-US" dirty="0" smtClean="0"/>
              <a:t>The solution set is:  </a:t>
            </a:r>
            <a:endParaRPr lang="en-US" dirty="0"/>
          </a:p>
        </p:txBody>
      </p:sp>
      <p:sp>
        <p:nvSpPr>
          <p:cNvPr id="3" name="Title 2"/>
          <p:cNvSpPr>
            <a:spLocks noGrp="1"/>
          </p:cNvSpPr>
          <p:nvPr>
            <p:ph type="title"/>
          </p:nvPr>
        </p:nvSpPr>
        <p:spPr/>
        <p:txBody>
          <a:bodyPr>
            <a:normAutofit fontScale="90000"/>
          </a:bodyPr>
          <a:lstStyle/>
          <a:p>
            <a:r>
              <a:rPr lang="en-US" dirty="0" smtClean="0"/>
              <a:t>For example, let’s solve the equation 3</a:t>
            </a:r>
            <a:r>
              <a:rPr lang="en-US" i="1" dirty="0" smtClean="0"/>
              <a:t>x</a:t>
            </a:r>
            <a:r>
              <a:rPr lang="en-US" baseline="30000" dirty="0" smtClean="0"/>
              <a:t>2</a:t>
            </a:r>
            <a:r>
              <a:rPr lang="en-US" dirty="0" smtClean="0"/>
              <a:t> + 2</a:t>
            </a:r>
            <a:r>
              <a:rPr lang="en-US" i="1" dirty="0" smtClean="0"/>
              <a:t>x</a:t>
            </a:r>
            <a:r>
              <a:rPr lang="en-US" dirty="0" smtClean="0"/>
              <a:t> = 5.</a:t>
            </a:r>
            <a:endParaRPr lang="en-US" dirty="0"/>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267200" y="5257800"/>
            <a:ext cx="838200" cy="585158"/>
          </a:xfrm>
          <a:prstGeom prst="rect">
            <a:avLst/>
          </a:prstGeom>
          <a:noFill/>
        </p:spPr>
      </p:pic>
      <p:sp>
        <p:nvSpPr>
          <p:cNvPr id="6" name="TextBox 5"/>
          <p:cNvSpPr txBox="1"/>
          <p:nvPr/>
        </p:nvSpPr>
        <p:spPr>
          <a:xfrm>
            <a:off x="6553200" y="4343400"/>
            <a:ext cx="1981200" cy="1077218"/>
          </a:xfrm>
          <a:prstGeom prst="rect">
            <a:avLst/>
          </a:prstGeom>
          <a:noFill/>
        </p:spPr>
        <p:txBody>
          <a:bodyPr wrap="square" rtlCol="0">
            <a:spAutoFit/>
          </a:bodyPr>
          <a:lstStyle/>
          <a:p>
            <a:r>
              <a:rPr lang="en-US" sz="1600" dirty="0" smtClean="0"/>
              <a:t>Note the graph shows us 2 zeros, so our solution makes sense!</a:t>
            </a:r>
            <a:endParaRPr lang="en-US" sz="1600" dirty="0"/>
          </a:p>
        </p:txBody>
      </p:sp>
      <p:pic>
        <p:nvPicPr>
          <p:cNvPr id="4" name="Picture 2"/>
          <p:cNvPicPr>
            <a:picLocks noChangeAspect="1" noChangeArrowheads="1"/>
          </p:cNvPicPr>
          <p:nvPr/>
        </p:nvPicPr>
        <p:blipFill>
          <a:blip r:embed="rId4" cstate="print"/>
          <a:srcRect/>
          <a:stretch>
            <a:fillRect/>
          </a:stretch>
        </p:blipFill>
        <p:spPr bwMode="auto">
          <a:xfrm>
            <a:off x="5791200" y="5410200"/>
            <a:ext cx="1885950" cy="1276350"/>
          </a:xfrm>
          <a:prstGeom prst="rect">
            <a:avLst/>
          </a:prstGeom>
          <a:noFill/>
          <a:ln w="9525">
            <a:noFill/>
            <a:miter lim="800000"/>
            <a:headEnd/>
            <a:tailEnd/>
          </a:ln>
          <a:effectLst/>
        </p:spPr>
      </p:pic>
      <p:sp>
        <p:nvSpPr>
          <p:cNvPr id="8" name="Left Arrow 7"/>
          <p:cNvSpPr/>
          <p:nvPr/>
        </p:nvSpPr>
        <p:spPr>
          <a:xfrm>
            <a:off x="7696200" y="5334000"/>
            <a:ext cx="685800" cy="685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3800" dirty="0" smtClean="0"/>
              <a:t>Now, let’s solve some more challenging polynomial equations!</a:t>
            </a:r>
            <a:endParaRPr lang="en-US" sz="38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These three terms have a GCF that we will need to factor out first:</a:t>
            </a:r>
          </a:p>
          <a:p>
            <a:pPr lvl="2"/>
            <a:r>
              <a:rPr lang="en-US" dirty="0" smtClean="0"/>
              <a:t>2</a:t>
            </a:r>
            <a:r>
              <a:rPr lang="en-US" i="1" dirty="0" smtClean="0"/>
              <a:t>x</a:t>
            </a:r>
            <a:r>
              <a:rPr lang="en-US" baseline="30000" dirty="0" smtClean="0"/>
              <a:t>3</a:t>
            </a:r>
            <a:r>
              <a:rPr lang="en-US" dirty="0" smtClean="0"/>
              <a:t>(2</a:t>
            </a:r>
            <a:r>
              <a:rPr lang="en-US" i="1" dirty="0" smtClean="0"/>
              <a:t>x</a:t>
            </a:r>
            <a:r>
              <a:rPr lang="en-US" baseline="30000" dirty="0" smtClean="0"/>
              <a:t>2</a:t>
            </a:r>
            <a:r>
              <a:rPr lang="en-US" dirty="0" smtClean="0"/>
              <a:t> – 3</a:t>
            </a:r>
            <a:r>
              <a:rPr lang="en-US" i="1" dirty="0" smtClean="0"/>
              <a:t>x</a:t>
            </a:r>
            <a:r>
              <a:rPr lang="en-US" dirty="0" smtClean="0"/>
              <a:t> – 2) = 0</a:t>
            </a:r>
          </a:p>
          <a:p>
            <a:r>
              <a:rPr lang="en-US" dirty="0" smtClean="0"/>
              <a:t>Then, factor:</a:t>
            </a:r>
          </a:p>
          <a:p>
            <a:pPr lvl="2"/>
            <a:r>
              <a:rPr lang="en-US" dirty="0" smtClean="0"/>
              <a:t>2</a:t>
            </a:r>
            <a:r>
              <a:rPr lang="en-US" i="1" dirty="0" smtClean="0"/>
              <a:t>x</a:t>
            </a:r>
            <a:r>
              <a:rPr lang="en-US" baseline="30000" dirty="0" smtClean="0"/>
              <a:t>3</a:t>
            </a:r>
            <a:r>
              <a:rPr lang="en-US" dirty="0" smtClean="0"/>
              <a:t>(2</a:t>
            </a:r>
            <a:r>
              <a:rPr lang="en-US" i="1" dirty="0" smtClean="0"/>
              <a:t>x</a:t>
            </a:r>
            <a:r>
              <a:rPr lang="en-US" dirty="0" smtClean="0"/>
              <a:t> + 1)(</a:t>
            </a:r>
            <a:r>
              <a:rPr lang="en-US" i="1" dirty="0" smtClean="0"/>
              <a:t>x</a:t>
            </a:r>
            <a:r>
              <a:rPr lang="en-US" dirty="0" smtClean="0"/>
              <a:t> – 2) = 0</a:t>
            </a:r>
          </a:p>
          <a:p>
            <a:r>
              <a:rPr lang="en-US" dirty="0" smtClean="0"/>
              <a:t>Set each factor equal to 0:</a:t>
            </a:r>
          </a:p>
          <a:p>
            <a:pPr lvl="2"/>
            <a:r>
              <a:rPr lang="en-US" dirty="0" smtClean="0"/>
              <a:t>2</a:t>
            </a:r>
            <a:r>
              <a:rPr lang="en-US" i="1" dirty="0" smtClean="0"/>
              <a:t>x</a:t>
            </a:r>
            <a:r>
              <a:rPr lang="en-US" baseline="30000" dirty="0" smtClean="0"/>
              <a:t>3</a:t>
            </a:r>
            <a:r>
              <a:rPr lang="en-US" dirty="0" smtClean="0"/>
              <a:t> = 0  or   2</a:t>
            </a:r>
            <a:r>
              <a:rPr lang="en-US" i="1" dirty="0" smtClean="0"/>
              <a:t>x</a:t>
            </a:r>
            <a:r>
              <a:rPr lang="en-US" dirty="0" smtClean="0"/>
              <a:t> + 1 = 0  or  </a:t>
            </a:r>
            <a:r>
              <a:rPr lang="en-US" i="1" dirty="0" smtClean="0"/>
              <a:t>x</a:t>
            </a:r>
            <a:r>
              <a:rPr lang="en-US" dirty="0" smtClean="0"/>
              <a:t> – 2 = 0</a:t>
            </a:r>
          </a:p>
          <a:p>
            <a:r>
              <a:rPr lang="en-US" dirty="0" smtClean="0"/>
              <a:t>Solve for x:</a:t>
            </a:r>
          </a:p>
          <a:p>
            <a:pPr lvl="2"/>
            <a:endParaRPr lang="en-US" dirty="0" smtClean="0"/>
          </a:p>
          <a:p>
            <a:pPr lvl="2">
              <a:buNone/>
            </a:pPr>
            <a:endParaRPr lang="en-US" dirty="0" smtClean="0"/>
          </a:p>
          <a:p>
            <a:pPr lvl="2"/>
            <a:endParaRPr lang="en-US" dirty="0" smtClean="0"/>
          </a:p>
          <a:p>
            <a:endParaRPr lang="en-US" dirty="0" smtClean="0"/>
          </a:p>
          <a:p>
            <a:endParaRPr lang="en-US" dirty="0" smtClean="0"/>
          </a:p>
        </p:txBody>
      </p:sp>
      <p:sp>
        <p:nvSpPr>
          <p:cNvPr id="3" name="Title 2"/>
          <p:cNvSpPr>
            <a:spLocks noGrp="1"/>
          </p:cNvSpPr>
          <p:nvPr>
            <p:ph type="title"/>
          </p:nvPr>
        </p:nvSpPr>
        <p:spPr/>
        <p:txBody>
          <a:bodyPr>
            <a:normAutofit/>
          </a:bodyPr>
          <a:lstStyle/>
          <a:p>
            <a:r>
              <a:rPr lang="en-US" dirty="0" smtClean="0"/>
              <a:t>Solve:  4</a:t>
            </a:r>
            <a:r>
              <a:rPr lang="en-US" i="1" dirty="0" smtClean="0"/>
              <a:t>x</a:t>
            </a:r>
            <a:r>
              <a:rPr lang="en-US" baseline="30000" dirty="0" smtClean="0"/>
              <a:t>5</a:t>
            </a:r>
            <a:r>
              <a:rPr lang="en-US" dirty="0" smtClean="0"/>
              <a:t> – 6</a:t>
            </a:r>
            <a:r>
              <a:rPr lang="en-US" i="1" dirty="0" smtClean="0"/>
              <a:t>x</a:t>
            </a:r>
            <a:r>
              <a:rPr lang="en-US" baseline="30000" dirty="0" smtClean="0"/>
              <a:t>4</a:t>
            </a:r>
            <a:r>
              <a:rPr lang="en-US" dirty="0" smtClean="0"/>
              <a:t> – 4</a:t>
            </a:r>
            <a:r>
              <a:rPr lang="en-US" i="1" dirty="0" smtClean="0"/>
              <a:t>x</a:t>
            </a:r>
            <a:r>
              <a:rPr lang="en-US" baseline="30000" dirty="0" smtClean="0"/>
              <a:t>3</a:t>
            </a:r>
            <a:r>
              <a:rPr lang="en-US" dirty="0" smtClean="0"/>
              <a:t> = 0</a:t>
            </a:r>
            <a:endParaRPr lang="en-US" dirty="0"/>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2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600200" y="4800600"/>
            <a:ext cx="1219200" cy="663388"/>
          </a:xfrm>
          <a:prstGeom prst="rect">
            <a:avLst/>
          </a:prstGeom>
          <a:noFill/>
        </p:spPr>
      </p:pic>
      <p:pic>
        <p:nvPicPr>
          <p:cNvPr id="8" name="Picture 7"/>
          <p:cNvPicPr/>
          <p:nvPr/>
        </p:nvPicPr>
        <p:blipFill>
          <a:blip r:embed="rId4" cstate="print"/>
          <a:srcRect/>
          <a:stretch>
            <a:fillRect/>
          </a:stretch>
        </p:blipFill>
        <p:spPr bwMode="auto">
          <a:xfrm>
            <a:off x="6553200" y="4724400"/>
            <a:ext cx="1883410" cy="1276350"/>
          </a:xfrm>
          <a:prstGeom prst="rect">
            <a:avLst/>
          </a:prstGeom>
          <a:noFill/>
          <a:ln w="9525">
            <a:noFill/>
            <a:miter lim="800000"/>
            <a:headEnd/>
            <a:tailEnd/>
          </a:ln>
        </p:spPr>
      </p:pic>
      <p:sp>
        <p:nvSpPr>
          <p:cNvPr id="9" name="Down Arrow 8"/>
          <p:cNvSpPr/>
          <p:nvPr/>
        </p:nvSpPr>
        <p:spPr>
          <a:xfrm rot="1360215">
            <a:off x="7162800" y="4038600"/>
            <a:ext cx="609600"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781800" y="2514600"/>
            <a:ext cx="1981200" cy="1477328"/>
          </a:xfrm>
          <a:prstGeom prst="rect">
            <a:avLst/>
          </a:prstGeom>
          <a:noFill/>
        </p:spPr>
        <p:txBody>
          <a:bodyPr wrap="square" rtlCol="0">
            <a:spAutoFit/>
          </a:bodyPr>
          <a:lstStyle/>
          <a:p>
            <a:r>
              <a:rPr lang="en-US" dirty="0" smtClean="0"/>
              <a:t>Note the graph shows us 3 zeros, so our solution makes sense!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First, we need to set our equation equal to 0:</a:t>
            </a:r>
          </a:p>
          <a:p>
            <a:pPr lvl="2"/>
            <a:r>
              <a:rPr lang="en-US" sz="2200" dirty="0" smtClean="0"/>
              <a:t>3</a:t>
            </a:r>
            <a:r>
              <a:rPr lang="en-US" sz="2200" i="1" dirty="0" smtClean="0"/>
              <a:t>x</a:t>
            </a:r>
            <a:r>
              <a:rPr lang="en-US" sz="2200" baseline="30000" dirty="0" smtClean="0"/>
              <a:t>4</a:t>
            </a:r>
            <a:r>
              <a:rPr lang="en-US" sz="2200" dirty="0" smtClean="0"/>
              <a:t> – 4</a:t>
            </a:r>
            <a:r>
              <a:rPr lang="en-US" sz="2200" i="1" dirty="0" smtClean="0"/>
              <a:t>x</a:t>
            </a:r>
            <a:r>
              <a:rPr lang="en-US" sz="2200" baseline="30000" dirty="0" smtClean="0"/>
              <a:t>2</a:t>
            </a:r>
            <a:r>
              <a:rPr lang="en-US" sz="2200" dirty="0" smtClean="0"/>
              <a:t> + 1 = 0</a:t>
            </a:r>
          </a:p>
          <a:p>
            <a:r>
              <a:rPr lang="en-US" dirty="0" smtClean="0"/>
              <a:t>Then, factor:</a:t>
            </a:r>
          </a:p>
          <a:p>
            <a:pPr lvl="2"/>
            <a:r>
              <a:rPr lang="en-US" sz="2200" dirty="0" smtClean="0"/>
              <a:t>(3</a:t>
            </a:r>
            <a:r>
              <a:rPr lang="en-US" sz="2200" i="1" dirty="0" smtClean="0"/>
              <a:t>x</a:t>
            </a:r>
            <a:r>
              <a:rPr lang="en-US" sz="2200" baseline="30000" dirty="0" smtClean="0"/>
              <a:t>2</a:t>
            </a:r>
            <a:r>
              <a:rPr lang="en-US" sz="2200" dirty="0" smtClean="0"/>
              <a:t> – 1)(</a:t>
            </a:r>
            <a:r>
              <a:rPr lang="en-US" sz="2200" i="1" dirty="0" smtClean="0"/>
              <a:t>x</a:t>
            </a:r>
            <a:r>
              <a:rPr lang="en-US" sz="2200" baseline="30000" dirty="0" smtClean="0"/>
              <a:t>2</a:t>
            </a:r>
            <a:r>
              <a:rPr lang="en-US" sz="2200" dirty="0" smtClean="0"/>
              <a:t> – 1) = 0</a:t>
            </a:r>
          </a:p>
          <a:p>
            <a:r>
              <a:rPr lang="en-US" dirty="0" smtClean="0"/>
              <a:t>Set each factor equal to 0:</a:t>
            </a:r>
          </a:p>
          <a:p>
            <a:pPr lvl="2"/>
            <a:r>
              <a:rPr lang="en-US" sz="2200" dirty="0" smtClean="0"/>
              <a:t>3</a:t>
            </a:r>
            <a:r>
              <a:rPr lang="en-US" sz="2200" i="1" dirty="0" smtClean="0"/>
              <a:t>x</a:t>
            </a:r>
            <a:r>
              <a:rPr lang="en-US" sz="2200" baseline="30000" dirty="0" smtClean="0"/>
              <a:t>2</a:t>
            </a:r>
            <a:r>
              <a:rPr lang="en-US" sz="2200" dirty="0" smtClean="0"/>
              <a:t> – 1 = 0   or  </a:t>
            </a:r>
            <a:r>
              <a:rPr lang="en-US" sz="2200" i="1" dirty="0" smtClean="0"/>
              <a:t>x</a:t>
            </a:r>
            <a:r>
              <a:rPr lang="en-US" sz="2200" baseline="30000" dirty="0" smtClean="0"/>
              <a:t>2</a:t>
            </a:r>
            <a:r>
              <a:rPr lang="en-US" sz="2200" dirty="0" smtClean="0"/>
              <a:t> – 1 = 0</a:t>
            </a:r>
          </a:p>
          <a:p>
            <a:r>
              <a:rPr lang="en-US" dirty="0" smtClean="0"/>
              <a:t>Solve for x:</a:t>
            </a:r>
          </a:p>
          <a:p>
            <a:pPr lvl="2"/>
            <a:endParaRPr lang="en-US" dirty="0" smtClean="0"/>
          </a:p>
          <a:p>
            <a:pPr lvl="2">
              <a:buNone/>
            </a:pPr>
            <a:endParaRPr lang="en-US" dirty="0" smtClean="0"/>
          </a:p>
          <a:p>
            <a:pPr lvl="2"/>
            <a:endParaRPr lang="en-US" dirty="0" smtClean="0"/>
          </a:p>
          <a:p>
            <a:endParaRPr lang="en-US" dirty="0" smtClean="0"/>
          </a:p>
          <a:p>
            <a:endParaRPr lang="en-US" dirty="0" smtClean="0"/>
          </a:p>
        </p:txBody>
      </p:sp>
      <p:sp>
        <p:nvSpPr>
          <p:cNvPr id="3" name="Title 2"/>
          <p:cNvSpPr>
            <a:spLocks noGrp="1"/>
          </p:cNvSpPr>
          <p:nvPr>
            <p:ph type="title"/>
          </p:nvPr>
        </p:nvSpPr>
        <p:spPr/>
        <p:txBody>
          <a:bodyPr>
            <a:normAutofit/>
          </a:bodyPr>
          <a:lstStyle/>
          <a:p>
            <a:r>
              <a:rPr lang="en-US" dirty="0" smtClean="0"/>
              <a:t>Solve:  3</a:t>
            </a:r>
            <a:r>
              <a:rPr lang="en-US" i="1" dirty="0" smtClean="0"/>
              <a:t>x</a:t>
            </a:r>
            <a:r>
              <a:rPr lang="en-US" baseline="30000" dirty="0" smtClean="0"/>
              <a:t>4</a:t>
            </a:r>
            <a:r>
              <a:rPr lang="en-US" dirty="0" smtClean="0"/>
              <a:t> – 4</a:t>
            </a:r>
            <a:r>
              <a:rPr lang="en-US" i="1" dirty="0" smtClean="0"/>
              <a:t>x</a:t>
            </a:r>
            <a:r>
              <a:rPr lang="en-US" baseline="30000" dirty="0" smtClean="0"/>
              <a:t>2</a:t>
            </a:r>
            <a:r>
              <a:rPr lang="en-US" dirty="0" smtClean="0"/>
              <a:t> = -1</a:t>
            </a:r>
            <a:endParaRPr lang="en-US" dirty="0"/>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2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 name="Down Arrow 8"/>
          <p:cNvSpPr/>
          <p:nvPr/>
        </p:nvSpPr>
        <p:spPr>
          <a:xfrm rot="1360215">
            <a:off x="7162800" y="4038600"/>
            <a:ext cx="609600"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781800" y="2514600"/>
            <a:ext cx="1981200" cy="1477328"/>
          </a:xfrm>
          <a:prstGeom prst="rect">
            <a:avLst/>
          </a:prstGeom>
          <a:noFill/>
        </p:spPr>
        <p:txBody>
          <a:bodyPr wrap="square" rtlCol="0">
            <a:spAutoFit/>
          </a:bodyPr>
          <a:lstStyle/>
          <a:p>
            <a:r>
              <a:rPr lang="en-US" dirty="0" smtClean="0"/>
              <a:t>Note the graph shows us 4 zeros, so our solution makes sense!</a:t>
            </a:r>
            <a:endParaRPr lang="en-US" dirty="0"/>
          </a:p>
        </p:txBody>
      </p:sp>
      <p:sp>
        <p:nvSpPr>
          <p:cNvPr id="2560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5601"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286000" y="4495800"/>
            <a:ext cx="1600200" cy="1033463"/>
          </a:xfrm>
          <a:prstGeom prst="rect">
            <a:avLst/>
          </a:prstGeom>
          <a:noFill/>
        </p:spPr>
      </p:pic>
      <p:pic>
        <p:nvPicPr>
          <p:cNvPr id="2051" name="Picture 3"/>
          <p:cNvPicPr>
            <a:picLocks noChangeAspect="1" noChangeArrowheads="1"/>
          </p:cNvPicPr>
          <p:nvPr/>
        </p:nvPicPr>
        <p:blipFill>
          <a:blip r:embed="rId4" cstate="print"/>
          <a:srcRect/>
          <a:stretch>
            <a:fillRect/>
          </a:stretch>
        </p:blipFill>
        <p:spPr bwMode="auto">
          <a:xfrm>
            <a:off x="6705600" y="4800600"/>
            <a:ext cx="1885950" cy="1276350"/>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First, factor:</a:t>
            </a:r>
          </a:p>
          <a:p>
            <a:pPr lvl="2"/>
            <a:r>
              <a:rPr lang="en-US" sz="2200" dirty="0" smtClean="0"/>
              <a:t>(</a:t>
            </a:r>
            <a:r>
              <a:rPr lang="en-US" sz="2200" i="1" dirty="0" smtClean="0"/>
              <a:t>x</a:t>
            </a:r>
            <a:r>
              <a:rPr lang="en-US" sz="2200" baseline="30000" dirty="0" smtClean="0"/>
              <a:t>2</a:t>
            </a:r>
            <a:r>
              <a:rPr lang="en-US" sz="2200" dirty="0" smtClean="0"/>
              <a:t> + 1)(</a:t>
            </a:r>
            <a:r>
              <a:rPr lang="en-US" sz="2200" i="1" dirty="0" smtClean="0"/>
              <a:t>x</a:t>
            </a:r>
            <a:r>
              <a:rPr lang="en-US" sz="2200" baseline="30000" dirty="0" smtClean="0"/>
              <a:t>2</a:t>
            </a:r>
            <a:r>
              <a:rPr lang="en-US" sz="2200" dirty="0" smtClean="0"/>
              <a:t> – 1) = 0</a:t>
            </a:r>
          </a:p>
          <a:p>
            <a:pPr lvl="2"/>
            <a:r>
              <a:rPr lang="en-US" sz="2400" dirty="0" smtClean="0"/>
              <a:t>(</a:t>
            </a:r>
            <a:r>
              <a:rPr lang="en-US" sz="2400" i="1" dirty="0" smtClean="0"/>
              <a:t>x</a:t>
            </a:r>
            <a:r>
              <a:rPr lang="en-US" sz="2400" baseline="30000" dirty="0" smtClean="0"/>
              <a:t>2</a:t>
            </a:r>
            <a:r>
              <a:rPr lang="en-US" sz="2400" dirty="0" smtClean="0"/>
              <a:t> + 1)(</a:t>
            </a:r>
            <a:r>
              <a:rPr lang="en-US" sz="2400" i="1" dirty="0" smtClean="0"/>
              <a:t>x</a:t>
            </a:r>
            <a:r>
              <a:rPr lang="en-US" sz="2400" dirty="0" smtClean="0"/>
              <a:t> + 1)(</a:t>
            </a:r>
            <a:r>
              <a:rPr lang="en-US" sz="2400" i="1" dirty="0" smtClean="0"/>
              <a:t>x</a:t>
            </a:r>
            <a:r>
              <a:rPr lang="en-US" sz="2400" dirty="0" smtClean="0"/>
              <a:t> – 1) = 0</a:t>
            </a:r>
            <a:endParaRPr lang="en-US" sz="2200" dirty="0" smtClean="0"/>
          </a:p>
          <a:p>
            <a:r>
              <a:rPr lang="en-US" dirty="0" smtClean="0"/>
              <a:t>Set each factor equal to 0:</a:t>
            </a:r>
          </a:p>
          <a:p>
            <a:pPr lvl="2"/>
            <a:r>
              <a:rPr lang="en-US" sz="2200" i="1" dirty="0" smtClean="0"/>
              <a:t>x</a:t>
            </a:r>
            <a:r>
              <a:rPr lang="en-US" sz="2200" baseline="30000" dirty="0" smtClean="0"/>
              <a:t>2</a:t>
            </a:r>
            <a:r>
              <a:rPr lang="en-US" sz="2200" dirty="0" smtClean="0"/>
              <a:t> + 1 = 0   or  </a:t>
            </a:r>
            <a:r>
              <a:rPr lang="en-US" sz="2200" i="1" dirty="0" smtClean="0"/>
              <a:t>x</a:t>
            </a:r>
            <a:r>
              <a:rPr lang="en-US" sz="2200" dirty="0" smtClean="0"/>
              <a:t> + 1 = 0   or </a:t>
            </a:r>
            <a:r>
              <a:rPr lang="en-US" sz="2200" i="1" dirty="0" smtClean="0"/>
              <a:t>x</a:t>
            </a:r>
            <a:r>
              <a:rPr lang="en-US" sz="2200" dirty="0" smtClean="0"/>
              <a:t> – 1 = 0</a:t>
            </a:r>
          </a:p>
          <a:p>
            <a:r>
              <a:rPr lang="en-US" dirty="0" smtClean="0"/>
              <a:t>Solve for x:</a:t>
            </a:r>
          </a:p>
          <a:p>
            <a:pPr lvl="2"/>
            <a:endParaRPr lang="en-US" dirty="0" smtClean="0"/>
          </a:p>
          <a:p>
            <a:pPr lvl="2">
              <a:buNone/>
            </a:pPr>
            <a:endParaRPr lang="en-US" dirty="0" smtClean="0"/>
          </a:p>
          <a:p>
            <a:pPr lvl="2"/>
            <a:endParaRPr lang="en-US" dirty="0" smtClean="0"/>
          </a:p>
          <a:p>
            <a:endParaRPr lang="en-US" dirty="0" smtClean="0"/>
          </a:p>
          <a:p>
            <a:endParaRPr lang="en-US" dirty="0" smtClean="0"/>
          </a:p>
        </p:txBody>
      </p:sp>
      <p:sp>
        <p:nvSpPr>
          <p:cNvPr id="3" name="Title 2"/>
          <p:cNvSpPr>
            <a:spLocks noGrp="1"/>
          </p:cNvSpPr>
          <p:nvPr>
            <p:ph type="title"/>
          </p:nvPr>
        </p:nvSpPr>
        <p:spPr/>
        <p:txBody>
          <a:bodyPr>
            <a:normAutofit/>
          </a:bodyPr>
          <a:lstStyle/>
          <a:p>
            <a:r>
              <a:rPr lang="en-US" dirty="0" smtClean="0"/>
              <a:t>Solve:  </a:t>
            </a:r>
            <a:r>
              <a:rPr lang="en-US" i="1" dirty="0" smtClean="0"/>
              <a:t>x</a:t>
            </a:r>
            <a:r>
              <a:rPr lang="en-US" baseline="30000" dirty="0" smtClean="0"/>
              <a:t>4</a:t>
            </a:r>
            <a:r>
              <a:rPr lang="en-US" dirty="0" smtClean="0"/>
              <a:t> – 1 = 0</a:t>
            </a:r>
            <a:endParaRPr lang="en-US" dirty="0"/>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2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 name="Down Arrow 8"/>
          <p:cNvSpPr/>
          <p:nvPr/>
        </p:nvSpPr>
        <p:spPr>
          <a:xfrm rot="1360215">
            <a:off x="7242044" y="4592672"/>
            <a:ext cx="609600"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934200" y="2895600"/>
            <a:ext cx="1981200" cy="1754326"/>
          </a:xfrm>
          <a:prstGeom prst="rect">
            <a:avLst/>
          </a:prstGeom>
          <a:noFill/>
        </p:spPr>
        <p:txBody>
          <a:bodyPr wrap="square" rtlCol="0">
            <a:spAutoFit/>
          </a:bodyPr>
          <a:lstStyle/>
          <a:p>
            <a:r>
              <a:rPr lang="en-US" dirty="0" smtClean="0"/>
              <a:t>Note the graph shows us 2 zeros, because our calculator only shows REAL zeros.</a:t>
            </a:r>
            <a:endParaRPr lang="en-US" dirty="0"/>
          </a:p>
        </p:txBody>
      </p:sp>
      <p:sp>
        <p:nvSpPr>
          <p:cNvPr id="2560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6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6625"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828800" y="4114800"/>
            <a:ext cx="1143000" cy="381000"/>
          </a:xfrm>
          <a:prstGeom prst="rect">
            <a:avLst/>
          </a:prstGeom>
          <a:noFill/>
        </p:spPr>
      </p:pic>
      <p:sp>
        <p:nvSpPr>
          <p:cNvPr id="26627" name="Rectangle 3"/>
          <p:cNvSpPr>
            <a:spLocks noChangeArrowheads="1"/>
          </p:cNvSpPr>
          <p:nvPr/>
        </p:nvSpPr>
        <p:spPr bwMode="auto">
          <a:xfrm>
            <a:off x="0" y="6381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pic>
        <p:nvPicPr>
          <p:cNvPr id="3074" name="Picture 2"/>
          <p:cNvPicPr>
            <a:picLocks noChangeAspect="1" noChangeArrowheads="1"/>
          </p:cNvPicPr>
          <p:nvPr/>
        </p:nvPicPr>
        <p:blipFill>
          <a:blip r:embed="rId4" cstate="print"/>
          <a:srcRect/>
          <a:stretch>
            <a:fillRect/>
          </a:stretch>
        </p:blipFill>
        <p:spPr bwMode="auto">
          <a:xfrm>
            <a:off x="6781800" y="5257800"/>
            <a:ext cx="1885950" cy="1276350"/>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2500" dirty="0" smtClean="0"/>
              <a:t>One of the most widely used applications of solving polynomial equations is modeling expenses and profit.  Often times, the sales of a particular item can be modeled using a polynomial equation.  Companies can use these equations to predict what prices will result in the largest profit margins.</a:t>
            </a:r>
            <a:endParaRPr lang="en-US" sz="25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example:</a:t>
            </a:r>
            <a:endParaRPr lang="en-US" dirty="0"/>
          </a:p>
        </p:txBody>
      </p:sp>
      <p:sp>
        <p:nvSpPr>
          <p:cNvPr id="5" name="Content Placeholder 4"/>
          <p:cNvSpPr>
            <a:spLocks noGrp="1"/>
          </p:cNvSpPr>
          <p:nvPr>
            <p:ph sz="quarter" idx="2"/>
          </p:nvPr>
        </p:nvSpPr>
        <p:spPr/>
        <p:txBody>
          <a:bodyPr/>
          <a:lstStyle/>
          <a:p>
            <a:r>
              <a:rPr lang="en-US" dirty="0" smtClean="0"/>
              <a:t>A company sells an item for </a:t>
            </a:r>
            <a:r>
              <a:rPr lang="en-US" i="1" dirty="0" smtClean="0"/>
              <a:t>x</a:t>
            </a:r>
            <a:r>
              <a:rPr lang="en-US" dirty="0" smtClean="0"/>
              <a:t> dollars.  Their revenue </a:t>
            </a:r>
            <a:r>
              <a:rPr lang="en-US" i="1" dirty="0" smtClean="0"/>
              <a:t>y</a:t>
            </a:r>
            <a:r>
              <a:rPr lang="en-US" dirty="0" smtClean="0"/>
              <a:t> (in dollars) is given by the polynomial equation </a:t>
            </a:r>
          </a:p>
          <a:p>
            <a:pPr>
              <a:buNone/>
            </a:pPr>
            <a:r>
              <a:rPr lang="en-US" i="1" dirty="0" smtClean="0"/>
              <a:t>   y</a:t>
            </a:r>
            <a:r>
              <a:rPr lang="en-US" dirty="0" smtClean="0"/>
              <a:t> = -10</a:t>
            </a:r>
            <a:r>
              <a:rPr lang="en-US" i="1" dirty="0" smtClean="0"/>
              <a:t>x</a:t>
            </a:r>
            <a:r>
              <a:rPr lang="en-US" baseline="30000" dirty="0" smtClean="0"/>
              <a:t>4</a:t>
            </a:r>
            <a:r>
              <a:rPr lang="en-US" dirty="0" smtClean="0"/>
              <a:t> + 1000</a:t>
            </a:r>
            <a:r>
              <a:rPr lang="en-US" i="1" dirty="0" smtClean="0"/>
              <a:t>x</a:t>
            </a:r>
            <a:r>
              <a:rPr lang="en-US" baseline="30000" dirty="0" smtClean="0"/>
              <a:t>2</a:t>
            </a:r>
            <a:r>
              <a:rPr lang="en-US" dirty="0" smtClean="0"/>
              <a:t>.</a:t>
            </a:r>
          </a:p>
          <a:p>
            <a:pPr>
              <a:buNone/>
            </a:pPr>
            <a:r>
              <a:rPr lang="en-US" dirty="0" smtClean="0"/>
              <a:t>   At what price will the company stop making money?</a:t>
            </a:r>
          </a:p>
          <a:p>
            <a:pPr>
              <a:buNone/>
            </a:pPr>
            <a:endParaRPr lang="en-US" dirty="0" smtClean="0"/>
          </a:p>
          <a:p>
            <a:endParaRPr lang="en-US" dirty="0" smtClean="0"/>
          </a:p>
        </p:txBody>
      </p:sp>
      <p:sp>
        <p:nvSpPr>
          <p:cNvPr id="6" name="Content Placeholder 5"/>
          <p:cNvSpPr>
            <a:spLocks noGrp="1"/>
          </p:cNvSpPr>
          <p:nvPr>
            <p:ph sz="quarter" idx="4"/>
          </p:nvPr>
        </p:nvSpPr>
        <p:spPr>
          <a:xfrm>
            <a:off x="4611687" y="1466519"/>
            <a:ext cx="4041775" cy="3941763"/>
          </a:xfrm>
        </p:spPr>
        <p:txBody>
          <a:bodyPr/>
          <a:lstStyle/>
          <a:p>
            <a:endParaRPr lang="en-US" dirty="0"/>
          </a:p>
        </p:txBody>
      </p:sp>
      <p:pic>
        <p:nvPicPr>
          <p:cNvPr id="27650" name="Picture 2" descr="C:\Documents and Settings\dmidgette\Local Settings\Temporary Internet Files\Content.IE5\AL00Q1ZY\MC900431603[1].png"/>
          <p:cNvPicPr>
            <a:picLocks noChangeAspect="1" noChangeArrowheads="1"/>
          </p:cNvPicPr>
          <p:nvPr/>
        </p:nvPicPr>
        <p:blipFill>
          <a:blip r:embed="rId3" cstate="print"/>
          <a:srcRect/>
          <a:stretch>
            <a:fillRect/>
          </a:stretch>
        </p:blipFill>
        <p:spPr bwMode="auto">
          <a:xfrm>
            <a:off x="4953000" y="1620837"/>
            <a:ext cx="3309938" cy="3309938"/>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continued</a:t>
            </a:r>
            <a:endParaRPr lang="en-US" dirty="0"/>
          </a:p>
        </p:txBody>
      </p:sp>
      <p:sp>
        <p:nvSpPr>
          <p:cNvPr id="5" name="Content Placeholder 4"/>
          <p:cNvSpPr>
            <a:spLocks noGrp="1"/>
          </p:cNvSpPr>
          <p:nvPr>
            <p:ph sz="quarter" idx="2"/>
          </p:nvPr>
        </p:nvSpPr>
        <p:spPr/>
        <p:txBody>
          <a:bodyPr/>
          <a:lstStyle/>
          <a:p>
            <a:r>
              <a:rPr lang="en-US" dirty="0" smtClean="0"/>
              <a:t>Look at the graph of the function first:</a:t>
            </a:r>
            <a:endParaRPr lang="en-US" dirty="0"/>
          </a:p>
        </p:txBody>
      </p:sp>
      <p:sp>
        <p:nvSpPr>
          <p:cNvPr id="6" name="Content Placeholder 5"/>
          <p:cNvSpPr>
            <a:spLocks noGrp="1"/>
          </p:cNvSpPr>
          <p:nvPr>
            <p:ph sz="quarter" idx="4"/>
          </p:nvPr>
        </p:nvSpPr>
        <p:spPr/>
        <p:txBody>
          <a:bodyPr/>
          <a:lstStyle/>
          <a:p>
            <a:r>
              <a:rPr lang="en-US" dirty="0" smtClean="0"/>
              <a:t>We want to find the zeros, because then we will know when the company isn’t making any money (revenue of $0).</a:t>
            </a:r>
          </a:p>
          <a:p>
            <a:r>
              <a:rPr lang="en-US" dirty="0" smtClean="0"/>
              <a:t>We can factor the polynomial equation to find these zeros!!!</a:t>
            </a:r>
            <a:endParaRPr lang="en-US" dirty="0"/>
          </a:p>
        </p:txBody>
      </p:sp>
      <p:pic>
        <p:nvPicPr>
          <p:cNvPr id="4098" name="Picture 2"/>
          <p:cNvPicPr>
            <a:picLocks noChangeAspect="1" noChangeArrowheads="1"/>
          </p:cNvPicPr>
          <p:nvPr/>
        </p:nvPicPr>
        <p:blipFill>
          <a:blip r:embed="rId3" cstate="print"/>
          <a:srcRect/>
          <a:stretch>
            <a:fillRect/>
          </a:stretch>
        </p:blipFill>
        <p:spPr bwMode="auto">
          <a:xfrm>
            <a:off x="609600" y="2590800"/>
            <a:ext cx="4053385" cy="2743200"/>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Let’s factor 0 = -10</a:t>
            </a:r>
            <a:r>
              <a:rPr lang="en-US" i="1" dirty="0" smtClean="0"/>
              <a:t>x</a:t>
            </a:r>
            <a:r>
              <a:rPr lang="en-US" baseline="30000" dirty="0" smtClean="0"/>
              <a:t>2</a:t>
            </a:r>
            <a:r>
              <a:rPr lang="en-US" dirty="0" smtClean="0"/>
              <a:t>(</a:t>
            </a:r>
            <a:r>
              <a:rPr lang="en-US" i="1" dirty="0" smtClean="0"/>
              <a:t>x</a:t>
            </a:r>
            <a:r>
              <a:rPr lang="en-US" baseline="30000" dirty="0" smtClean="0"/>
              <a:t>2</a:t>
            </a:r>
            <a:r>
              <a:rPr lang="en-US" dirty="0" smtClean="0"/>
              <a:t> – 100)</a:t>
            </a:r>
          </a:p>
          <a:p>
            <a:pPr lvl="2"/>
            <a:r>
              <a:rPr lang="en-US" dirty="0" smtClean="0"/>
              <a:t>0 = -10</a:t>
            </a:r>
            <a:r>
              <a:rPr lang="en-US" i="1" dirty="0" smtClean="0"/>
              <a:t>x</a:t>
            </a:r>
            <a:r>
              <a:rPr lang="en-US" baseline="30000" dirty="0" smtClean="0"/>
              <a:t>2</a:t>
            </a:r>
            <a:r>
              <a:rPr lang="en-US" dirty="0" smtClean="0"/>
              <a:t>(</a:t>
            </a:r>
            <a:r>
              <a:rPr lang="en-US" i="1" dirty="0" smtClean="0"/>
              <a:t>x</a:t>
            </a:r>
            <a:r>
              <a:rPr lang="en-US" dirty="0" smtClean="0"/>
              <a:t> + 10)(</a:t>
            </a:r>
            <a:r>
              <a:rPr lang="en-US" i="1" dirty="0" smtClean="0"/>
              <a:t>x</a:t>
            </a:r>
            <a:r>
              <a:rPr lang="en-US" dirty="0" smtClean="0"/>
              <a:t> – 10)</a:t>
            </a:r>
          </a:p>
          <a:p>
            <a:r>
              <a:rPr lang="en-US" dirty="0" smtClean="0"/>
              <a:t>Now set each factor equal to 0 and solve for x:</a:t>
            </a:r>
          </a:p>
          <a:p>
            <a:pPr lvl="2"/>
            <a:r>
              <a:rPr lang="en-US" dirty="0" smtClean="0"/>
              <a:t>-10</a:t>
            </a:r>
            <a:r>
              <a:rPr lang="en-US" i="1" dirty="0" smtClean="0"/>
              <a:t>x</a:t>
            </a:r>
            <a:r>
              <a:rPr lang="en-US" baseline="30000" dirty="0" smtClean="0"/>
              <a:t>2</a:t>
            </a:r>
            <a:r>
              <a:rPr lang="en-US" dirty="0" smtClean="0"/>
              <a:t> = 0   or  </a:t>
            </a:r>
            <a:r>
              <a:rPr lang="en-US" i="1" dirty="0" smtClean="0"/>
              <a:t>x</a:t>
            </a:r>
            <a:r>
              <a:rPr lang="en-US" dirty="0" smtClean="0"/>
              <a:t> + 10 = 0   or </a:t>
            </a:r>
            <a:r>
              <a:rPr lang="en-US" i="1" dirty="0" smtClean="0"/>
              <a:t>x</a:t>
            </a:r>
            <a:r>
              <a:rPr lang="en-US" dirty="0" smtClean="0"/>
              <a:t> – 10 = 0</a:t>
            </a:r>
          </a:p>
          <a:p>
            <a:pPr lvl="2"/>
            <a:endParaRPr lang="en-US" dirty="0" smtClean="0"/>
          </a:p>
          <a:p>
            <a:r>
              <a:rPr lang="en-US" dirty="0" smtClean="0"/>
              <a:t>-10 doesn’t make sense in the situation because the company wouldn’t charge -$10</a:t>
            </a:r>
          </a:p>
          <a:p>
            <a:r>
              <a:rPr lang="en-US" dirty="0" smtClean="0"/>
              <a:t>0 doesn’t make sense in the situation because the company wouldn’t charge $0</a:t>
            </a:r>
          </a:p>
          <a:p>
            <a:r>
              <a:rPr lang="en-US" dirty="0" smtClean="0"/>
              <a:t>10 does make sense!  </a:t>
            </a:r>
            <a:r>
              <a:rPr lang="en-US" b="1" dirty="0" smtClean="0"/>
              <a:t>If the company charges $10, they won’t make any money</a:t>
            </a:r>
            <a:r>
              <a:rPr lang="en-US" dirty="0" smtClean="0"/>
              <a:t>…this would most likely be because people wouldn’t spend that much money for the item.</a:t>
            </a:r>
            <a:endParaRPr lang="en-US" dirty="0"/>
          </a:p>
        </p:txBody>
      </p:sp>
      <p:sp>
        <p:nvSpPr>
          <p:cNvPr id="3" name="Title 2"/>
          <p:cNvSpPr>
            <a:spLocks noGrp="1"/>
          </p:cNvSpPr>
          <p:nvPr>
            <p:ph type="title"/>
          </p:nvPr>
        </p:nvSpPr>
        <p:spPr/>
        <p:txBody>
          <a:bodyPr/>
          <a:lstStyle/>
          <a:p>
            <a:r>
              <a:rPr lang="en-US" dirty="0" smtClean="0"/>
              <a:t>Example continued</a:t>
            </a:r>
            <a:endParaRPr lang="en-US" dirty="0"/>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8673"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733799" y="2743200"/>
            <a:ext cx="1624263" cy="381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FACTORING a polynomial means to break it apart into its prime factors.</a:t>
            </a:r>
          </a:p>
          <a:p>
            <a:endParaRPr lang="en-US" dirty="0" smtClean="0"/>
          </a:p>
          <a:p>
            <a:r>
              <a:rPr lang="en-US" dirty="0" smtClean="0"/>
              <a:t>For example:</a:t>
            </a:r>
          </a:p>
          <a:p>
            <a:pPr lvl="2"/>
            <a:r>
              <a:rPr lang="en-US" i="1" dirty="0" smtClean="0"/>
              <a:t>x</a:t>
            </a:r>
            <a:r>
              <a:rPr lang="en-US" baseline="30000" dirty="0" smtClean="0"/>
              <a:t>2</a:t>
            </a:r>
            <a:r>
              <a:rPr lang="en-US" dirty="0" smtClean="0"/>
              <a:t> – 4 = (</a:t>
            </a:r>
            <a:r>
              <a:rPr lang="en-US" i="1" dirty="0" smtClean="0"/>
              <a:t>x</a:t>
            </a:r>
            <a:r>
              <a:rPr lang="en-US" dirty="0" smtClean="0"/>
              <a:t> + 2)(</a:t>
            </a:r>
            <a:r>
              <a:rPr lang="en-US" i="1" dirty="0" smtClean="0"/>
              <a:t>x</a:t>
            </a:r>
            <a:r>
              <a:rPr lang="en-US" dirty="0" smtClean="0"/>
              <a:t> – 2)</a:t>
            </a:r>
          </a:p>
          <a:p>
            <a:pPr lvl="2"/>
            <a:r>
              <a:rPr lang="en-US" i="1" dirty="0" smtClean="0"/>
              <a:t>x</a:t>
            </a:r>
            <a:r>
              <a:rPr lang="en-US" baseline="30000" dirty="0" smtClean="0"/>
              <a:t>2</a:t>
            </a:r>
            <a:r>
              <a:rPr lang="en-US" dirty="0" smtClean="0"/>
              <a:t> + 6</a:t>
            </a:r>
            <a:r>
              <a:rPr lang="en-US" i="1" dirty="0" smtClean="0"/>
              <a:t>x</a:t>
            </a:r>
            <a:r>
              <a:rPr lang="en-US" dirty="0" smtClean="0"/>
              <a:t> + 5 = (</a:t>
            </a:r>
            <a:r>
              <a:rPr lang="en-US" i="1" dirty="0" smtClean="0"/>
              <a:t>x</a:t>
            </a:r>
            <a:r>
              <a:rPr lang="en-US" dirty="0" smtClean="0"/>
              <a:t> + 1)(</a:t>
            </a:r>
            <a:r>
              <a:rPr lang="en-US" i="1" dirty="0" smtClean="0"/>
              <a:t>x</a:t>
            </a:r>
            <a:r>
              <a:rPr lang="en-US" dirty="0" smtClean="0"/>
              <a:t> + 5)</a:t>
            </a:r>
          </a:p>
          <a:p>
            <a:pPr lvl="2"/>
            <a:r>
              <a:rPr lang="en-US" dirty="0" smtClean="0"/>
              <a:t>3</a:t>
            </a:r>
            <a:r>
              <a:rPr lang="en-US" i="1" dirty="0" smtClean="0"/>
              <a:t>y</a:t>
            </a:r>
            <a:r>
              <a:rPr lang="en-US" baseline="30000" dirty="0" smtClean="0"/>
              <a:t>2</a:t>
            </a:r>
            <a:r>
              <a:rPr lang="en-US" dirty="0" smtClean="0"/>
              <a:t> + 10</a:t>
            </a:r>
            <a:r>
              <a:rPr lang="en-US" i="1" dirty="0" smtClean="0"/>
              <a:t>y</a:t>
            </a:r>
            <a:r>
              <a:rPr lang="en-US" dirty="0" smtClean="0"/>
              <a:t> – 8 = (3</a:t>
            </a:r>
            <a:r>
              <a:rPr lang="en-US" i="1" dirty="0" smtClean="0"/>
              <a:t>y</a:t>
            </a:r>
            <a:r>
              <a:rPr lang="en-US" dirty="0" smtClean="0"/>
              <a:t> – 2)(</a:t>
            </a:r>
            <a:r>
              <a:rPr lang="en-US" i="1" dirty="0" smtClean="0"/>
              <a:t>y</a:t>
            </a:r>
            <a:r>
              <a:rPr lang="en-US" dirty="0" smtClean="0"/>
              <a:t> + 4)</a:t>
            </a:r>
          </a:p>
          <a:p>
            <a:pPr lvl="2">
              <a:buNone/>
            </a:pPr>
            <a:endParaRPr lang="en-US" dirty="0" smtClean="0"/>
          </a:p>
          <a:p>
            <a:pPr>
              <a:buNone/>
            </a:pPr>
            <a:r>
              <a:rPr lang="en-US" dirty="0" smtClean="0"/>
              <a:t>	</a:t>
            </a:r>
            <a:endParaRPr lang="en-US" dirty="0"/>
          </a:p>
        </p:txBody>
      </p:sp>
      <p:sp>
        <p:nvSpPr>
          <p:cNvPr id="3" name="Title 2"/>
          <p:cNvSpPr>
            <a:spLocks noGrp="1"/>
          </p:cNvSpPr>
          <p:nvPr>
            <p:ph type="title"/>
          </p:nvPr>
        </p:nvSpPr>
        <p:spPr/>
        <p:txBody>
          <a:bodyPr>
            <a:normAutofit/>
          </a:bodyPr>
          <a:lstStyle/>
          <a:p>
            <a:r>
              <a:rPr lang="en-US" dirty="0" smtClean="0"/>
              <a:t>Quick Review</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US" sz="3600" dirty="0" smtClean="0"/>
              <a:t>In this lesson, we want to factor </a:t>
            </a:r>
            <a:r>
              <a:rPr lang="en-US" sz="3600" dirty="0" smtClean="0"/>
              <a:t>polynomials </a:t>
            </a:r>
            <a:r>
              <a:rPr lang="en-US" sz="3600" dirty="0" smtClean="0"/>
              <a:t>that have four terms.  To do this, we will use a method called </a:t>
            </a:r>
            <a:r>
              <a:rPr lang="en-US" sz="3600" u="sng" dirty="0" smtClean="0"/>
              <a:t>grouping</a:t>
            </a:r>
            <a:r>
              <a:rPr lang="en-US" sz="3600" dirty="0" smtClean="0"/>
              <a:t>.</a:t>
            </a:r>
            <a:endParaRPr lang="en-US" sz="36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Let’s begin by grouping the first two terms and the last two terms:</a:t>
            </a:r>
          </a:p>
          <a:p>
            <a:pPr lvl="2"/>
            <a:r>
              <a:rPr lang="en-US" dirty="0" smtClean="0"/>
              <a:t>(ax + ay) + (</a:t>
            </a:r>
            <a:r>
              <a:rPr lang="en-US" dirty="0" err="1" smtClean="0"/>
              <a:t>bx</a:t>
            </a:r>
            <a:r>
              <a:rPr lang="en-US" dirty="0" smtClean="0"/>
              <a:t> + by)</a:t>
            </a:r>
          </a:p>
          <a:p>
            <a:r>
              <a:rPr lang="en-US" dirty="0" smtClean="0"/>
              <a:t>Next, factor out the GCF of each group:</a:t>
            </a:r>
          </a:p>
          <a:p>
            <a:pPr lvl="2"/>
            <a:r>
              <a:rPr lang="en-US" dirty="0" smtClean="0"/>
              <a:t>a(x + y) + b(x + y)</a:t>
            </a:r>
          </a:p>
          <a:p>
            <a:r>
              <a:rPr lang="en-US" dirty="0" smtClean="0"/>
              <a:t>Notice that (x + y) is a common factor of each term.   This means:</a:t>
            </a:r>
          </a:p>
          <a:p>
            <a:pPr lvl="1"/>
            <a:r>
              <a:rPr lang="en-US" dirty="0" smtClean="0"/>
              <a:t>ax + ay + </a:t>
            </a:r>
            <a:r>
              <a:rPr lang="en-US" dirty="0" err="1" smtClean="0"/>
              <a:t>bx</a:t>
            </a:r>
            <a:r>
              <a:rPr lang="en-US" dirty="0" smtClean="0"/>
              <a:t> + by = (x + y)(a + b)</a:t>
            </a:r>
          </a:p>
          <a:p>
            <a:pPr lvl="3">
              <a:buNone/>
            </a:pPr>
            <a:endParaRPr lang="en-US" dirty="0" smtClean="0"/>
          </a:p>
        </p:txBody>
      </p:sp>
      <p:sp>
        <p:nvSpPr>
          <p:cNvPr id="3" name="Title 2"/>
          <p:cNvSpPr>
            <a:spLocks noGrp="1"/>
          </p:cNvSpPr>
          <p:nvPr>
            <p:ph type="title"/>
          </p:nvPr>
        </p:nvSpPr>
        <p:spPr/>
        <p:txBody>
          <a:bodyPr>
            <a:normAutofit fontScale="90000"/>
          </a:bodyPr>
          <a:lstStyle/>
          <a:p>
            <a:r>
              <a:rPr lang="en-US" dirty="0" smtClean="0"/>
              <a:t>For example, let’s factor </a:t>
            </a:r>
            <a:br>
              <a:rPr lang="en-US" dirty="0" smtClean="0"/>
            </a:br>
            <a:r>
              <a:rPr lang="en-US" dirty="0" smtClean="0"/>
              <a:t>ax + ay + </a:t>
            </a:r>
            <a:r>
              <a:rPr lang="en-US" dirty="0" err="1" smtClean="0"/>
              <a:t>bx</a:t>
            </a:r>
            <a:r>
              <a:rPr lang="en-US" dirty="0" smtClean="0"/>
              <a:t> + by.</a:t>
            </a:r>
            <a:endParaRPr lang="en-US" dirty="0"/>
          </a:p>
        </p:txBody>
      </p:sp>
      <p:sp>
        <p:nvSpPr>
          <p:cNvPr id="4" name="Rectangle 3"/>
          <p:cNvSpPr/>
          <p:nvPr/>
        </p:nvSpPr>
        <p:spPr>
          <a:xfrm>
            <a:off x="4114800" y="4343400"/>
            <a:ext cx="20574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First, group each set of terms:</a:t>
            </a:r>
          </a:p>
          <a:p>
            <a:pPr lvl="2"/>
            <a:r>
              <a:rPr lang="en-US" dirty="0" smtClean="0"/>
              <a:t>(</a:t>
            </a:r>
            <a:r>
              <a:rPr lang="en-US" i="1" dirty="0" smtClean="0"/>
              <a:t>x</a:t>
            </a:r>
            <a:r>
              <a:rPr lang="en-US" baseline="30000" dirty="0" smtClean="0"/>
              <a:t>3</a:t>
            </a:r>
            <a:r>
              <a:rPr lang="en-US" dirty="0" smtClean="0"/>
              <a:t> + 7</a:t>
            </a:r>
            <a:r>
              <a:rPr lang="en-US" i="1" dirty="0" smtClean="0"/>
              <a:t>x</a:t>
            </a:r>
            <a:r>
              <a:rPr lang="en-US" baseline="30000" dirty="0" smtClean="0"/>
              <a:t>2</a:t>
            </a:r>
            <a:r>
              <a:rPr lang="en-US" dirty="0" smtClean="0"/>
              <a:t>) + (2</a:t>
            </a:r>
            <a:r>
              <a:rPr lang="en-US" i="1" dirty="0" smtClean="0"/>
              <a:t>x</a:t>
            </a:r>
            <a:r>
              <a:rPr lang="en-US" dirty="0" smtClean="0"/>
              <a:t> + 14)</a:t>
            </a:r>
          </a:p>
          <a:p>
            <a:pPr lvl="2">
              <a:buNone/>
            </a:pPr>
            <a:endParaRPr lang="en-US" dirty="0" smtClean="0"/>
          </a:p>
          <a:p>
            <a:r>
              <a:rPr lang="en-US" dirty="0" smtClean="0"/>
              <a:t>Then, take out GCFs:</a:t>
            </a:r>
          </a:p>
          <a:p>
            <a:pPr lvl="2"/>
            <a:r>
              <a:rPr lang="en-US" i="1" dirty="0" smtClean="0"/>
              <a:t>x</a:t>
            </a:r>
            <a:r>
              <a:rPr lang="en-US" baseline="30000" dirty="0" smtClean="0"/>
              <a:t>2</a:t>
            </a:r>
            <a:r>
              <a:rPr lang="en-US" dirty="0" smtClean="0"/>
              <a:t>(</a:t>
            </a:r>
            <a:r>
              <a:rPr lang="en-US" i="1" dirty="0" smtClean="0"/>
              <a:t>x</a:t>
            </a:r>
            <a:r>
              <a:rPr lang="en-US" dirty="0" smtClean="0"/>
              <a:t> + 7) + 2(</a:t>
            </a:r>
            <a:r>
              <a:rPr lang="en-US" i="1" dirty="0" smtClean="0"/>
              <a:t>x</a:t>
            </a:r>
            <a:r>
              <a:rPr lang="en-US" dirty="0" smtClean="0"/>
              <a:t> + 7)</a:t>
            </a:r>
          </a:p>
          <a:p>
            <a:pPr lvl="2"/>
            <a:endParaRPr lang="en-US" dirty="0" smtClean="0"/>
          </a:p>
          <a:p>
            <a:r>
              <a:rPr lang="en-US" dirty="0" smtClean="0"/>
              <a:t>Write final answer:</a:t>
            </a:r>
          </a:p>
          <a:p>
            <a:pPr lvl="2"/>
            <a:r>
              <a:rPr lang="en-US" dirty="0" smtClean="0"/>
              <a:t>(</a:t>
            </a:r>
            <a:r>
              <a:rPr lang="en-US" i="1" dirty="0" smtClean="0"/>
              <a:t>x</a:t>
            </a:r>
            <a:r>
              <a:rPr lang="en-US" dirty="0" smtClean="0"/>
              <a:t> + 7)(</a:t>
            </a:r>
            <a:r>
              <a:rPr lang="en-US" i="1" dirty="0" smtClean="0"/>
              <a:t>x</a:t>
            </a:r>
            <a:r>
              <a:rPr lang="en-US" baseline="30000" dirty="0" smtClean="0"/>
              <a:t>2</a:t>
            </a:r>
            <a:r>
              <a:rPr lang="en-US" dirty="0" smtClean="0"/>
              <a:t> + 2)</a:t>
            </a:r>
          </a:p>
          <a:p>
            <a:pPr lvl="2"/>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Factor: </a:t>
            </a:r>
            <a:r>
              <a:rPr lang="en-US" i="1" dirty="0" smtClean="0"/>
              <a:t>x</a:t>
            </a:r>
            <a:r>
              <a:rPr lang="en-US" baseline="30000" dirty="0" smtClean="0"/>
              <a:t>3</a:t>
            </a:r>
            <a:r>
              <a:rPr lang="en-US" dirty="0" smtClean="0"/>
              <a:t> + 7</a:t>
            </a:r>
            <a:r>
              <a:rPr lang="en-US" i="1" dirty="0" smtClean="0"/>
              <a:t>x</a:t>
            </a:r>
            <a:r>
              <a:rPr lang="en-US" baseline="30000" dirty="0" smtClean="0"/>
              <a:t>2</a:t>
            </a:r>
            <a:r>
              <a:rPr lang="en-US" dirty="0" smtClean="0"/>
              <a:t> + 2</a:t>
            </a:r>
            <a:r>
              <a:rPr lang="en-US" i="1" dirty="0" smtClean="0"/>
              <a:t>x</a:t>
            </a:r>
            <a:r>
              <a:rPr lang="en-US" dirty="0" smtClean="0"/>
              <a:t> + 14</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First, group each set of terms:</a:t>
            </a:r>
          </a:p>
          <a:p>
            <a:pPr lvl="2"/>
            <a:r>
              <a:rPr lang="en-US" sz="2200" dirty="0" smtClean="0"/>
              <a:t>(3</a:t>
            </a:r>
            <a:r>
              <a:rPr lang="en-US" sz="2200" i="1" dirty="0" smtClean="0"/>
              <a:t>x</a:t>
            </a:r>
            <a:r>
              <a:rPr lang="en-US" sz="2200" baseline="30000" dirty="0" smtClean="0"/>
              <a:t>2</a:t>
            </a:r>
            <a:r>
              <a:rPr lang="en-US" sz="2200" dirty="0" smtClean="0"/>
              <a:t> + </a:t>
            </a:r>
            <a:r>
              <a:rPr lang="en-US" sz="2200" i="1" dirty="0" err="1" smtClean="0"/>
              <a:t>xy</a:t>
            </a:r>
            <a:r>
              <a:rPr lang="en-US" sz="2200" dirty="0" smtClean="0"/>
              <a:t>) – (12</a:t>
            </a:r>
            <a:r>
              <a:rPr lang="en-US" sz="2200" i="1" dirty="0" smtClean="0"/>
              <a:t>x</a:t>
            </a:r>
            <a:r>
              <a:rPr lang="en-US" sz="2200" dirty="0" smtClean="0"/>
              <a:t> + 4</a:t>
            </a:r>
            <a:r>
              <a:rPr lang="en-US" sz="2200" i="1" dirty="0" smtClean="0"/>
              <a:t>y</a:t>
            </a:r>
            <a:r>
              <a:rPr lang="en-US" sz="2200" dirty="0" smtClean="0"/>
              <a:t>)</a:t>
            </a:r>
          </a:p>
          <a:p>
            <a:pPr lvl="2"/>
            <a:r>
              <a:rPr lang="en-US" sz="2200" dirty="0" smtClean="0"/>
              <a:t>Notice that because there was a minus here, we needed to change the sign in our second group!</a:t>
            </a:r>
            <a:endParaRPr lang="en-US" dirty="0" smtClean="0"/>
          </a:p>
          <a:p>
            <a:r>
              <a:rPr lang="en-US" dirty="0" smtClean="0"/>
              <a:t>Then, take out GCFs:</a:t>
            </a:r>
          </a:p>
          <a:p>
            <a:pPr lvl="2"/>
            <a:r>
              <a:rPr lang="en-US" sz="2200" i="1" dirty="0" smtClean="0"/>
              <a:t>x</a:t>
            </a:r>
            <a:r>
              <a:rPr lang="en-US" sz="2200" dirty="0" smtClean="0"/>
              <a:t>(3</a:t>
            </a:r>
            <a:r>
              <a:rPr lang="en-US" sz="2200" i="1" dirty="0" smtClean="0"/>
              <a:t>x</a:t>
            </a:r>
            <a:r>
              <a:rPr lang="en-US" sz="2200" dirty="0" smtClean="0"/>
              <a:t> + </a:t>
            </a:r>
            <a:r>
              <a:rPr lang="en-US" sz="2200" i="1" dirty="0" smtClean="0"/>
              <a:t>y</a:t>
            </a:r>
            <a:r>
              <a:rPr lang="en-US" sz="2200" dirty="0" smtClean="0"/>
              <a:t>) – 4(3</a:t>
            </a:r>
            <a:r>
              <a:rPr lang="en-US" sz="2200" i="1" dirty="0" smtClean="0"/>
              <a:t>x</a:t>
            </a:r>
            <a:r>
              <a:rPr lang="en-US" sz="2200" dirty="0" smtClean="0"/>
              <a:t> + </a:t>
            </a:r>
            <a:r>
              <a:rPr lang="en-US" sz="2200" i="1" dirty="0" smtClean="0"/>
              <a:t>y</a:t>
            </a:r>
            <a:r>
              <a:rPr lang="en-US" sz="2200" dirty="0" smtClean="0"/>
              <a:t>)</a:t>
            </a:r>
          </a:p>
          <a:p>
            <a:pPr lvl="2"/>
            <a:endParaRPr lang="en-US" dirty="0" smtClean="0"/>
          </a:p>
          <a:p>
            <a:r>
              <a:rPr lang="en-US" dirty="0" smtClean="0"/>
              <a:t>Write final answer:</a:t>
            </a:r>
          </a:p>
          <a:p>
            <a:pPr lvl="2"/>
            <a:r>
              <a:rPr lang="en-US" sz="2200" dirty="0" smtClean="0"/>
              <a:t>(3</a:t>
            </a:r>
            <a:r>
              <a:rPr lang="en-US" sz="2200" i="1" dirty="0" smtClean="0"/>
              <a:t>x</a:t>
            </a:r>
            <a:r>
              <a:rPr lang="en-US" sz="2200" dirty="0" smtClean="0"/>
              <a:t> + </a:t>
            </a:r>
            <a:r>
              <a:rPr lang="en-US" sz="2200" i="1" dirty="0" smtClean="0"/>
              <a:t>y</a:t>
            </a:r>
            <a:r>
              <a:rPr lang="en-US" sz="2200" dirty="0" smtClean="0"/>
              <a:t>)(</a:t>
            </a:r>
            <a:r>
              <a:rPr lang="en-US" sz="2200" i="1" dirty="0" smtClean="0"/>
              <a:t>x</a:t>
            </a:r>
            <a:r>
              <a:rPr lang="en-US" sz="2200" dirty="0" smtClean="0"/>
              <a:t> – 4)</a:t>
            </a:r>
          </a:p>
          <a:p>
            <a:pPr lvl="2"/>
            <a:endParaRPr lang="en-US" dirty="0" smtClean="0"/>
          </a:p>
          <a:p>
            <a:endParaRPr lang="en-US" dirty="0" smtClean="0"/>
          </a:p>
          <a:p>
            <a:endParaRPr lang="en-US" dirty="0"/>
          </a:p>
        </p:txBody>
      </p:sp>
      <p:sp>
        <p:nvSpPr>
          <p:cNvPr id="3" name="Title 2"/>
          <p:cNvSpPr>
            <a:spLocks noGrp="1"/>
          </p:cNvSpPr>
          <p:nvPr>
            <p:ph type="title"/>
          </p:nvPr>
        </p:nvSpPr>
        <p:spPr/>
        <p:txBody>
          <a:bodyPr>
            <a:normAutofit/>
          </a:bodyPr>
          <a:lstStyle/>
          <a:p>
            <a:r>
              <a:rPr lang="en-US" dirty="0" smtClean="0"/>
              <a:t>Factor: 3</a:t>
            </a:r>
            <a:r>
              <a:rPr lang="en-US" i="1" dirty="0" smtClean="0"/>
              <a:t>x</a:t>
            </a:r>
            <a:r>
              <a:rPr lang="en-US" baseline="30000" dirty="0" smtClean="0"/>
              <a:t>2</a:t>
            </a:r>
            <a:r>
              <a:rPr lang="en-US" dirty="0" smtClean="0"/>
              <a:t> + </a:t>
            </a:r>
            <a:r>
              <a:rPr lang="en-US" i="1" dirty="0" err="1" smtClean="0"/>
              <a:t>xy</a:t>
            </a:r>
            <a:r>
              <a:rPr lang="en-US" dirty="0" smtClean="0"/>
              <a:t> – 12</a:t>
            </a:r>
            <a:r>
              <a:rPr lang="en-US" i="1" dirty="0" smtClean="0"/>
              <a:t>x</a:t>
            </a:r>
            <a:r>
              <a:rPr lang="en-US" dirty="0" smtClean="0"/>
              <a:t> – 4</a:t>
            </a:r>
            <a:r>
              <a:rPr lang="en-US" i="1" dirty="0" smtClean="0"/>
              <a:t>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indent="-514350">
              <a:buFont typeface="+mj-lt"/>
              <a:buAutoNum type="arabicPeriod"/>
            </a:pPr>
            <a:r>
              <a:rPr lang="en-US" i="1" dirty="0" smtClean="0"/>
              <a:t>a</a:t>
            </a:r>
            <a:r>
              <a:rPr lang="en-US" baseline="30000" dirty="0" smtClean="0"/>
              <a:t>3</a:t>
            </a:r>
            <a:r>
              <a:rPr lang="en-US" dirty="0" smtClean="0"/>
              <a:t> – 2</a:t>
            </a:r>
            <a:r>
              <a:rPr lang="en-US" i="1" dirty="0" smtClean="0"/>
              <a:t>a</a:t>
            </a:r>
            <a:r>
              <a:rPr lang="en-US" baseline="30000" dirty="0" smtClean="0"/>
              <a:t>2</a:t>
            </a:r>
            <a:r>
              <a:rPr lang="en-US" dirty="0" smtClean="0"/>
              <a:t> + 5</a:t>
            </a:r>
            <a:r>
              <a:rPr lang="en-US" i="1" dirty="0" smtClean="0"/>
              <a:t>a</a:t>
            </a:r>
            <a:r>
              <a:rPr lang="en-US" dirty="0" smtClean="0"/>
              <a:t> – 10</a:t>
            </a:r>
          </a:p>
          <a:p>
            <a:pPr marL="624078" indent="-514350">
              <a:buFont typeface="+mj-lt"/>
              <a:buAutoNum type="arabicPeriod"/>
            </a:pPr>
            <a:endParaRPr lang="en-US" dirty="0" smtClean="0"/>
          </a:p>
          <a:p>
            <a:pPr marL="624078" indent="-514350">
              <a:buFont typeface="+mj-lt"/>
              <a:buAutoNum type="arabicPeriod"/>
            </a:pPr>
            <a:endParaRPr lang="en-US" dirty="0" smtClean="0"/>
          </a:p>
          <a:p>
            <a:pPr marL="624078" indent="-514350">
              <a:buFont typeface="+mj-lt"/>
              <a:buAutoNum type="arabicPeriod"/>
            </a:pPr>
            <a:endParaRPr lang="en-US" dirty="0" smtClean="0"/>
          </a:p>
          <a:p>
            <a:pPr marL="624078" indent="-514350">
              <a:buFont typeface="+mj-lt"/>
              <a:buAutoNum type="arabicPeriod"/>
            </a:pPr>
            <a:r>
              <a:rPr lang="en-US" dirty="0" smtClean="0"/>
              <a:t>15</a:t>
            </a:r>
            <a:r>
              <a:rPr lang="en-US" i="1" dirty="0" smtClean="0"/>
              <a:t>y</a:t>
            </a:r>
            <a:r>
              <a:rPr lang="en-US" baseline="30000" dirty="0" smtClean="0"/>
              <a:t>3</a:t>
            </a:r>
            <a:r>
              <a:rPr lang="en-US" dirty="0" smtClean="0"/>
              <a:t> + 24</a:t>
            </a:r>
            <a:r>
              <a:rPr lang="en-US" i="1" dirty="0" smtClean="0"/>
              <a:t>y</a:t>
            </a:r>
            <a:r>
              <a:rPr lang="en-US" baseline="30000" dirty="0" smtClean="0"/>
              <a:t>2</a:t>
            </a:r>
            <a:r>
              <a:rPr lang="en-US" dirty="0" smtClean="0"/>
              <a:t> – 35</a:t>
            </a:r>
            <a:r>
              <a:rPr lang="en-US" i="1" dirty="0" smtClean="0"/>
              <a:t>y</a:t>
            </a:r>
            <a:r>
              <a:rPr lang="en-US" dirty="0" smtClean="0"/>
              <a:t> – 56</a:t>
            </a:r>
          </a:p>
          <a:p>
            <a:pPr marL="624078" indent="-514350">
              <a:buNone/>
            </a:pPr>
            <a:endParaRPr lang="en-US" dirty="0"/>
          </a:p>
        </p:txBody>
      </p:sp>
      <p:sp>
        <p:nvSpPr>
          <p:cNvPr id="3" name="Title 2"/>
          <p:cNvSpPr>
            <a:spLocks noGrp="1"/>
          </p:cNvSpPr>
          <p:nvPr>
            <p:ph type="title"/>
          </p:nvPr>
        </p:nvSpPr>
        <p:spPr/>
        <p:txBody>
          <a:bodyPr>
            <a:noAutofit/>
          </a:bodyPr>
          <a:lstStyle/>
          <a:p>
            <a:r>
              <a:rPr lang="en-US" sz="2400" dirty="0" smtClean="0"/>
              <a:t>You try these.  When you are ready to check your answers, move to the next slide.</a:t>
            </a: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well did you do?</a:t>
            </a:r>
            <a:endParaRPr lang="en-US" dirty="0"/>
          </a:p>
        </p:txBody>
      </p:sp>
      <p:sp>
        <p:nvSpPr>
          <p:cNvPr id="3" name="Text Placeholder 2"/>
          <p:cNvSpPr>
            <a:spLocks noGrp="1"/>
          </p:cNvSpPr>
          <p:nvPr>
            <p:ph type="body" idx="1"/>
          </p:nvPr>
        </p:nvSpPr>
        <p:spPr/>
        <p:txBody>
          <a:bodyPr>
            <a:normAutofit fontScale="92500" lnSpcReduction="10000"/>
          </a:bodyPr>
          <a:lstStyle/>
          <a:p>
            <a:endParaRPr lang="en-US" dirty="0" smtClean="0"/>
          </a:p>
          <a:p>
            <a:r>
              <a:rPr lang="en-US" dirty="0" smtClean="0"/>
              <a:t>Answer:  (</a:t>
            </a:r>
            <a:r>
              <a:rPr lang="en-US" i="1" dirty="0" smtClean="0"/>
              <a:t>a</a:t>
            </a:r>
            <a:r>
              <a:rPr lang="en-US" dirty="0" smtClean="0"/>
              <a:t> – 2)(</a:t>
            </a:r>
            <a:r>
              <a:rPr lang="en-US" i="1" dirty="0" smtClean="0"/>
              <a:t>a</a:t>
            </a:r>
            <a:r>
              <a:rPr lang="en-US" baseline="30000" dirty="0" smtClean="0"/>
              <a:t>2</a:t>
            </a:r>
            <a:r>
              <a:rPr lang="en-US" dirty="0" smtClean="0"/>
              <a:t> + 5)</a:t>
            </a:r>
          </a:p>
          <a:p>
            <a:endParaRPr lang="en-US" dirty="0"/>
          </a:p>
        </p:txBody>
      </p:sp>
      <p:sp>
        <p:nvSpPr>
          <p:cNvPr id="4" name="Text Placeholder 3"/>
          <p:cNvSpPr>
            <a:spLocks noGrp="1"/>
          </p:cNvSpPr>
          <p:nvPr>
            <p:ph type="body" sz="half" idx="3"/>
          </p:nvPr>
        </p:nvSpPr>
        <p:spPr/>
        <p:txBody>
          <a:bodyPr/>
          <a:lstStyle/>
          <a:p>
            <a:r>
              <a:rPr lang="en-US" dirty="0" smtClean="0"/>
              <a:t>Answer:  (5</a:t>
            </a:r>
            <a:r>
              <a:rPr lang="en-US" i="1" dirty="0" smtClean="0"/>
              <a:t>y</a:t>
            </a:r>
            <a:r>
              <a:rPr lang="en-US" dirty="0" smtClean="0"/>
              <a:t> + 8)(3</a:t>
            </a:r>
            <a:r>
              <a:rPr lang="en-US" i="1" dirty="0" smtClean="0"/>
              <a:t>y</a:t>
            </a:r>
            <a:r>
              <a:rPr lang="en-US" baseline="30000" dirty="0" smtClean="0"/>
              <a:t>2</a:t>
            </a:r>
            <a:r>
              <a:rPr lang="en-US" dirty="0" smtClean="0"/>
              <a:t> – 7)</a:t>
            </a:r>
          </a:p>
        </p:txBody>
      </p:sp>
      <p:sp>
        <p:nvSpPr>
          <p:cNvPr id="5" name="Content Placeholder 4"/>
          <p:cNvSpPr>
            <a:spLocks noGrp="1"/>
          </p:cNvSpPr>
          <p:nvPr>
            <p:ph sz="quarter" idx="2"/>
          </p:nvPr>
        </p:nvSpPr>
        <p:spPr/>
        <p:txBody>
          <a:bodyPr>
            <a:normAutofit/>
          </a:bodyPr>
          <a:lstStyle/>
          <a:p>
            <a:pPr>
              <a:buNone/>
            </a:pPr>
            <a:r>
              <a:rPr lang="en-US" sz="1800" dirty="0" smtClean="0"/>
              <a:t>1. </a:t>
            </a:r>
            <a:r>
              <a:rPr lang="en-US" sz="1800" i="1" dirty="0" smtClean="0"/>
              <a:t>a</a:t>
            </a:r>
            <a:r>
              <a:rPr lang="en-US" sz="1800" baseline="30000" dirty="0" smtClean="0"/>
              <a:t>3</a:t>
            </a:r>
            <a:r>
              <a:rPr lang="en-US" sz="1800" dirty="0" smtClean="0"/>
              <a:t> – 2</a:t>
            </a:r>
            <a:r>
              <a:rPr lang="en-US" sz="1800" i="1" dirty="0" smtClean="0"/>
              <a:t>a</a:t>
            </a:r>
            <a:r>
              <a:rPr lang="en-US" sz="1800" baseline="30000" dirty="0" smtClean="0"/>
              <a:t>2</a:t>
            </a:r>
            <a:r>
              <a:rPr lang="en-US" sz="1800" dirty="0" smtClean="0"/>
              <a:t> + 5</a:t>
            </a:r>
            <a:r>
              <a:rPr lang="en-US" sz="1800" i="1" dirty="0" smtClean="0"/>
              <a:t>a</a:t>
            </a:r>
            <a:r>
              <a:rPr lang="en-US" sz="1800" dirty="0" smtClean="0"/>
              <a:t> – 10</a:t>
            </a:r>
          </a:p>
          <a:p>
            <a:pPr>
              <a:buNone/>
            </a:pPr>
            <a:endParaRPr lang="en-US" sz="1800" dirty="0" smtClean="0"/>
          </a:p>
          <a:p>
            <a:pPr>
              <a:buNone/>
            </a:pPr>
            <a:r>
              <a:rPr lang="en-US" sz="1800" dirty="0" smtClean="0"/>
              <a:t>Group:  (</a:t>
            </a:r>
            <a:r>
              <a:rPr lang="en-US" sz="1800" i="1" dirty="0" smtClean="0"/>
              <a:t>a</a:t>
            </a:r>
            <a:r>
              <a:rPr lang="en-US" sz="1800" baseline="30000" dirty="0" smtClean="0"/>
              <a:t>3</a:t>
            </a:r>
            <a:r>
              <a:rPr lang="en-US" sz="1800" dirty="0" smtClean="0"/>
              <a:t> – 2</a:t>
            </a:r>
            <a:r>
              <a:rPr lang="en-US" sz="1800" i="1" dirty="0" smtClean="0"/>
              <a:t>a</a:t>
            </a:r>
            <a:r>
              <a:rPr lang="en-US" sz="1800" baseline="30000" dirty="0" smtClean="0"/>
              <a:t>2</a:t>
            </a:r>
            <a:r>
              <a:rPr lang="en-US" sz="1800" dirty="0" smtClean="0"/>
              <a:t>) + (5</a:t>
            </a:r>
            <a:r>
              <a:rPr lang="en-US" sz="1800" i="1" dirty="0" smtClean="0"/>
              <a:t>a</a:t>
            </a:r>
            <a:r>
              <a:rPr lang="en-US" sz="1800" dirty="0" smtClean="0"/>
              <a:t> – 10)</a:t>
            </a:r>
          </a:p>
          <a:p>
            <a:pPr>
              <a:buNone/>
            </a:pPr>
            <a:endParaRPr lang="en-US" sz="1800" dirty="0" smtClean="0"/>
          </a:p>
          <a:p>
            <a:pPr>
              <a:buNone/>
            </a:pPr>
            <a:endParaRPr lang="en-US" sz="1800" dirty="0" smtClean="0"/>
          </a:p>
          <a:p>
            <a:pPr>
              <a:buNone/>
            </a:pPr>
            <a:r>
              <a:rPr lang="en-US" sz="1800" dirty="0" smtClean="0"/>
              <a:t>GCFs:  </a:t>
            </a:r>
            <a:r>
              <a:rPr lang="en-US" sz="1800" i="1" dirty="0" smtClean="0"/>
              <a:t>a</a:t>
            </a:r>
            <a:r>
              <a:rPr lang="en-US" sz="1800" baseline="30000" dirty="0" smtClean="0"/>
              <a:t>2</a:t>
            </a:r>
            <a:r>
              <a:rPr lang="en-US" sz="1800" dirty="0" smtClean="0"/>
              <a:t>(</a:t>
            </a:r>
            <a:r>
              <a:rPr lang="en-US" sz="1800" i="1" dirty="0" smtClean="0"/>
              <a:t>a</a:t>
            </a:r>
            <a:r>
              <a:rPr lang="en-US" sz="1800" dirty="0" smtClean="0"/>
              <a:t> – 2) + 5(</a:t>
            </a:r>
            <a:r>
              <a:rPr lang="en-US" sz="1800" i="1" dirty="0" smtClean="0"/>
              <a:t>a</a:t>
            </a:r>
            <a:r>
              <a:rPr lang="en-US" sz="1800" dirty="0" smtClean="0"/>
              <a:t> – 2)</a:t>
            </a:r>
          </a:p>
          <a:p>
            <a:pPr>
              <a:buNone/>
            </a:pPr>
            <a:endParaRPr lang="en-US" sz="1800" dirty="0" smtClean="0"/>
          </a:p>
          <a:p>
            <a:pPr>
              <a:buNone/>
            </a:pPr>
            <a:endParaRPr lang="en-US" sz="1800" dirty="0" smtClean="0"/>
          </a:p>
          <a:p>
            <a:pPr>
              <a:buNone/>
            </a:pPr>
            <a:endParaRPr lang="en-US" sz="1800" dirty="0"/>
          </a:p>
        </p:txBody>
      </p:sp>
      <p:sp>
        <p:nvSpPr>
          <p:cNvPr id="6" name="Content Placeholder 5"/>
          <p:cNvSpPr>
            <a:spLocks noGrp="1"/>
          </p:cNvSpPr>
          <p:nvPr>
            <p:ph sz="quarter" idx="4"/>
          </p:nvPr>
        </p:nvSpPr>
        <p:spPr/>
        <p:txBody>
          <a:bodyPr/>
          <a:lstStyle/>
          <a:p>
            <a:pPr>
              <a:buNone/>
            </a:pPr>
            <a:r>
              <a:rPr lang="en-US" sz="1800" dirty="0" smtClean="0"/>
              <a:t>2.</a:t>
            </a:r>
            <a:r>
              <a:rPr lang="en-US" dirty="0" smtClean="0"/>
              <a:t> </a:t>
            </a:r>
            <a:r>
              <a:rPr lang="en-US" sz="1800" dirty="0" smtClean="0"/>
              <a:t>15</a:t>
            </a:r>
            <a:r>
              <a:rPr lang="en-US" sz="1800" i="1" dirty="0" smtClean="0"/>
              <a:t>y</a:t>
            </a:r>
            <a:r>
              <a:rPr lang="en-US" sz="1800" baseline="30000" dirty="0" smtClean="0"/>
              <a:t>3</a:t>
            </a:r>
            <a:r>
              <a:rPr lang="en-US" sz="1800" dirty="0" smtClean="0"/>
              <a:t> + 24</a:t>
            </a:r>
            <a:r>
              <a:rPr lang="en-US" sz="1800" i="1" dirty="0" smtClean="0"/>
              <a:t>y</a:t>
            </a:r>
            <a:r>
              <a:rPr lang="en-US" sz="1800" baseline="30000" dirty="0" smtClean="0"/>
              <a:t>2</a:t>
            </a:r>
            <a:r>
              <a:rPr lang="en-US" sz="1800" dirty="0" smtClean="0"/>
              <a:t> – 35</a:t>
            </a:r>
            <a:r>
              <a:rPr lang="en-US" sz="1800" i="1" dirty="0" smtClean="0"/>
              <a:t>y</a:t>
            </a:r>
            <a:r>
              <a:rPr lang="en-US" sz="1800" dirty="0" smtClean="0"/>
              <a:t> – 56</a:t>
            </a:r>
          </a:p>
          <a:p>
            <a:pPr>
              <a:buNone/>
            </a:pPr>
            <a:endParaRPr lang="en-US" sz="1800" dirty="0" smtClean="0"/>
          </a:p>
          <a:p>
            <a:pPr>
              <a:buNone/>
            </a:pPr>
            <a:r>
              <a:rPr lang="en-US" sz="1800" dirty="0" smtClean="0"/>
              <a:t>Group:(15</a:t>
            </a:r>
            <a:r>
              <a:rPr lang="en-US" sz="1800" i="1" dirty="0" smtClean="0"/>
              <a:t>y</a:t>
            </a:r>
            <a:r>
              <a:rPr lang="en-US" sz="1800" baseline="30000" dirty="0" smtClean="0"/>
              <a:t>3</a:t>
            </a:r>
            <a:r>
              <a:rPr lang="en-US" sz="1800" dirty="0" smtClean="0"/>
              <a:t> + 24y</a:t>
            </a:r>
            <a:r>
              <a:rPr lang="en-US" sz="1800" baseline="30000" dirty="0" smtClean="0"/>
              <a:t>2</a:t>
            </a:r>
            <a:r>
              <a:rPr lang="en-US" sz="1800" dirty="0" smtClean="0"/>
              <a:t>) – (35</a:t>
            </a:r>
            <a:r>
              <a:rPr lang="en-US" sz="1800" i="1" dirty="0" smtClean="0"/>
              <a:t>y</a:t>
            </a:r>
            <a:r>
              <a:rPr lang="en-US" sz="1800" dirty="0" smtClean="0"/>
              <a:t> + 56)</a:t>
            </a:r>
          </a:p>
          <a:p>
            <a:pPr>
              <a:buNone/>
            </a:pPr>
            <a:r>
              <a:rPr lang="en-US" sz="1800" dirty="0" smtClean="0"/>
              <a:t>**Notice the sign change!</a:t>
            </a:r>
          </a:p>
          <a:p>
            <a:pPr>
              <a:buNone/>
            </a:pPr>
            <a:endParaRPr lang="en-US" sz="1800" dirty="0" smtClean="0"/>
          </a:p>
          <a:p>
            <a:pPr>
              <a:buNone/>
            </a:pPr>
            <a:endParaRPr lang="en-US" sz="1800" dirty="0" smtClean="0"/>
          </a:p>
          <a:p>
            <a:pPr>
              <a:buNone/>
            </a:pPr>
            <a:r>
              <a:rPr lang="en-US" sz="1800" dirty="0" smtClean="0"/>
              <a:t>GCFs:  3</a:t>
            </a:r>
            <a:r>
              <a:rPr lang="en-US" sz="1800" i="1" dirty="0" smtClean="0"/>
              <a:t>y</a:t>
            </a:r>
            <a:r>
              <a:rPr lang="en-US" sz="1800" baseline="30000" dirty="0" smtClean="0"/>
              <a:t>2</a:t>
            </a:r>
            <a:r>
              <a:rPr lang="en-US" sz="1800" dirty="0" smtClean="0"/>
              <a:t>(5</a:t>
            </a:r>
            <a:r>
              <a:rPr lang="en-US" sz="1800" i="1" dirty="0" smtClean="0"/>
              <a:t>y</a:t>
            </a:r>
            <a:r>
              <a:rPr lang="en-US" sz="1800" dirty="0" smtClean="0"/>
              <a:t> + 8) – 7(5</a:t>
            </a:r>
            <a:r>
              <a:rPr lang="en-US" sz="1800" i="1" dirty="0" smtClean="0"/>
              <a:t>y</a:t>
            </a:r>
            <a:r>
              <a:rPr lang="en-US" sz="1800" dirty="0" smtClean="0"/>
              <a:t> + 8)</a:t>
            </a:r>
          </a:p>
          <a:p>
            <a:pPr>
              <a:buNone/>
            </a:pPr>
            <a:endParaRPr lang="en-US" sz="1800" dirty="0" smtClean="0"/>
          </a:p>
          <a:p>
            <a:pPr>
              <a:buNone/>
            </a:pPr>
            <a:endParaRPr lang="en-US" sz="1800" dirty="0" smtClean="0"/>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3200" dirty="0" smtClean="0"/>
              <a:t>Earlier in the course, you learned how to solve polynomial equations by factoring.</a:t>
            </a:r>
            <a:endParaRPr lang="en-US" sz="32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134</TotalTime>
  <Words>2033</Words>
  <Application>Microsoft Office PowerPoint</Application>
  <PresentationFormat>On-screen Show (4:3)</PresentationFormat>
  <Paragraphs>167</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Concourse</vt:lpstr>
      <vt:lpstr>Solving Polynomial Equations by Factoring</vt:lpstr>
      <vt:lpstr>Quick Review</vt:lpstr>
      <vt:lpstr>In this lesson, we want to factor polynomials that have four terms.  To do this, we will use a method called grouping.</vt:lpstr>
      <vt:lpstr>For example, let’s factor  ax + ay + bx + by.</vt:lpstr>
      <vt:lpstr>Factor: x3 + 7x2 + 2x + 14</vt:lpstr>
      <vt:lpstr>Factor: 3x2 + xy – 12x – 4y</vt:lpstr>
      <vt:lpstr>You try these.  When you are ready to check your answers, move to the next slide.</vt:lpstr>
      <vt:lpstr>How well did you do?</vt:lpstr>
      <vt:lpstr>Earlier in the course, you learned how to solve polynomial equations by factoring.</vt:lpstr>
      <vt:lpstr>For example, let’s solve the equation 3x2 + 2x = 5.</vt:lpstr>
      <vt:lpstr>Now, let’s solve some more challenging polynomial equations!</vt:lpstr>
      <vt:lpstr>Solve:  4x5 – 6x4 – 4x3 = 0</vt:lpstr>
      <vt:lpstr>Solve:  3x4 – 4x2 = -1</vt:lpstr>
      <vt:lpstr>Solve:  x4 – 1 = 0</vt:lpstr>
      <vt:lpstr>One of the most widely used applications of solving polynomial equations is modeling expenses and profit.  Often times, the sales of a particular item can be modeled using a polynomial equation.  Companies can use these equations to predict what prices will result in the largest profit margins.</vt:lpstr>
      <vt:lpstr>For example:</vt:lpstr>
      <vt:lpstr>Example continued</vt:lpstr>
      <vt:lpstr>Example continued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Solving Polynomial Equations by Factoring</dc:title>
  <dc:creator>Dail Midgette</dc:creator>
  <cp:lastModifiedBy>Dail and Doyle</cp:lastModifiedBy>
  <cp:revision>17</cp:revision>
  <dcterms:created xsi:type="dcterms:W3CDTF">2012-10-15T13:19:12Z</dcterms:created>
  <dcterms:modified xsi:type="dcterms:W3CDTF">2012-10-17T01:17:08Z</dcterms:modified>
</cp:coreProperties>
</file>