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4" r:id="rId17"/>
    <p:sldId id="278" r:id="rId18"/>
    <p:sldId id="275" r:id="rId19"/>
    <p:sldId id="279" r:id="rId20"/>
    <p:sldId id="280" r:id="rId21"/>
    <p:sldId id="277" r:id="rId22"/>
    <p:sldId id="268" r:id="rId23"/>
    <p:sldId id="26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F01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92" y="-654"/>
      </p:cViewPr>
      <p:guideLst>
        <p:guide orient="horz" pos="2160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96"/>
    </p:cViewPr>
  </p:sorterViewPr>
  <p:notesViewPr>
    <p:cSldViewPr>
      <p:cViewPr varScale="1">
        <p:scale>
          <a:sx n="57" d="100"/>
          <a:sy n="57" d="100"/>
        </p:scale>
        <p:origin x="-1232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92BDA318-8934-47CB-BFB5-CB5456C9FA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B03FA-EFE0-41C8-A4E9-37507165ECA4}" type="slidenum">
              <a:rPr lang="en-US"/>
              <a:pPr/>
              <a:t>10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174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174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4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175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5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ahoma" pitchFamily="34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75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175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176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867BCDD-9E38-40D8-97A5-4A9B5986CD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E0E6F-A6B5-4215-B8CD-BA0C4F6BA3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6725" y="254000"/>
            <a:ext cx="2043113" cy="538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54000"/>
            <a:ext cx="5978525" cy="538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3B544-08B5-4ECB-A9A8-8B0D33268A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4000"/>
            <a:ext cx="7793038" cy="8524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81BBB5-71E8-40E0-9C14-F53FD5BCF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5B2AE-1A55-4C9A-9660-FC523C35C2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526CE-88E3-4B73-93FE-32046F35F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2FAC9-C730-4A37-994C-220AE83EF9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0DCB7-5E54-46EA-ADED-A4AD76835A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D1865-68C2-45EB-8EEA-D616E0264A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A7CD1-EDDA-4821-B0DD-07A71A07B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A451F-F962-4C66-BDB2-22AFC54B5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8A398-845B-4301-884A-22773091C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6" name="Group 16"/>
          <p:cNvGrpSpPr>
            <a:grpSpLocks/>
          </p:cNvGrpSpPr>
          <p:nvPr userDrawn="1"/>
        </p:nvGrpSpPr>
        <p:grpSpPr bwMode="auto">
          <a:xfrm>
            <a:off x="0" y="228600"/>
            <a:ext cx="8542338" cy="1052513"/>
            <a:chOff x="80" y="624"/>
            <a:chExt cx="5381" cy="663"/>
          </a:xfrm>
        </p:grpSpPr>
        <p:grpSp>
          <p:nvGrpSpPr>
            <p:cNvPr id="30735" name="Group 15"/>
            <p:cNvGrpSpPr>
              <a:grpSpLocks/>
            </p:cNvGrpSpPr>
            <p:nvPr userDrawn="1"/>
          </p:nvGrpSpPr>
          <p:grpSpPr bwMode="auto">
            <a:xfrm>
              <a:off x="80" y="624"/>
              <a:ext cx="728" cy="663"/>
              <a:chOff x="80" y="624"/>
              <a:chExt cx="728" cy="663"/>
            </a:xfrm>
          </p:grpSpPr>
          <p:sp>
            <p:nvSpPr>
              <p:cNvPr id="30726" name="Rectangle 6"/>
              <p:cNvSpPr>
                <a:spLocks noChangeArrowheads="1"/>
              </p:cNvSpPr>
              <p:nvPr/>
            </p:nvSpPr>
            <p:spPr bwMode="ltGray">
              <a:xfrm>
                <a:off x="80" y="912"/>
                <a:ext cx="353" cy="266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189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kumimoji="1" lang="en-US" sz="2400"/>
              </a:p>
            </p:txBody>
          </p:sp>
          <p:grpSp>
            <p:nvGrpSpPr>
              <p:cNvPr id="30734" name="Group 14"/>
              <p:cNvGrpSpPr>
                <a:grpSpLocks/>
              </p:cNvGrpSpPr>
              <p:nvPr userDrawn="1"/>
            </p:nvGrpSpPr>
            <p:grpSpPr bwMode="auto">
              <a:xfrm>
                <a:off x="263" y="624"/>
                <a:ext cx="545" cy="663"/>
                <a:chOff x="263" y="624"/>
                <a:chExt cx="545" cy="663"/>
              </a:xfrm>
            </p:grpSpPr>
            <p:sp>
              <p:nvSpPr>
                <p:cNvPr id="30722" name="Rectangle 2"/>
                <p:cNvSpPr>
                  <a:spLocks noChangeArrowheads="1"/>
                </p:cNvSpPr>
                <p:nvPr/>
              </p:nvSpPr>
              <p:spPr bwMode="ltGray">
                <a:xfrm>
                  <a:off x="263" y="692"/>
                  <a:ext cx="276" cy="299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 sz="2400"/>
                </a:p>
              </p:txBody>
            </p:sp>
            <p:sp>
              <p:nvSpPr>
                <p:cNvPr id="30723" name="Rectangle 3"/>
                <p:cNvSpPr>
                  <a:spLocks noChangeArrowheads="1"/>
                </p:cNvSpPr>
                <p:nvPr/>
              </p:nvSpPr>
              <p:spPr bwMode="ltGray">
                <a:xfrm>
                  <a:off x="504" y="692"/>
                  <a:ext cx="207" cy="299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 sz="2400"/>
                </a:p>
              </p:txBody>
            </p:sp>
            <p:sp>
              <p:nvSpPr>
                <p:cNvPr id="30724" name="Rectangle 4"/>
                <p:cNvSpPr>
                  <a:spLocks noChangeArrowheads="1"/>
                </p:cNvSpPr>
                <p:nvPr/>
              </p:nvSpPr>
              <p:spPr bwMode="ltGray">
                <a:xfrm>
                  <a:off x="341" y="958"/>
                  <a:ext cx="266" cy="299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 sz="2400"/>
                </a:p>
              </p:txBody>
            </p:sp>
            <p:sp>
              <p:nvSpPr>
                <p:cNvPr id="30725" name="Rectangle 5"/>
                <p:cNvSpPr>
                  <a:spLocks noChangeArrowheads="1"/>
                </p:cNvSpPr>
                <p:nvPr/>
              </p:nvSpPr>
              <p:spPr bwMode="ltGray">
                <a:xfrm>
                  <a:off x="576" y="960"/>
                  <a:ext cx="232" cy="299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 sz="2400"/>
                </a:p>
              </p:txBody>
            </p:sp>
            <p:sp>
              <p:nvSpPr>
                <p:cNvPr id="30727" name="Rectangle 7"/>
                <p:cNvSpPr>
                  <a:spLocks noChangeArrowheads="1"/>
                </p:cNvSpPr>
                <p:nvPr/>
              </p:nvSpPr>
              <p:spPr bwMode="gray">
                <a:xfrm>
                  <a:off x="480" y="624"/>
                  <a:ext cx="20" cy="663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kumimoji="1" lang="en-US" sz="2400"/>
                </a:p>
              </p:txBody>
            </p:sp>
          </p:grpSp>
        </p:grpSp>
        <p:sp>
          <p:nvSpPr>
            <p:cNvPr id="30728" name="Rectangle 8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/>
            </a:p>
          </p:txBody>
        </p:sp>
      </p:grpSp>
      <p:sp>
        <p:nvSpPr>
          <p:cNvPr id="307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54000"/>
            <a:ext cx="7793038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E8775EA-72CB-4B82-8198-C33F0229A0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ahoma" pitchFamily="34" charset="0"/>
        <a:buChar char="●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ahoma" pitchFamily="34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ahoma" pitchFamily="34" charset="0"/>
        <a:buChar char="●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ahoma" pitchFamily="34" charset="0"/>
        <a:buChar char="●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ahoma" pitchFamily="34" charset="0"/>
        <a:buChar char="●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ahoma" pitchFamily="34" charset="0"/>
        <a:buChar char="●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ahoma" pitchFamily="34" charset="0"/>
        <a:buChar char="●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ahoma" pitchFamily="34" charset="0"/>
        <a:buChar char="●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ahoma" pitchFamily="34" charset="0"/>
        <a:buChar char="●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1.doc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9144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" pitchFamily="18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295400" y="3810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accent2"/>
                </a:solidFill>
                <a:latin typeface="Times" pitchFamily="18" charset="0"/>
              </a:rPr>
              <a:t>3-6:  Linear Programming</a:t>
            </a:r>
            <a:endParaRPr lang="en-US" sz="2400">
              <a:solidFill>
                <a:schemeClr val="accent2"/>
              </a:solidFill>
              <a:latin typeface="Times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87400" y="1447800"/>
            <a:ext cx="81534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	</a:t>
            </a:r>
          </a:p>
          <a:p>
            <a:pPr>
              <a:spcBef>
                <a:spcPct val="50000"/>
              </a:spcBef>
            </a:pPr>
            <a:r>
              <a:rPr lang="en-US" sz="3200"/>
              <a:t>     </a:t>
            </a:r>
            <a:r>
              <a:rPr lang="en-US" sz="3600">
                <a:latin typeface="Times New Roman" pitchFamily="18" charset="0"/>
              </a:rPr>
              <a:t>Linear programming is a process of finding a maximum or minimum of a function by using coordinates of the polygon formed by the graph of the constraints.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17600" y="0"/>
            <a:ext cx="80264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b="1">
                <a:solidFill>
                  <a:schemeClr val="accent2"/>
                </a:solidFill>
                <a:latin typeface="Times" pitchFamily="18" charset="0"/>
              </a:rPr>
              <a:t>Step 6: </a:t>
            </a:r>
            <a:r>
              <a:rPr lang="en-US" sz="4400" b="1">
                <a:solidFill>
                  <a:schemeClr val="accent2"/>
                </a:solidFill>
                <a:latin typeface="Times" pitchFamily="18" charset="0"/>
              </a:rPr>
              <a:t>Substitute the Coordinates  	    into the Equation</a:t>
            </a:r>
          </a:p>
        </p:txBody>
      </p:sp>
      <p:graphicFrame>
        <p:nvGraphicFramePr>
          <p:cNvPr id="15386" name="Object 26"/>
          <p:cNvGraphicFramePr>
            <a:graphicFrameLocks noChangeAspect="1"/>
          </p:cNvGraphicFramePr>
          <p:nvPr/>
        </p:nvGraphicFramePr>
        <p:xfrm>
          <a:off x="1828800" y="3425825"/>
          <a:ext cx="5559425" cy="2074863"/>
        </p:xfrm>
        <a:graphic>
          <a:graphicData uri="http://schemas.openxmlformats.org/presentationml/2006/ole">
            <p:oleObj spid="_x0000_s15386" name="Document" r:id="rId4" imgW="5660451" imgH="2142630" progId="Word.Document.8">
              <p:embed/>
            </p:oleObj>
          </a:graphicData>
        </a:graphic>
      </p:graphicFrame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1295400" y="1600200"/>
            <a:ext cx="78486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Substitute the coordinates of the vertices into the maximum profit equation.</a:t>
            </a:r>
          </a:p>
          <a:p>
            <a:pPr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219200" y="304800"/>
            <a:ext cx="77724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b="1">
                <a:solidFill>
                  <a:schemeClr val="accent2"/>
                </a:solidFill>
                <a:latin typeface="Times" pitchFamily="18" charset="0"/>
              </a:rPr>
              <a:t>Step 7:  </a:t>
            </a:r>
            <a:r>
              <a:rPr lang="en-US" sz="4400" b="1">
                <a:solidFill>
                  <a:schemeClr val="accent2"/>
                </a:solidFill>
                <a:latin typeface="Times" pitchFamily="18" charset="0"/>
              </a:rPr>
              <a:t>Find the Maximum</a:t>
            </a:r>
            <a:r>
              <a:rPr lang="en-US" sz="3600" b="1">
                <a:solidFill>
                  <a:schemeClr val="accent2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447800" y="4038600"/>
            <a:ext cx="7239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225 acres of cotton and 0 acres of soybeans should be planted for a maximum profit of $5,625.</a:t>
            </a:r>
          </a:p>
        </p:txBody>
      </p:sp>
      <p:graphicFrame>
        <p:nvGraphicFramePr>
          <p:cNvPr id="16485" name="Group 101"/>
          <p:cNvGraphicFramePr>
            <a:graphicFrameLocks noGrp="1"/>
          </p:cNvGraphicFramePr>
          <p:nvPr/>
        </p:nvGraphicFramePr>
        <p:xfrm>
          <a:off x="1828800" y="1524000"/>
          <a:ext cx="5622925" cy="2286000"/>
        </p:xfrm>
        <a:graphic>
          <a:graphicData uri="http://schemas.openxmlformats.org/drawingml/2006/table">
            <a:tbl>
              <a:tblPr/>
              <a:tblGrid>
                <a:gridCol w="1874838"/>
                <a:gridCol w="2308225"/>
                <a:gridCol w="143986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 + 18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(0,275)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25(0) + 18(275)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4950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(225,0)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" pitchFamily="18" charset="0"/>
                        <a:ea typeface="Times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25(225) + 18(0)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" pitchFamily="18" charset="0"/>
                        <a:ea typeface="Times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5625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" pitchFamily="18" charset="0"/>
                        <a:ea typeface="Times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(0,0)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25(0) + 18(0)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(75,200)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25(75) + 18(200)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pitchFamily="18" charset="0"/>
                          <a:cs typeface="Times New Roman" pitchFamily="18" charset="0"/>
                        </a:rPr>
                        <a:t>5475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1" build="allAtOnce"/>
      <p:bldP spid="16390" grpI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04900" y="390525"/>
            <a:ext cx="762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accent2"/>
                </a:solidFill>
                <a:latin typeface="Times New Roman" pitchFamily="18" charset="0"/>
              </a:rPr>
              <a:t>Example 2:</a:t>
            </a:r>
            <a:endParaRPr lang="en-US" sz="40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800" y="1433513"/>
            <a:ext cx="80772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" pitchFamily="18" charset="0"/>
              </a:rPr>
              <a:t>	</a:t>
            </a:r>
            <a:r>
              <a:rPr lang="en-US" sz="3200">
                <a:latin typeface="Times New Roman" pitchFamily="18" charset="0"/>
              </a:rPr>
              <a:t>The Bethlehem Steel Mill can convert steel into girders and rods. The mill can produce at most 100 units of steel a day. At least 20 girders and at least 60 rods are required daily by regular customers. If the profit on a girder is $8 and the profit on a rod is $6, how many units of each type of steel should the mill produce each day to maximize the profits?</a:t>
            </a:r>
            <a:endParaRPr lang="en-US" sz="3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80010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Times New Roman" pitchFamily="18" charset="0"/>
              </a:rPr>
              <a:t>Step 1: </a:t>
            </a:r>
            <a:r>
              <a:rPr lang="en-US" sz="4400" b="1">
                <a:solidFill>
                  <a:schemeClr val="accent2"/>
                </a:solidFill>
                <a:latin typeface="Times New Roman" pitchFamily="18" charset="0"/>
              </a:rPr>
              <a:t>Define the Variables</a:t>
            </a:r>
          </a:p>
          <a:p>
            <a:pPr>
              <a:spcBef>
                <a:spcPct val="50000"/>
              </a:spcBef>
            </a:pPr>
            <a:endParaRPr lang="en-US" sz="3600">
              <a:solidFill>
                <a:srgbClr val="FFCF01"/>
              </a:solidFill>
              <a:latin typeface="Times New Roman" pitchFamily="18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62000" y="1447800"/>
            <a:ext cx="8153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Let </a:t>
            </a:r>
            <a:r>
              <a:rPr lang="en-US" sz="2800" i="1">
                <a:solidFill>
                  <a:schemeClr val="hlink"/>
                </a:solidFill>
                <a:latin typeface="Times New Roman" pitchFamily="18" charset="0"/>
              </a:rPr>
              <a:t>x</a:t>
            </a:r>
            <a:r>
              <a:rPr lang="en-US" sz="2800">
                <a:latin typeface="Times New Roman" pitchFamily="18" charset="0"/>
              </a:rPr>
              <a:t> = number of girders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Let </a:t>
            </a:r>
            <a:r>
              <a:rPr lang="en-US" sz="2800" i="1">
                <a:solidFill>
                  <a:schemeClr val="hlink"/>
                </a:solidFill>
                <a:latin typeface="Times New Roman" pitchFamily="18" charset="0"/>
              </a:rPr>
              <a:t>y</a:t>
            </a:r>
            <a:r>
              <a:rPr lang="en-US" sz="2800">
                <a:latin typeface="Times New Roman" pitchFamily="18" charset="0"/>
              </a:rPr>
              <a:t> = number of rods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2971800"/>
            <a:ext cx="91440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Times New Roman" pitchFamily="18" charset="0"/>
              </a:rPr>
              <a:t>Step 2: </a:t>
            </a:r>
            <a:r>
              <a:rPr lang="en-US" sz="4400" b="1">
                <a:solidFill>
                  <a:schemeClr val="accent2"/>
                </a:solidFill>
                <a:latin typeface="Times New Roman" pitchFamily="18" charset="0"/>
              </a:rPr>
              <a:t>Write a System of Inequalities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accent2"/>
                </a:solidFill>
              </a:rPr>
              <a:t> </a:t>
            </a:r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462088" y="4495800"/>
          <a:ext cx="1247775" cy="671513"/>
        </p:xfrm>
        <a:graphic>
          <a:graphicData uri="http://schemas.openxmlformats.org/presentationml/2006/ole">
            <p:oleObj spid="_x0000_s22535" name="Equation" r:id="rId3" imgW="380880" imgH="177480" progId="Equation.DSMT4">
              <p:embed/>
            </p:oleObj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1552575" y="5181600"/>
          <a:ext cx="2133600" cy="609600"/>
        </p:xfrm>
        <a:graphic>
          <a:graphicData uri="http://schemas.openxmlformats.org/presentationml/2006/ole">
            <p:oleObj spid="_x0000_s22537" name="Equation" r:id="rId4" imgW="622080" imgH="177480" progId="Equation.DSMT4">
              <p:embed/>
            </p:oleObj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1468438" y="3822700"/>
          <a:ext cx="1339850" cy="482600"/>
        </p:xfrm>
        <a:graphic>
          <a:graphicData uri="http://schemas.openxmlformats.org/presentationml/2006/ole">
            <p:oleObj spid="_x0000_s22541" name="Equation" r:id="rId5" imgW="634680" imgH="228600" progId="Equation.DSMT4">
              <p:embed/>
            </p:oleObj>
          </a:graphicData>
        </a:graphic>
      </p:graphicFrame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191000" y="3962400"/>
            <a:ext cx="495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At least 20 girders are required daily.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4191000" y="45720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At least 60 rods are required daily.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224338" y="5105400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The mill can produce at most 100  units of steel a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  <p:bldP spid="22531" grpId="1" build="allAtOnce"/>
      <p:bldP spid="225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14400"/>
            <a:ext cx="787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066800" y="304800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CF01"/>
                </a:solidFill>
                <a:latin typeface="Times" pitchFamily="18" charset="0"/>
              </a:rPr>
              <a:t>Step 3:  </a:t>
            </a:r>
            <a:r>
              <a:rPr lang="en-US" sz="4400" b="1">
                <a:solidFill>
                  <a:srgbClr val="FFCF01"/>
                </a:solidFill>
                <a:latin typeface="Times" pitchFamily="18" charset="0"/>
              </a:rPr>
              <a:t>Graph the Inequalities</a:t>
            </a:r>
            <a:endParaRPr lang="en-US" sz="4400">
              <a:solidFill>
                <a:srgbClr val="FFCF01"/>
              </a:solidFill>
              <a:latin typeface="Times" pitchFamily="18" charset="0"/>
            </a:endParaRPr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5307013" y="1857375"/>
          <a:ext cx="1579562" cy="665163"/>
        </p:xfrm>
        <a:graphic>
          <a:graphicData uri="http://schemas.openxmlformats.org/presentationml/2006/ole">
            <p:oleObj spid="_x0000_s23563" name="Equation" r:id="rId4" imgW="48240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295400"/>
            <a:ext cx="787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085850" y="381000"/>
            <a:ext cx="8534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Times New Roman" pitchFamily="18" charset="0"/>
              </a:rPr>
              <a:t>Step 3: </a:t>
            </a:r>
            <a:r>
              <a:rPr lang="en-US" sz="4400" b="1">
                <a:solidFill>
                  <a:schemeClr val="accent2"/>
                </a:solidFill>
                <a:latin typeface="Times New Roman" pitchFamily="18" charset="0"/>
              </a:rPr>
              <a:t>Graph the Inequalities</a:t>
            </a:r>
          </a:p>
          <a:p>
            <a:pPr>
              <a:spcBef>
                <a:spcPct val="50000"/>
              </a:spcBef>
            </a:pPr>
            <a:r>
              <a:rPr lang="en-US" sz="4000">
                <a:latin typeface="Times" pitchFamily="18" charset="0"/>
              </a:rPr>
              <a:t> </a:t>
            </a:r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2514600" y="2743200"/>
          <a:ext cx="3429000" cy="504825"/>
        </p:xfrm>
        <a:graphic>
          <a:graphicData uri="http://schemas.openxmlformats.org/presentationml/2006/ole">
            <p:oleObj spid="_x0000_s24584" name="Equation" r:id="rId4" imgW="1981080" imgH="291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39875"/>
            <a:ext cx="7848600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219200" y="304800"/>
            <a:ext cx="7239000" cy="217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Times New Roman" pitchFamily="18" charset="0"/>
              </a:rPr>
              <a:t>Step 3: </a:t>
            </a:r>
            <a:r>
              <a:rPr lang="en-US" sz="4400" b="1">
                <a:solidFill>
                  <a:schemeClr val="accent2"/>
                </a:solidFill>
                <a:latin typeface="Times New Roman" pitchFamily="18" charset="0"/>
              </a:rPr>
              <a:t>Graph the Inequalities</a:t>
            </a:r>
          </a:p>
          <a:p>
            <a:pPr>
              <a:spcBef>
                <a:spcPct val="50000"/>
              </a:spcBef>
            </a:pPr>
            <a:endParaRPr lang="en-US" sz="4400"/>
          </a:p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1268413" y="1066800"/>
          <a:ext cx="6224587" cy="577850"/>
        </p:xfrm>
        <a:graphic>
          <a:graphicData uri="http://schemas.openxmlformats.org/presentationml/2006/ole">
            <p:oleObj spid="_x0000_s25607" name="Equation" r:id="rId4" imgW="3149280" imgH="291960" progId="Equation.DSMT4">
              <p:embed/>
            </p:oleObj>
          </a:graphicData>
        </a:graphic>
      </p:graphicFrame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371600" y="54864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 purple region represents the feasible region.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latin typeface="Times New Roman" pitchFamily="18" charset="0"/>
              </a:rPr>
              <a:t>Step 4: </a:t>
            </a:r>
            <a:r>
              <a:rPr lang="en-US" b="1">
                <a:latin typeface="Times New Roman" pitchFamily="18" charset="0"/>
              </a:rPr>
              <a:t>Name the Vertices of the 	    Feasible Region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  <a:buClrTx/>
              <a:buFontTx/>
              <a:buNone/>
            </a:pPr>
            <a:r>
              <a:rPr lang="en-US">
                <a:latin typeface="Times New Roman" pitchFamily="18" charset="0"/>
              </a:rPr>
              <a:t>   Find the coordinates of the vertices of the feasible region, the area inside the polygon.</a:t>
            </a:r>
          </a:p>
          <a:p>
            <a:endParaRPr lang="en-US">
              <a:latin typeface="Times New Roman" pitchFamily="18" charset="0"/>
            </a:endParaRPr>
          </a:p>
          <a:p>
            <a:pPr>
              <a:buFont typeface="Tahoma" pitchFamily="34" charset="0"/>
              <a:buNone/>
            </a:pPr>
            <a:r>
              <a:rPr lang="en-US">
                <a:latin typeface="Times New Roman" pitchFamily="18" charset="0"/>
              </a:rPr>
              <a:t>		(20, 60)</a:t>
            </a:r>
          </a:p>
          <a:p>
            <a:pPr>
              <a:buFont typeface="Tahoma" pitchFamily="34" charset="0"/>
              <a:buNone/>
            </a:pPr>
            <a:r>
              <a:rPr lang="en-US">
                <a:latin typeface="Times New Roman" pitchFamily="18" charset="0"/>
              </a:rPr>
              <a:t>		(20, 80)</a:t>
            </a:r>
          </a:p>
          <a:p>
            <a:pPr>
              <a:buFont typeface="Tahoma" pitchFamily="34" charset="0"/>
              <a:buNone/>
            </a:pPr>
            <a:r>
              <a:rPr lang="en-US">
                <a:latin typeface="Times New Roman" pitchFamily="18" charset="0"/>
              </a:rPr>
              <a:t>		(40, 60)</a:t>
            </a:r>
          </a:p>
          <a:p>
            <a:endParaRPr lang="en-US">
              <a:latin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143000" y="2286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Times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90600" y="0"/>
            <a:ext cx="88392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Times New Roman" pitchFamily="18" charset="0"/>
              </a:rPr>
              <a:t>Step 5: </a:t>
            </a:r>
            <a:r>
              <a:rPr lang="en-US" sz="4400" b="1">
                <a:solidFill>
                  <a:schemeClr val="accent2"/>
                </a:solidFill>
                <a:latin typeface="Times New Roman" pitchFamily="18" charset="0"/>
              </a:rPr>
              <a:t>Write an Equation to be 		    Maximized or Minimized</a:t>
            </a:r>
            <a:endParaRPr lang="en-US" sz="4400" b="1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en-US" sz="4000">
              <a:solidFill>
                <a:srgbClr val="FFCF01"/>
              </a:solidFill>
              <a:latin typeface="Times" pitchFamily="18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90600" y="1371600"/>
            <a:ext cx="708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>
                <a:latin typeface="Times New Roman" pitchFamily="18" charset="0"/>
              </a:rPr>
              <a:t>p</a:t>
            </a:r>
            <a:r>
              <a:rPr lang="en-US" sz="4000">
                <a:latin typeface="Times New Roman" pitchFamily="18" charset="0"/>
              </a:rPr>
              <a:t>(</a:t>
            </a:r>
            <a:r>
              <a:rPr lang="en-US" sz="4000" i="1">
                <a:latin typeface="Times New Roman" pitchFamily="18" charset="0"/>
              </a:rPr>
              <a:t>x</a:t>
            </a:r>
            <a:r>
              <a:rPr lang="en-US" sz="4000">
                <a:latin typeface="Times New Roman" pitchFamily="18" charset="0"/>
              </a:rPr>
              <a:t>,</a:t>
            </a:r>
            <a:r>
              <a:rPr lang="en-US" sz="4000" i="1">
                <a:latin typeface="Times New Roman" pitchFamily="18" charset="0"/>
              </a:rPr>
              <a:t>y</a:t>
            </a:r>
            <a:r>
              <a:rPr lang="en-US" sz="4000">
                <a:latin typeface="Times New Roman" pitchFamily="18" charset="0"/>
              </a:rPr>
              <a:t>) = 8</a:t>
            </a:r>
            <a:r>
              <a:rPr lang="en-US" sz="4000" i="1">
                <a:latin typeface="Times New Roman" pitchFamily="18" charset="0"/>
              </a:rPr>
              <a:t>x</a:t>
            </a:r>
            <a:r>
              <a:rPr lang="en-US" sz="4000">
                <a:latin typeface="Times New Roman" pitchFamily="18" charset="0"/>
              </a:rPr>
              <a:t> + 6</a:t>
            </a:r>
            <a:r>
              <a:rPr lang="en-US" sz="4000" i="1">
                <a:latin typeface="Times New Roman" pitchFamily="18" charset="0"/>
              </a:rPr>
              <a:t>y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57200" y="2667000"/>
            <a:ext cx="8686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Maximum profit = $8 times the number of girders produced + $6 times the number of rods produced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  <p:bldP spid="266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54000"/>
            <a:ext cx="8077200" cy="852488"/>
          </a:xfrm>
        </p:spPr>
        <p:txBody>
          <a:bodyPr/>
          <a:lstStyle/>
          <a:p>
            <a:r>
              <a:rPr lang="en-US" sz="3200" b="1">
                <a:latin typeface="Times New Roman" pitchFamily="18" charset="0"/>
              </a:rPr>
              <a:t>Step 6: </a:t>
            </a:r>
            <a:r>
              <a:rPr lang="en-US" b="1">
                <a:latin typeface="Times New Roman" pitchFamily="18" charset="0"/>
              </a:rPr>
              <a:t>Substitute the Coordinates     	   into the Equation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467600" cy="1371600"/>
          </a:xfrm>
        </p:spPr>
        <p:txBody>
          <a:bodyPr/>
          <a:lstStyle/>
          <a:p>
            <a:pPr>
              <a:buFont typeface="Tahoma" pitchFamily="34" charset="0"/>
              <a:buNone/>
            </a:pPr>
            <a:r>
              <a:rPr lang="en-US">
                <a:latin typeface="Times New Roman" pitchFamily="18" charset="0"/>
              </a:rPr>
              <a:t>Substitute the coordinates of the vertices</a:t>
            </a:r>
          </a:p>
          <a:p>
            <a:pPr>
              <a:buFont typeface="Tahoma" pitchFamily="34" charset="0"/>
              <a:buNone/>
            </a:pPr>
            <a:r>
              <a:rPr lang="en-US">
                <a:latin typeface="Times New Roman" pitchFamily="18" charset="0"/>
              </a:rPr>
              <a:t>into the maximum profit equation.</a:t>
            </a:r>
          </a:p>
          <a:p>
            <a:endParaRPr lang="en-US">
              <a:latin typeface="Times New Roman" pitchFamily="18" charset="0"/>
            </a:endParaRPr>
          </a:p>
          <a:p>
            <a:endParaRPr lang="en-US" sz="2800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914400" y="3048000"/>
          <a:ext cx="6526213" cy="2365375"/>
        </p:xfrm>
        <a:graphic>
          <a:graphicData uri="http://schemas.openxmlformats.org/presentationml/2006/ole">
            <p:oleObj spid="_x0000_s34820" name="Document" r:id="rId3" imgW="5655406" imgH="204889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419100"/>
            <a:ext cx="586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accent2"/>
                </a:solidFill>
                <a:latin typeface="Times New Roman" pitchFamily="18" charset="0"/>
              </a:rPr>
              <a:t>What is a constraint?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828800" y="1600200"/>
            <a:ext cx="5334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A restriction...</a:t>
            </a:r>
          </a:p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A boundary…</a:t>
            </a:r>
          </a:p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A limitation…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latin typeface="Times New Roman" pitchFamily="18" charset="0"/>
              </a:rPr>
              <a:t>Step 7: </a:t>
            </a:r>
            <a:r>
              <a:rPr lang="en-US" b="1">
                <a:latin typeface="Times New Roman" pitchFamily="18" charset="0"/>
              </a:rPr>
              <a:t>Find the Maximum</a:t>
            </a:r>
            <a:endParaRPr lang="en-US" sz="3600" b="1"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4038600"/>
            <a:ext cx="7086600" cy="2819400"/>
          </a:xfrm>
        </p:spPr>
        <p:txBody>
          <a:bodyPr/>
          <a:lstStyle/>
          <a:p>
            <a:pPr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2800">
                <a:latin typeface="Times New Roman" pitchFamily="18" charset="0"/>
              </a:rPr>
              <a:t>40 girders and 60 rods of steel should be produced for a maximum profit of $680.</a:t>
            </a:r>
          </a:p>
          <a:p>
            <a:endParaRPr lang="en-US" sz="2800">
              <a:latin typeface="Times New Roman" pitchFamily="18" charset="0"/>
            </a:endParaRP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384300" y="1524000"/>
          <a:ext cx="6518275" cy="2365375"/>
        </p:xfrm>
        <a:graphic>
          <a:graphicData uri="http://schemas.openxmlformats.org/presentationml/2006/ole">
            <p:oleObj spid="_x0000_s36868" name="Document" r:id="rId3" imgW="5647839" imgH="204889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219200" y="338138"/>
            <a:ext cx="617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CF01"/>
                </a:solidFill>
                <a:latin typeface="Times" pitchFamily="18" charset="0"/>
              </a:rPr>
              <a:t>Explore…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8001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3200">
                <a:latin typeface="Times" pitchFamily="18" charset="0"/>
              </a:rPr>
              <a:t>Suppose the mill produces 150 units of steel</a:t>
            </a:r>
          </a:p>
          <a:p>
            <a:pPr marL="457200" indent="-457200">
              <a:lnSpc>
                <a:spcPct val="80000"/>
              </a:lnSpc>
            </a:pPr>
            <a:r>
              <a:rPr lang="en-US" sz="3200">
                <a:latin typeface="Times" pitchFamily="18" charset="0"/>
              </a:rPr>
              <a:t>    a day, how does this change the feasible region?</a:t>
            </a:r>
          </a:p>
          <a:p>
            <a:pPr marL="457200" indent="-457200">
              <a:spcBef>
                <a:spcPct val="50000"/>
              </a:spcBef>
            </a:pPr>
            <a:r>
              <a:rPr lang="en-US" sz="3200">
                <a:latin typeface="Times" pitchFamily="18" charset="0"/>
              </a:rPr>
              <a:t>2.  Can the mill increase profits with the new feasible region?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295400" y="3810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  <a:latin typeface="Times New Roman" pitchFamily="18" charset="0"/>
              </a:rPr>
              <a:t>Try these: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57200" y="1433513"/>
            <a:ext cx="80772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US" sz="3200">
                <a:latin typeface="Times" pitchFamily="18" charset="0"/>
              </a:rPr>
              <a:t>A theater, at which a drug abuse program is    being presented, seats 150 people. The proceeds will be donated to a local drug information center. Admission is $2 for adults and $1 for students. Every two adults must bring at least one student. How many adults and students should attend in order to raise the maximum amount of money?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33400" y="1433513"/>
            <a:ext cx="78486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arenR" startAt="2"/>
            </a:pPr>
            <a:r>
              <a:rPr lang="en-US" sz="3200">
                <a:latin typeface="Times" pitchFamily="18" charset="0"/>
              </a:rPr>
              <a:t>The available parking area of a parking lot is 600 square meters. A car requires 6 square meters of space and a bus requires 30 square meters of space. The attendant can handle no more than 60 vehicles. If a car is charged $3.00 to park and a bus is charged $8.00, how many of each should the attendant accept to maximize income?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43000" y="431800"/>
            <a:ext cx="701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accent2"/>
                </a:solidFill>
                <a:latin typeface="Times New Roman" pitchFamily="18" charset="0"/>
              </a:rPr>
              <a:t>What is the feasible region?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5800" y="2590800"/>
            <a:ext cx="8001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	</a:t>
            </a:r>
            <a:r>
              <a:rPr lang="en-US" sz="3600">
                <a:latin typeface="Times New Roman" pitchFamily="18" charset="0"/>
              </a:rPr>
              <a:t>The feasible region is the area of the graph in which all the constraints are met.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38200" y="914400"/>
            <a:ext cx="7848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Times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Times" pitchFamily="18" charset="0"/>
              </a:rPr>
              <a:t>	</a:t>
            </a:r>
            <a:r>
              <a:rPr lang="en-US" sz="2800">
                <a:latin typeface="Times New Roman" pitchFamily="18" charset="0"/>
              </a:rPr>
              <a:t>A farmer has 25 days to plant cotton and soybeans.  The cotton can be planted at a rate of 9 acres per day, and the soybeans can be planted at a rate of 12 acres a day.  The farmer has 275 acres available.  If the profit for soybeans is $18 per acre and the profit for cotton is $25 per acre, how many acres of each crop should be planted to maximize profits?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19200" y="304800"/>
            <a:ext cx="617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accent2"/>
                </a:solidFill>
                <a:latin typeface="Times New Roman" pitchFamily="18" charset="0"/>
              </a:rPr>
              <a:t>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Times New Roman" pitchFamily="18" charset="0"/>
              </a:rPr>
              <a:t>Step 1:</a:t>
            </a:r>
            <a:r>
              <a:rPr lang="en-US" sz="4400" b="1">
                <a:solidFill>
                  <a:schemeClr val="accent2"/>
                </a:solidFill>
                <a:latin typeface="Times New Roman" pitchFamily="18" charset="0"/>
              </a:rPr>
              <a:t> Define the variables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219200" y="22098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" pitchFamily="18" charset="0"/>
              </a:rPr>
              <a:t>What are the unknown values?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914400" y="32004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" pitchFamily="18" charset="0"/>
              </a:rPr>
              <a:t>Let </a:t>
            </a:r>
            <a:r>
              <a:rPr lang="en-US" sz="3200" i="1">
                <a:solidFill>
                  <a:schemeClr val="hlink"/>
                </a:solidFill>
                <a:latin typeface="Times" pitchFamily="18" charset="0"/>
              </a:rPr>
              <a:t>c</a:t>
            </a:r>
            <a:r>
              <a:rPr lang="en-US" sz="3200">
                <a:latin typeface="Times" pitchFamily="18" charset="0"/>
              </a:rPr>
              <a:t> = number of acres of cotton to plant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838200" y="441960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" pitchFamily="18" charset="0"/>
              </a:rPr>
              <a:t>Let </a:t>
            </a:r>
            <a:r>
              <a:rPr lang="en-US" sz="3200" i="1">
                <a:solidFill>
                  <a:schemeClr val="hlink"/>
                </a:solidFill>
                <a:latin typeface="Times" pitchFamily="18" charset="0"/>
              </a:rPr>
              <a:t>s</a:t>
            </a:r>
            <a:r>
              <a:rPr lang="en-US" sz="3200">
                <a:latin typeface="Times" pitchFamily="18" charset="0"/>
              </a:rPr>
              <a:t> = number of acres of soybeans to plant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 autoUpdateAnimBg="0"/>
      <p:bldP spid="8198" grpId="0" build="p" autoUpdateAnimBg="0"/>
      <p:bldP spid="81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315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Font typeface="Times" pitchFamily="18" charset="0"/>
              <a:buNone/>
            </a:pPr>
            <a:r>
              <a:rPr lang="en-US" sz="2800">
                <a:latin typeface="Times" pitchFamily="18" charset="0"/>
              </a:rPr>
              <a:t>Write the constraints. What are the limitations given in the problem?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95400" y="4259263"/>
            <a:ext cx="2438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Times" pitchFamily="18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371600" y="3962400"/>
            <a:ext cx="480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Times" pitchFamily="18" charset="0"/>
            </a:endParaRPr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1141413" y="2514600"/>
          <a:ext cx="1220787" cy="484188"/>
        </p:xfrm>
        <a:graphic>
          <a:graphicData uri="http://schemas.openxmlformats.org/presentationml/2006/ole">
            <p:oleObj spid="_x0000_s9229" name="Equation" r:id="rId3" imgW="507960" imgH="228600" progId="Equation.DSMT4">
              <p:embed/>
            </p:oleObj>
          </a:graphicData>
        </a:graphic>
      </p:graphicFrame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229100" y="4076700"/>
            <a:ext cx="480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The total number of acres planted must be less than or equal to 275.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229100" y="5092700"/>
            <a:ext cx="434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The time available for planting must be less than or equal to 25 days.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191000" y="2466975"/>
            <a:ext cx="434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The number of acres planted in cotton must be greater than or equal to 0.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191000" y="32766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The number of acres planted in soybeans must be greater than or equal to 0.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685800" y="32766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9235" name="Object 19"/>
          <p:cNvGraphicFramePr>
            <a:graphicFrameLocks noChangeAspect="1"/>
          </p:cNvGraphicFramePr>
          <p:nvPr/>
        </p:nvGraphicFramePr>
        <p:xfrm>
          <a:off x="1143000" y="3200400"/>
          <a:ext cx="1143000" cy="593725"/>
        </p:xfrm>
        <a:graphic>
          <a:graphicData uri="http://schemas.openxmlformats.org/presentationml/2006/ole">
            <p:oleObj spid="_x0000_s9235" name="Equation" r:id="rId4" imgW="342720" imgH="177480" progId="Equation.DSMT4">
              <p:embed/>
            </p:oleObj>
          </a:graphicData>
        </a:graphic>
      </p:graphicFrame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1143000" y="41910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9237" name="Object 21"/>
          <p:cNvGraphicFramePr>
            <a:graphicFrameLocks noChangeAspect="1"/>
          </p:cNvGraphicFramePr>
          <p:nvPr/>
        </p:nvGraphicFramePr>
        <p:xfrm>
          <a:off x="1143000" y="4038600"/>
          <a:ext cx="2057400" cy="514350"/>
        </p:xfrm>
        <a:graphic>
          <a:graphicData uri="http://schemas.openxmlformats.org/presentationml/2006/ole">
            <p:oleObj spid="_x0000_s9237" name="Equation" r:id="rId5" imgW="711000" imgH="177480" progId="Equation.DSMT4">
              <p:embed/>
            </p:oleObj>
          </a:graphicData>
        </a:graphic>
      </p:graphicFrame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066800" y="50292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9239" name="Object 23"/>
          <p:cNvGraphicFramePr>
            <a:graphicFrameLocks noChangeAspect="1"/>
          </p:cNvGraphicFramePr>
          <p:nvPr/>
        </p:nvGraphicFramePr>
        <p:xfrm>
          <a:off x="1143000" y="4648200"/>
          <a:ext cx="1981200" cy="1090613"/>
        </p:xfrm>
        <a:graphic>
          <a:graphicData uri="http://schemas.openxmlformats.org/presentationml/2006/ole">
            <p:oleObj spid="_x0000_s9239" name="Equation" r:id="rId6" imgW="1130040" imgH="622080" progId="Equation.DSMT4">
              <p:embed/>
            </p:oleObj>
          </a:graphicData>
        </a:graphic>
      </p:graphicFrame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1066800" y="2286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1066800" y="0"/>
            <a:ext cx="78486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4000">
                <a:solidFill>
                  <a:srgbClr val="FFCF01"/>
                </a:solidFill>
                <a:latin typeface="Times New Roman" pitchFamily="18" charset="0"/>
              </a:rPr>
              <a:t>Step 2: Write a System of      	  		     Inequalities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Times" pitchFamily="18" charset="0"/>
              </a:rPr>
              <a:t>Step 3: </a:t>
            </a:r>
            <a:r>
              <a:rPr lang="en-US" sz="4400" b="1">
                <a:solidFill>
                  <a:schemeClr val="accent2"/>
                </a:solidFill>
                <a:latin typeface="Times" pitchFamily="18" charset="0"/>
              </a:rPr>
              <a:t>Graph the Inequalities</a:t>
            </a:r>
          </a:p>
        </p:txBody>
      </p:sp>
      <p:grpSp>
        <p:nvGrpSpPr>
          <p:cNvPr id="10254" name="Group 14"/>
          <p:cNvGrpSpPr>
            <a:grpSpLocks/>
          </p:cNvGrpSpPr>
          <p:nvPr/>
        </p:nvGrpSpPr>
        <p:grpSpPr bwMode="auto">
          <a:xfrm>
            <a:off x="1331913" y="1676400"/>
            <a:ext cx="6481762" cy="3429000"/>
            <a:chOff x="839" y="1056"/>
            <a:chExt cx="4083" cy="2160"/>
          </a:xfrm>
        </p:grpSpPr>
        <p:grpSp>
          <p:nvGrpSpPr>
            <p:cNvPr id="10251" name="Group 11"/>
            <p:cNvGrpSpPr>
              <a:grpSpLocks/>
            </p:cNvGrpSpPr>
            <p:nvPr/>
          </p:nvGrpSpPr>
          <p:grpSpPr bwMode="auto">
            <a:xfrm>
              <a:off x="839" y="1152"/>
              <a:ext cx="4083" cy="2064"/>
              <a:chOff x="839" y="1152"/>
              <a:chExt cx="4083" cy="2064"/>
            </a:xfrm>
          </p:grpSpPr>
          <p:grpSp>
            <p:nvGrpSpPr>
              <p:cNvPr id="10249" name="Group 9"/>
              <p:cNvGrpSpPr>
                <a:grpSpLocks/>
              </p:cNvGrpSpPr>
              <p:nvPr/>
            </p:nvGrpSpPr>
            <p:grpSpPr bwMode="auto">
              <a:xfrm>
                <a:off x="839" y="1152"/>
                <a:ext cx="3961" cy="2064"/>
                <a:chOff x="839" y="1152"/>
                <a:chExt cx="3961" cy="2064"/>
              </a:xfrm>
            </p:grpSpPr>
            <p:grpSp>
              <p:nvGrpSpPr>
                <p:cNvPr id="10248" name="Group 8"/>
                <p:cNvGrpSpPr>
                  <a:grpSpLocks/>
                </p:cNvGrpSpPr>
                <p:nvPr/>
              </p:nvGrpSpPr>
              <p:grpSpPr bwMode="auto">
                <a:xfrm>
                  <a:off x="839" y="1152"/>
                  <a:ext cx="3961" cy="2016"/>
                  <a:chOff x="839" y="1152"/>
                  <a:chExt cx="3961" cy="2016"/>
                </a:xfrm>
              </p:grpSpPr>
              <p:pic>
                <p:nvPicPr>
                  <p:cNvPr id="10244" name="Picture 4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12369" r="12347" b="12369"/>
                  <a:stretch>
                    <a:fillRect/>
                  </a:stretch>
                </p:blipFill>
                <p:spPr bwMode="auto">
                  <a:xfrm>
                    <a:off x="839" y="1152"/>
                    <a:ext cx="3961" cy="2016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102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2112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246" name="Rectangle 6"/>
                <p:cNvSpPr>
                  <a:spLocks noChangeArrowheads="1"/>
                </p:cNvSpPr>
                <p:nvPr/>
              </p:nvSpPr>
              <p:spPr bwMode="auto">
                <a:xfrm>
                  <a:off x="2736" y="2976"/>
                  <a:ext cx="192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250" name="Text Box 10"/>
              <p:cNvSpPr txBox="1">
                <a:spLocks noChangeArrowheads="1"/>
              </p:cNvSpPr>
              <p:nvPr/>
            </p:nvSpPr>
            <p:spPr bwMode="auto">
              <a:xfrm>
                <a:off x="4742" y="2865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" pitchFamily="18" charset="0"/>
                  </a:rPr>
                  <a:t>c</a:t>
                </a:r>
                <a:endParaRPr lang="en-US" sz="1400">
                  <a:latin typeface="Times" pitchFamily="18" charset="0"/>
                </a:endParaRPr>
              </a:p>
            </p:txBody>
          </p:sp>
        </p:grp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1344" y="105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</a:rPr>
                <a:t>s</a:t>
              </a:r>
              <a:endParaRPr lang="en-US" sz="1400">
                <a:latin typeface="Times" pitchFamily="18" charset="0"/>
              </a:endParaRPr>
            </a:p>
          </p:txBody>
        </p:sp>
      </p:grp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498725" y="5199063"/>
            <a:ext cx="553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Times" pitchFamily="18" charset="0"/>
              </a:rPr>
              <a:t>The purple area is the feasible region.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295400" y="25400"/>
            <a:ext cx="72390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b="1">
                <a:solidFill>
                  <a:schemeClr val="accent2"/>
                </a:solidFill>
                <a:latin typeface="Times" pitchFamily="18" charset="0"/>
              </a:rPr>
              <a:t>Step 4: </a:t>
            </a:r>
            <a:r>
              <a:rPr lang="en-US" sz="4400" b="1">
                <a:solidFill>
                  <a:schemeClr val="accent2"/>
                </a:solidFill>
                <a:latin typeface="Times" pitchFamily="18" charset="0"/>
              </a:rPr>
              <a:t>Name the Vertices of     	    the Feasible Region</a:t>
            </a:r>
            <a:r>
              <a:rPr lang="en-US" sz="4400">
                <a:latin typeface="Times" pitchFamily="18" charset="0"/>
              </a:rPr>
              <a:t> 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76400" y="2590800"/>
            <a:ext cx="47244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" pitchFamily="18" charset="0"/>
              </a:rPr>
              <a:t>(0,275)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Times" pitchFamily="18" charset="0"/>
              </a:rPr>
              <a:t>(225,0)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Times" pitchFamily="18" charset="0"/>
              </a:rPr>
              <a:t>(0,0)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Times" pitchFamily="18" charset="0"/>
              </a:rPr>
              <a:t>(75,200)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12800" y="1414463"/>
            <a:ext cx="7162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Find the coordinates of the vertices of the feasible region, the area inside the polygon.</a:t>
            </a:r>
          </a:p>
          <a:p>
            <a:pPr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1" build="allAtOnce"/>
      <p:bldP spid="11267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231900" y="63500"/>
            <a:ext cx="80010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Times" pitchFamily="18" charset="0"/>
              </a:rPr>
              <a:t>Step 5: </a:t>
            </a:r>
            <a:r>
              <a:rPr lang="en-US" sz="4400" b="1">
                <a:solidFill>
                  <a:schemeClr val="accent2"/>
                </a:solidFill>
                <a:latin typeface="Times" pitchFamily="18" charset="0"/>
              </a:rPr>
              <a:t>Write an Equation to be 	    Maximized or Minimized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70866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p</a:t>
            </a:r>
            <a:r>
              <a:rPr lang="en-US" sz="3200">
                <a:latin typeface="Times New Roman" pitchFamily="18" charset="0"/>
              </a:rPr>
              <a:t>(</a:t>
            </a:r>
            <a:r>
              <a:rPr lang="en-US" sz="3200" i="1">
                <a:latin typeface="Times New Roman" pitchFamily="18" charset="0"/>
              </a:rPr>
              <a:t>c</a:t>
            </a:r>
            <a:r>
              <a:rPr lang="en-US" sz="3200">
                <a:latin typeface="Times New Roman" pitchFamily="18" charset="0"/>
              </a:rPr>
              <a:t>,</a:t>
            </a:r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>
                <a:latin typeface="Times New Roman" pitchFamily="18" charset="0"/>
              </a:rPr>
              <a:t>) = 25</a:t>
            </a:r>
            <a:r>
              <a:rPr lang="en-US" sz="3200" i="1">
                <a:latin typeface="Times New Roman" pitchFamily="18" charset="0"/>
              </a:rPr>
              <a:t>c</a:t>
            </a:r>
            <a:r>
              <a:rPr lang="en-US" sz="3200">
                <a:latin typeface="Times New Roman" pitchFamily="18" charset="0"/>
              </a:rPr>
              <a:t> + 18</a:t>
            </a:r>
            <a:r>
              <a:rPr lang="en-US" sz="3200" i="1">
                <a:latin typeface="Times New Roman" pitchFamily="18" charset="0"/>
              </a:rPr>
              <a:t>s</a:t>
            </a:r>
          </a:p>
          <a:p>
            <a:pPr>
              <a:spcBef>
                <a:spcPct val="50000"/>
              </a:spcBef>
            </a:pPr>
            <a:endParaRPr lang="en-US" sz="3200" i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Maximum profit = $25 times the number of acres of cotton planted + $18 times the number of acres of soybeans planted.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2" build="allAtOnce"/>
      <p:bldP spid="12291" grpId="0" uiExpand="1" build="p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1018</TotalTime>
  <Words>684</Words>
  <Application>Microsoft Office PowerPoint</Application>
  <PresentationFormat>On-screen Show (4:3)</PresentationFormat>
  <Paragraphs>92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Times</vt:lpstr>
      <vt:lpstr>Tahoma</vt:lpstr>
      <vt:lpstr>Times New Roman</vt:lpstr>
      <vt:lpstr>Arial</vt:lpstr>
      <vt:lpstr>Blends</vt:lpstr>
      <vt:lpstr>Microsoft Word Document</vt:lpstr>
      <vt:lpstr>MathType 5.0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Step 4: Name the Vertices of the      Feasible Region</vt:lpstr>
      <vt:lpstr>Slide 18</vt:lpstr>
      <vt:lpstr>Step 6: Substitute the Coordinates         into the Equation</vt:lpstr>
      <vt:lpstr>Step 7: Find the Maximum</vt:lpstr>
      <vt:lpstr>Slide 21</vt:lpstr>
      <vt:lpstr>Slide 22</vt:lpstr>
      <vt:lpstr>Slide 23</vt:lpstr>
    </vt:vector>
  </TitlesOfParts>
  <Company>Henrico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HCPS</dc:creator>
  <cp:lastModifiedBy>Chrystal</cp:lastModifiedBy>
  <cp:revision>123</cp:revision>
  <dcterms:created xsi:type="dcterms:W3CDTF">2002-07-02T20:30:54Z</dcterms:created>
  <dcterms:modified xsi:type="dcterms:W3CDTF">2013-02-14T13:39:58Z</dcterms:modified>
</cp:coreProperties>
</file>