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01" r:id="rId2"/>
  </p:sldMasterIdLst>
  <p:notesMasterIdLst>
    <p:notesMasterId r:id="rId28"/>
  </p:notes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7" r:id="rId10"/>
    <p:sldId id="263" r:id="rId11"/>
    <p:sldId id="264" r:id="rId12"/>
    <p:sldId id="265" r:id="rId13"/>
    <p:sldId id="268" r:id="rId14"/>
    <p:sldId id="279" r:id="rId15"/>
    <p:sldId id="266" r:id="rId16"/>
    <p:sldId id="273" r:id="rId17"/>
    <p:sldId id="274" r:id="rId18"/>
    <p:sldId id="276" r:id="rId19"/>
    <p:sldId id="277" r:id="rId20"/>
    <p:sldId id="269" r:id="rId21"/>
    <p:sldId id="270" r:id="rId22"/>
    <p:sldId id="271" r:id="rId23"/>
    <p:sldId id="272" r:id="rId24"/>
    <p:sldId id="278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0099"/>
    <a:srgbClr val="FF33CC"/>
    <a:srgbClr val="FF9900"/>
    <a:srgbClr val="66FF33"/>
    <a:srgbClr val="33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60" autoAdjust="0"/>
  </p:normalViewPr>
  <p:slideViewPr>
    <p:cSldViewPr snapToGrid="0">
      <p:cViewPr varScale="1">
        <p:scale>
          <a:sx n="53" d="100"/>
          <a:sy n="53" d="100"/>
        </p:scale>
        <p:origin x="-90" y="-408"/>
      </p:cViewPr>
      <p:guideLst>
        <p:guide orient="horz" pos="1093"/>
        <p:guide pos="259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notesViewPr>
    <p:cSldViewPr snapToGrid="0">
      <p:cViewPr varScale="1">
        <p:scale>
          <a:sx n="57" d="100"/>
          <a:sy n="57" d="100"/>
        </p:scale>
        <p:origin x="-245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E91B31-F67B-4DFD-8CC7-8AE784C482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77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B9FBF1-BE21-4997-A7F2-99E0AA645AF7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593F7-C5A6-4AE0-A81A-932A5BD95C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BEC44-23D8-4465-B628-0722736040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F7E81-5CB0-42CE-85FA-33509542F0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E2F1-A6A8-4B95-A125-F78C730F744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2747-E25D-4A28-90A9-A1CFFB5EE73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5B5C-12F4-4C75-85EC-4855955CFB8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6798-0F38-4341-A383-AA592E6F0DA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96D2-3328-4F99-9E4F-D31BFD6A7FF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4BA8-140A-4664-A7ED-80287F36924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6C33-2AFE-4D21-BF2D-86CDFD7832A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1F8B-2E16-42C0-B390-450B85D85F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ED8DB-EA87-415F-82E2-D436711D5A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C28E-0349-48DA-AD1E-D19616504DA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20331-BC70-4AC7-AADE-7907AD5A6C1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B895-C141-4F5D-983D-C1988F840C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1DC4B-54CF-45D1-A2E0-5FE2A28643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C8F1A-DD94-412C-9652-EAA0BBBB99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C9948-E9E5-4AFA-A367-BB994FB489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AFA78-9F5A-492B-A468-053D1225B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FB59C-0825-498A-952A-E05BD595CC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E2822-A5BB-4672-BBA9-AD9986D3E6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FFE03-85FA-417B-869F-DB3EB8AB95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BA86AE-AC57-4026-AC4E-C7CBEF630C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A86AE-AC57-4026-AC4E-C7CBEF630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708150"/>
            <a:ext cx="7623175" cy="1363663"/>
          </a:xfrm>
        </p:spPr>
        <p:txBody>
          <a:bodyPr/>
          <a:lstStyle/>
          <a:p>
            <a:r>
              <a:rPr lang="en-US"/>
              <a:t>Graphing Quadratic Functions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133600" y="3733800"/>
            <a:ext cx="487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>
                <a:solidFill>
                  <a:srgbClr val="FF0066"/>
                </a:solidFill>
              </a:rPr>
              <a:t>y = ax</a:t>
            </a:r>
            <a:r>
              <a:rPr lang="en-US" sz="4000" b="1" i="1" baseline="30000">
                <a:solidFill>
                  <a:srgbClr val="FF0066"/>
                </a:solidFill>
              </a:rPr>
              <a:t>2</a:t>
            </a:r>
            <a:r>
              <a:rPr lang="en-US" sz="4000" b="1" i="1">
                <a:solidFill>
                  <a:srgbClr val="FF0066"/>
                </a:solidFill>
              </a:rPr>
              <a:t> + bx + 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60363" y="1490663"/>
            <a:ext cx="42132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Let's Graph ONE!  Try …</a:t>
            </a:r>
          </a:p>
          <a:p>
            <a:pPr algn="ctr">
              <a:spcBef>
                <a:spcPct val="50000"/>
              </a:spcBef>
            </a:pPr>
            <a:r>
              <a:rPr lang="en-US"/>
              <a:t>  </a:t>
            </a:r>
            <a:r>
              <a:rPr lang="en-US" i="1"/>
              <a:t>y</a:t>
            </a:r>
            <a:r>
              <a:rPr lang="en-US"/>
              <a:t> = 2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– 4</a:t>
            </a:r>
            <a:r>
              <a:rPr lang="en-US" i="1"/>
              <a:t>x</a:t>
            </a:r>
            <a:r>
              <a:rPr lang="en-US"/>
              <a:t> – 1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360363" y="2408238"/>
            <a:ext cx="3121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STEP 2</a:t>
            </a:r>
            <a:r>
              <a:rPr lang="en-US"/>
              <a:t>:  Find the vertex</a:t>
            </a: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85800" y="609600"/>
            <a:ext cx="77724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400">
                <a:solidFill>
                  <a:schemeClr val="tx2"/>
                </a:solidFill>
              </a:rPr>
              <a:t>A Quadratic Function in Standard Form</a:t>
            </a:r>
          </a:p>
        </p:txBody>
      </p:sp>
      <p:grpSp>
        <p:nvGrpSpPr>
          <p:cNvPr id="10270" name="Group 30"/>
          <p:cNvGrpSpPr>
            <a:grpSpLocks/>
          </p:cNvGrpSpPr>
          <p:nvPr/>
        </p:nvGrpSpPr>
        <p:grpSpPr bwMode="auto">
          <a:xfrm>
            <a:off x="3902075" y="1487488"/>
            <a:ext cx="5241925" cy="4648200"/>
            <a:chOff x="2640" y="937"/>
            <a:chExt cx="3302" cy="2928"/>
          </a:xfrm>
        </p:grpSpPr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5324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72" name="Rectangle 32"/>
            <p:cNvSpPr>
              <a:spLocks noChangeArrowheads="1"/>
            </p:cNvSpPr>
            <p:nvPr/>
          </p:nvSpPr>
          <p:spPr bwMode="auto">
            <a:xfrm>
              <a:off x="5080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4836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4592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4348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4104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77" name="Rectangle 37"/>
            <p:cNvSpPr>
              <a:spLocks noChangeArrowheads="1"/>
            </p:cNvSpPr>
            <p:nvPr/>
          </p:nvSpPr>
          <p:spPr bwMode="auto">
            <a:xfrm>
              <a:off x="3860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>
              <a:off x="3616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79" name="Rectangle 39"/>
            <p:cNvSpPr>
              <a:spLocks noChangeArrowheads="1"/>
            </p:cNvSpPr>
            <p:nvPr/>
          </p:nvSpPr>
          <p:spPr bwMode="auto">
            <a:xfrm>
              <a:off x="3372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80" name="Rectangle 40"/>
            <p:cNvSpPr>
              <a:spLocks noChangeArrowheads="1"/>
            </p:cNvSpPr>
            <p:nvPr/>
          </p:nvSpPr>
          <p:spPr bwMode="auto">
            <a:xfrm>
              <a:off x="3128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81" name="Rectangle 41"/>
            <p:cNvSpPr>
              <a:spLocks noChangeArrowheads="1"/>
            </p:cNvSpPr>
            <p:nvPr/>
          </p:nvSpPr>
          <p:spPr bwMode="auto">
            <a:xfrm>
              <a:off x="2884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82" name="Rectangle 42"/>
            <p:cNvSpPr>
              <a:spLocks noChangeArrowheads="1"/>
            </p:cNvSpPr>
            <p:nvPr/>
          </p:nvSpPr>
          <p:spPr bwMode="auto">
            <a:xfrm>
              <a:off x="2640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83" name="Rectangle 43"/>
            <p:cNvSpPr>
              <a:spLocks noChangeArrowheads="1"/>
            </p:cNvSpPr>
            <p:nvPr/>
          </p:nvSpPr>
          <p:spPr bwMode="auto">
            <a:xfrm>
              <a:off x="5324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84" name="Rectangle 44"/>
            <p:cNvSpPr>
              <a:spLocks noChangeArrowheads="1"/>
            </p:cNvSpPr>
            <p:nvPr/>
          </p:nvSpPr>
          <p:spPr bwMode="auto">
            <a:xfrm>
              <a:off x="5080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85" name="Rectangle 45"/>
            <p:cNvSpPr>
              <a:spLocks noChangeArrowheads="1"/>
            </p:cNvSpPr>
            <p:nvPr/>
          </p:nvSpPr>
          <p:spPr bwMode="auto">
            <a:xfrm>
              <a:off x="4836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86" name="Rectangle 46"/>
            <p:cNvSpPr>
              <a:spLocks noChangeArrowheads="1"/>
            </p:cNvSpPr>
            <p:nvPr/>
          </p:nvSpPr>
          <p:spPr bwMode="auto">
            <a:xfrm>
              <a:off x="4592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87" name="Rectangle 47"/>
            <p:cNvSpPr>
              <a:spLocks noChangeArrowheads="1"/>
            </p:cNvSpPr>
            <p:nvPr/>
          </p:nvSpPr>
          <p:spPr bwMode="auto">
            <a:xfrm>
              <a:off x="4348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88" name="Rectangle 48"/>
            <p:cNvSpPr>
              <a:spLocks noChangeArrowheads="1"/>
            </p:cNvSpPr>
            <p:nvPr/>
          </p:nvSpPr>
          <p:spPr bwMode="auto">
            <a:xfrm>
              <a:off x="4104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3860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90" name="Rectangle 50"/>
            <p:cNvSpPr>
              <a:spLocks noChangeArrowheads="1"/>
            </p:cNvSpPr>
            <p:nvPr/>
          </p:nvSpPr>
          <p:spPr bwMode="auto">
            <a:xfrm>
              <a:off x="3616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91" name="Rectangle 51"/>
            <p:cNvSpPr>
              <a:spLocks noChangeArrowheads="1"/>
            </p:cNvSpPr>
            <p:nvPr/>
          </p:nvSpPr>
          <p:spPr bwMode="auto">
            <a:xfrm>
              <a:off x="3372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auto">
            <a:xfrm>
              <a:off x="3128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93" name="Rectangle 53"/>
            <p:cNvSpPr>
              <a:spLocks noChangeArrowheads="1"/>
            </p:cNvSpPr>
            <p:nvPr/>
          </p:nvSpPr>
          <p:spPr bwMode="auto">
            <a:xfrm>
              <a:off x="2884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94" name="Rectangle 54"/>
            <p:cNvSpPr>
              <a:spLocks noChangeArrowheads="1"/>
            </p:cNvSpPr>
            <p:nvPr/>
          </p:nvSpPr>
          <p:spPr bwMode="auto">
            <a:xfrm>
              <a:off x="2640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95" name="Rectangle 55"/>
            <p:cNvSpPr>
              <a:spLocks noChangeArrowheads="1"/>
            </p:cNvSpPr>
            <p:nvPr/>
          </p:nvSpPr>
          <p:spPr bwMode="auto">
            <a:xfrm>
              <a:off x="5324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96" name="Rectangle 56"/>
            <p:cNvSpPr>
              <a:spLocks noChangeArrowheads="1"/>
            </p:cNvSpPr>
            <p:nvPr/>
          </p:nvSpPr>
          <p:spPr bwMode="auto">
            <a:xfrm>
              <a:off x="5080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97" name="Rectangle 57"/>
            <p:cNvSpPr>
              <a:spLocks noChangeArrowheads="1"/>
            </p:cNvSpPr>
            <p:nvPr/>
          </p:nvSpPr>
          <p:spPr bwMode="auto">
            <a:xfrm>
              <a:off x="4836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98" name="Rectangle 58"/>
            <p:cNvSpPr>
              <a:spLocks noChangeArrowheads="1"/>
            </p:cNvSpPr>
            <p:nvPr/>
          </p:nvSpPr>
          <p:spPr bwMode="auto">
            <a:xfrm>
              <a:off x="4592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99" name="Rectangle 59"/>
            <p:cNvSpPr>
              <a:spLocks noChangeArrowheads="1"/>
            </p:cNvSpPr>
            <p:nvPr/>
          </p:nvSpPr>
          <p:spPr bwMode="auto">
            <a:xfrm>
              <a:off x="4348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00" name="Rectangle 60"/>
            <p:cNvSpPr>
              <a:spLocks noChangeArrowheads="1"/>
            </p:cNvSpPr>
            <p:nvPr/>
          </p:nvSpPr>
          <p:spPr bwMode="auto">
            <a:xfrm>
              <a:off x="4104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01" name="Rectangle 61"/>
            <p:cNvSpPr>
              <a:spLocks noChangeArrowheads="1"/>
            </p:cNvSpPr>
            <p:nvPr/>
          </p:nvSpPr>
          <p:spPr bwMode="auto">
            <a:xfrm>
              <a:off x="3860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02" name="Rectangle 62"/>
            <p:cNvSpPr>
              <a:spLocks noChangeArrowheads="1"/>
            </p:cNvSpPr>
            <p:nvPr/>
          </p:nvSpPr>
          <p:spPr bwMode="auto">
            <a:xfrm>
              <a:off x="3616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03" name="Rectangle 63"/>
            <p:cNvSpPr>
              <a:spLocks noChangeArrowheads="1"/>
            </p:cNvSpPr>
            <p:nvPr/>
          </p:nvSpPr>
          <p:spPr bwMode="auto">
            <a:xfrm>
              <a:off x="3372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04" name="Rectangle 64"/>
            <p:cNvSpPr>
              <a:spLocks noChangeArrowheads="1"/>
            </p:cNvSpPr>
            <p:nvPr/>
          </p:nvSpPr>
          <p:spPr bwMode="auto">
            <a:xfrm>
              <a:off x="3128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05" name="Rectangle 65"/>
            <p:cNvSpPr>
              <a:spLocks noChangeArrowheads="1"/>
            </p:cNvSpPr>
            <p:nvPr/>
          </p:nvSpPr>
          <p:spPr bwMode="auto">
            <a:xfrm>
              <a:off x="2884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06" name="Rectangle 66"/>
            <p:cNvSpPr>
              <a:spLocks noChangeArrowheads="1"/>
            </p:cNvSpPr>
            <p:nvPr/>
          </p:nvSpPr>
          <p:spPr bwMode="auto">
            <a:xfrm>
              <a:off x="2640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07" name="Rectangle 67"/>
            <p:cNvSpPr>
              <a:spLocks noChangeArrowheads="1"/>
            </p:cNvSpPr>
            <p:nvPr/>
          </p:nvSpPr>
          <p:spPr bwMode="auto">
            <a:xfrm>
              <a:off x="5324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08" name="Rectangle 68"/>
            <p:cNvSpPr>
              <a:spLocks noChangeArrowheads="1"/>
            </p:cNvSpPr>
            <p:nvPr/>
          </p:nvSpPr>
          <p:spPr bwMode="auto">
            <a:xfrm>
              <a:off x="5080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09" name="Rectangle 69"/>
            <p:cNvSpPr>
              <a:spLocks noChangeArrowheads="1"/>
            </p:cNvSpPr>
            <p:nvPr/>
          </p:nvSpPr>
          <p:spPr bwMode="auto">
            <a:xfrm>
              <a:off x="4836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10" name="Rectangle 70"/>
            <p:cNvSpPr>
              <a:spLocks noChangeArrowheads="1"/>
            </p:cNvSpPr>
            <p:nvPr/>
          </p:nvSpPr>
          <p:spPr bwMode="auto">
            <a:xfrm>
              <a:off x="4592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11" name="Rectangle 71"/>
            <p:cNvSpPr>
              <a:spLocks noChangeArrowheads="1"/>
            </p:cNvSpPr>
            <p:nvPr/>
          </p:nvSpPr>
          <p:spPr bwMode="auto">
            <a:xfrm>
              <a:off x="4348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12" name="Rectangle 72"/>
            <p:cNvSpPr>
              <a:spLocks noChangeArrowheads="1"/>
            </p:cNvSpPr>
            <p:nvPr/>
          </p:nvSpPr>
          <p:spPr bwMode="auto">
            <a:xfrm>
              <a:off x="4104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13" name="Rectangle 73"/>
            <p:cNvSpPr>
              <a:spLocks noChangeArrowheads="1"/>
            </p:cNvSpPr>
            <p:nvPr/>
          </p:nvSpPr>
          <p:spPr bwMode="auto">
            <a:xfrm>
              <a:off x="3860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14" name="Rectangle 74"/>
            <p:cNvSpPr>
              <a:spLocks noChangeArrowheads="1"/>
            </p:cNvSpPr>
            <p:nvPr/>
          </p:nvSpPr>
          <p:spPr bwMode="auto">
            <a:xfrm>
              <a:off x="3616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15" name="Rectangle 75"/>
            <p:cNvSpPr>
              <a:spLocks noChangeArrowheads="1"/>
            </p:cNvSpPr>
            <p:nvPr/>
          </p:nvSpPr>
          <p:spPr bwMode="auto">
            <a:xfrm>
              <a:off x="3372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16" name="Rectangle 76"/>
            <p:cNvSpPr>
              <a:spLocks noChangeArrowheads="1"/>
            </p:cNvSpPr>
            <p:nvPr/>
          </p:nvSpPr>
          <p:spPr bwMode="auto">
            <a:xfrm>
              <a:off x="3128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17" name="Rectangle 77"/>
            <p:cNvSpPr>
              <a:spLocks noChangeArrowheads="1"/>
            </p:cNvSpPr>
            <p:nvPr/>
          </p:nvSpPr>
          <p:spPr bwMode="auto">
            <a:xfrm>
              <a:off x="2884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18" name="Rectangle 78"/>
            <p:cNvSpPr>
              <a:spLocks noChangeArrowheads="1"/>
            </p:cNvSpPr>
            <p:nvPr/>
          </p:nvSpPr>
          <p:spPr bwMode="auto">
            <a:xfrm>
              <a:off x="2640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19" name="Rectangle 79"/>
            <p:cNvSpPr>
              <a:spLocks noChangeArrowheads="1"/>
            </p:cNvSpPr>
            <p:nvPr/>
          </p:nvSpPr>
          <p:spPr bwMode="auto">
            <a:xfrm>
              <a:off x="5324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20" name="Rectangle 80"/>
            <p:cNvSpPr>
              <a:spLocks noChangeArrowheads="1"/>
            </p:cNvSpPr>
            <p:nvPr/>
          </p:nvSpPr>
          <p:spPr bwMode="auto">
            <a:xfrm>
              <a:off x="5080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21" name="Rectangle 81"/>
            <p:cNvSpPr>
              <a:spLocks noChangeArrowheads="1"/>
            </p:cNvSpPr>
            <p:nvPr/>
          </p:nvSpPr>
          <p:spPr bwMode="auto">
            <a:xfrm>
              <a:off x="4836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22" name="Rectangle 82"/>
            <p:cNvSpPr>
              <a:spLocks noChangeArrowheads="1"/>
            </p:cNvSpPr>
            <p:nvPr/>
          </p:nvSpPr>
          <p:spPr bwMode="auto">
            <a:xfrm>
              <a:off x="4592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23" name="Rectangle 83"/>
            <p:cNvSpPr>
              <a:spLocks noChangeArrowheads="1"/>
            </p:cNvSpPr>
            <p:nvPr/>
          </p:nvSpPr>
          <p:spPr bwMode="auto">
            <a:xfrm>
              <a:off x="4348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24" name="Rectangle 84"/>
            <p:cNvSpPr>
              <a:spLocks noChangeArrowheads="1"/>
            </p:cNvSpPr>
            <p:nvPr/>
          </p:nvSpPr>
          <p:spPr bwMode="auto">
            <a:xfrm>
              <a:off x="4104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25" name="Rectangle 85"/>
            <p:cNvSpPr>
              <a:spLocks noChangeArrowheads="1"/>
            </p:cNvSpPr>
            <p:nvPr/>
          </p:nvSpPr>
          <p:spPr bwMode="auto">
            <a:xfrm>
              <a:off x="3860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26" name="Rectangle 86"/>
            <p:cNvSpPr>
              <a:spLocks noChangeArrowheads="1"/>
            </p:cNvSpPr>
            <p:nvPr/>
          </p:nvSpPr>
          <p:spPr bwMode="auto">
            <a:xfrm>
              <a:off x="3616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27" name="Rectangle 87"/>
            <p:cNvSpPr>
              <a:spLocks noChangeArrowheads="1"/>
            </p:cNvSpPr>
            <p:nvPr/>
          </p:nvSpPr>
          <p:spPr bwMode="auto">
            <a:xfrm>
              <a:off x="3372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28" name="Rectangle 88"/>
            <p:cNvSpPr>
              <a:spLocks noChangeArrowheads="1"/>
            </p:cNvSpPr>
            <p:nvPr/>
          </p:nvSpPr>
          <p:spPr bwMode="auto">
            <a:xfrm>
              <a:off x="3128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29" name="Rectangle 89"/>
            <p:cNvSpPr>
              <a:spLocks noChangeArrowheads="1"/>
            </p:cNvSpPr>
            <p:nvPr/>
          </p:nvSpPr>
          <p:spPr bwMode="auto">
            <a:xfrm>
              <a:off x="2884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30" name="Rectangle 90"/>
            <p:cNvSpPr>
              <a:spLocks noChangeArrowheads="1"/>
            </p:cNvSpPr>
            <p:nvPr/>
          </p:nvSpPr>
          <p:spPr bwMode="auto">
            <a:xfrm>
              <a:off x="2640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31" name="Rectangle 91"/>
            <p:cNvSpPr>
              <a:spLocks noChangeArrowheads="1"/>
            </p:cNvSpPr>
            <p:nvPr/>
          </p:nvSpPr>
          <p:spPr bwMode="auto">
            <a:xfrm>
              <a:off x="5324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32" name="Rectangle 92"/>
            <p:cNvSpPr>
              <a:spLocks noChangeArrowheads="1"/>
            </p:cNvSpPr>
            <p:nvPr/>
          </p:nvSpPr>
          <p:spPr bwMode="auto">
            <a:xfrm>
              <a:off x="5080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33" name="Rectangle 93"/>
            <p:cNvSpPr>
              <a:spLocks noChangeArrowheads="1"/>
            </p:cNvSpPr>
            <p:nvPr/>
          </p:nvSpPr>
          <p:spPr bwMode="auto">
            <a:xfrm>
              <a:off x="4836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34" name="Rectangle 94"/>
            <p:cNvSpPr>
              <a:spLocks noChangeArrowheads="1"/>
            </p:cNvSpPr>
            <p:nvPr/>
          </p:nvSpPr>
          <p:spPr bwMode="auto">
            <a:xfrm>
              <a:off x="4592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35" name="Rectangle 95"/>
            <p:cNvSpPr>
              <a:spLocks noChangeArrowheads="1"/>
            </p:cNvSpPr>
            <p:nvPr/>
          </p:nvSpPr>
          <p:spPr bwMode="auto">
            <a:xfrm>
              <a:off x="4348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36" name="Rectangle 96"/>
            <p:cNvSpPr>
              <a:spLocks noChangeArrowheads="1"/>
            </p:cNvSpPr>
            <p:nvPr/>
          </p:nvSpPr>
          <p:spPr bwMode="auto">
            <a:xfrm>
              <a:off x="4104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37" name="Rectangle 97"/>
            <p:cNvSpPr>
              <a:spLocks noChangeArrowheads="1"/>
            </p:cNvSpPr>
            <p:nvPr/>
          </p:nvSpPr>
          <p:spPr bwMode="auto">
            <a:xfrm>
              <a:off x="3860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38" name="Rectangle 98"/>
            <p:cNvSpPr>
              <a:spLocks noChangeArrowheads="1"/>
            </p:cNvSpPr>
            <p:nvPr/>
          </p:nvSpPr>
          <p:spPr bwMode="auto">
            <a:xfrm>
              <a:off x="3616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39" name="Rectangle 99"/>
            <p:cNvSpPr>
              <a:spLocks noChangeArrowheads="1"/>
            </p:cNvSpPr>
            <p:nvPr/>
          </p:nvSpPr>
          <p:spPr bwMode="auto">
            <a:xfrm>
              <a:off x="3372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40" name="Rectangle 100"/>
            <p:cNvSpPr>
              <a:spLocks noChangeArrowheads="1"/>
            </p:cNvSpPr>
            <p:nvPr/>
          </p:nvSpPr>
          <p:spPr bwMode="auto">
            <a:xfrm>
              <a:off x="3128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41" name="Rectangle 101"/>
            <p:cNvSpPr>
              <a:spLocks noChangeArrowheads="1"/>
            </p:cNvSpPr>
            <p:nvPr/>
          </p:nvSpPr>
          <p:spPr bwMode="auto">
            <a:xfrm>
              <a:off x="2884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42" name="Rectangle 102"/>
            <p:cNvSpPr>
              <a:spLocks noChangeArrowheads="1"/>
            </p:cNvSpPr>
            <p:nvPr/>
          </p:nvSpPr>
          <p:spPr bwMode="auto">
            <a:xfrm>
              <a:off x="2640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43" name="Rectangle 103"/>
            <p:cNvSpPr>
              <a:spLocks noChangeArrowheads="1"/>
            </p:cNvSpPr>
            <p:nvPr/>
          </p:nvSpPr>
          <p:spPr bwMode="auto">
            <a:xfrm>
              <a:off x="5324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44" name="Rectangle 104"/>
            <p:cNvSpPr>
              <a:spLocks noChangeArrowheads="1"/>
            </p:cNvSpPr>
            <p:nvPr/>
          </p:nvSpPr>
          <p:spPr bwMode="auto">
            <a:xfrm>
              <a:off x="5080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45" name="Rectangle 105"/>
            <p:cNvSpPr>
              <a:spLocks noChangeArrowheads="1"/>
            </p:cNvSpPr>
            <p:nvPr/>
          </p:nvSpPr>
          <p:spPr bwMode="auto">
            <a:xfrm>
              <a:off x="4836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46" name="Rectangle 106"/>
            <p:cNvSpPr>
              <a:spLocks noChangeArrowheads="1"/>
            </p:cNvSpPr>
            <p:nvPr/>
          </p:nvSpPr>
          <p:spPr bwMode="auto">
            <a:xfrm>
              <a:off x="4592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47" name="Rectangle 107"/>
            <p:cNvSpPr>
              <a:spLocks noChangeArrowheads="1"/>
            </p:cNvSpPr>
            <p:nvPr/>
          </p:nvSpPr>
          <p:spPr bwMode="auto">
            <a:xfrm>
              <a:off x="4348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48" name="Rectangle 108"/>
            <p:cNvSpPr>
              <a:spLocks noChangeArrowheads="1"/>
            </p:cNvSpPr>
            <p:nvPr/>
          </p:nvSpPr>
          <p:spPr bwMode="auto">
            <a:xfrm>
              <a:off x="4104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49" name="Rectangle 109"/>
            <p:cNvSpPr>
              <a:spLocks noChangeArrowheads="1"/>
            </p:cNvSpPr>
            <p:nvPr/>
          </p:nvSpPr>
          <p:spPr bwMode="auto">
            <a:xfrm>
              <a:off x="3860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50" name="Rectangle 110"/>
            <p:cNvSpPr>
              <a:spLocks noChangeArrowheads="1"/>
            </p:cNvSpPr>
            <p:nvPr/>
          </p:nvSpPr>
          <p:spPr bwMode="auto">
            <a:xfrm>
              <a:off x="3616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51" name="Rectangle 111"/>
            <p:cNvSpPr>
              <a:spLocks noChangeArrowheads="1"/>
            </p:cNvSpPr>
            <p:nvPr/>
          </p:nvSpPr>
          <p:spPr bwMode="auto">
            <a:xfrm>
              <a:off x="3372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52" name="Rectangle 112"/>
            <p:cNvSpPr>
              <a:spLocks noChangeArrowheads="1"/>
            </p:cNvSpPr>
            <p:nvPr/>
          </p:nvSpPr>
          <p:spPr bwMode="auto">
            <a:xfrm>
              <a:off x="3128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53" name="Rectangle 113"/>
            <p:cNvSpPr>
              <a:spLocks noChangeArrowheads="1"/>
            </p:cNvSpPr>
            <p:nvPr/>
          </p:nvSpPr>
          <p:spPr bwMode="auto">
            <a:xfrm>
              <a:off x="2884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54" name="Rectangle 114"/>
            <p:cNvSpPr>
              <a:spLocks noChangeArrowheads="1"/>
            </p:cNvSpPr>
            <p:nvPr/>
          </p:nvSpPr>
          <p:spPr bwMode="auto">
            <a:xfrm>
              <a:off x="2640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55" name="Rectangle 115"/>
            <p:cNvSpPr>
              <a:spLocks noChangeArrowheads="1"/>
            </p:cNvSpPr>
            <p:nvPr/>
          </p:nvSpPr>
          <p:spPr bwMode="auto">
            <a:xfrm>
              <a:off x="5324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56" name="Rectangle 116"/>
            <p:cNvSpPr>
              <a:spLocks noChangeArrowheads="1"/>
            </p:cNvSpPr>
            <p:nvPr/>
          </p:nvSpPr>
          <p:spPr bwMode="auto">
            <a:xfrm>
              <a:off x="5080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57" name="Rectangle 117"/>
            <p:cNvSpPr>
              <a:spLocks noChangeArrowheads="1"/>
            </p:cNvSpPr>
            <p:nvPr/>
          </p:nvSpPr>
          <p:spPr bwMode="auto">
            <a:xfrm>
              <a:off x="4836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58" name="Rectangle 118"/>
            <p:cNvSpPr>
              <a:spLocks noChangeArrowheads="1"/>
            </p:cNvSpPr>
            <p:nvPr/>
          </p:nvSpPr>
          <p:spPr bwMode="auto">
            <a:xfrm>
              <a:off x="4592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59" name="Rectangle 119"/>
            <p:cNvSpPr>
              <a:spLocks noChangeArrowheads="1"/>
            </p:cNvSpPr>
            <p:nvPr/>
          </p:nvSpPr>
          <p:spPr bwMode="auto">
            <a:xfrm>
              <a:off x="4348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60" name="Rectangle 120"/>
            <p:cNvSpPr>
              <a:spLocks noChangeArrowheads="1"/>
            </p:cNvSpPr>
            <p:nvPr/>
          </p:nvSpPr>
          <p:spPr bwMode="auto">
            <a:xfrm>
              <a:off x="4104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61" name="Rectangle 121"/>
            <p:cNvSpPr>
              <a:spLocks noChangeArrowheads="1"/>
            </p:cNvSpPr>
            <p:nvPr/>
          </p:nvSpPr>
          <p:spPr bwMode="auto">
            <a:xfrm>
              <a:off x="3860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62" name="Rectangle 122"/>
            <p:cNvSpPr>
              <a:spLocks noChangeArrowheads="1"/>
            </p:cNvSpPr>
            <p:nvPr/>
          </p:nvSpPr>
          <p:spPr bwMode="auto">
            <a:xfrm>
              <a:off x="3616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63" name="Rectangle 123"/>
            <p:cNvSpPr>
              <a:spLocks noChangeArrowheads="1"/>
            </p:cNvSpPr>
            <p:nvPr/>
          </p:nvSpPr>
          <p:spPr bwMode="auto">
            <a:xfrm>
              <a:off x="3372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64" name="Rectangle 124"/>
            <p:cNvSpPr>
              <a:spLocks noChangeArrowheads="1"/>
            </p:cNvSpPr>
            <p:nvPr/>
          </p:nvSpPr>
          <p:spPr bwMode="auto">
            <a:xfrm>
              <a:off x="3128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65" name="Rectangle 125"/>
            <p:cNvSpPr>
              <a:spLocks noChangeArrowheads="1"/>
            </p:cNvSpPr>
            <p:nvPr/>
          </p:nvSpPr>
          <p:spPr bwMode="auto">
            <a:xfrm>
              <a:off x="2884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66" name="Rectangle 126"/>
            <p:cNvSpPr>
              <a:spLocks noChangeArrowheads="1"/>
            </p:cNvSpPr>
            <p:nvPr/>
          </p:nvSpPr>
          <p:spPr bwMode="auto">
            <a:xfrm>
              <a:off x="2640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67" name="Rectangle 127"/>
            <p:cNvSpPr>
              <a:spLocks noChangeArrowheads="1"/>
            </p:cNvSpPr>
            <p:nvPr/>
          </p:nvSpPr>
          <p:spPr bwMode="auto">
            <a:xfrm>
              <a:off x="5324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68" name="Rectangle 128"/>
            <p:cNvSpPr>
              <a:spLocks noChangeArrowheads="1"/>
            </p:cNvSpPr>
            <p:nvPr/>
          </p:nvSpPr>
          <p:spPr bwMode="auto">
            <a:xfrm>
              <a:off x="5080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69" name="Rectangle 129"/>
            <p:cNvSpPr>
              <a:spLocks noChangeArrowheads="1"/>
            </p:cNvSpPr>
            <p:nvPr/>
          </p:nvSpPr>
          <p:spPr bwMode="auto">
            <a:xfrm>
              <a:off x="4836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70" name="Rectangle 130"/>
            <p:cNvSpPr>
              <a:spLocks noChangeArrowheads="1"/>
            </p:cNvSpPr>
            <p:nvPr/>
          </p:nvSpPr>
          <p:spPr bwMode="auto">
            <a:xfrm>
              <a:off x="4592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71" name="Rectangle 131"/>
            <p:cNvSpPr>
              <a:spLocks noChangeArrowheads="1"/>
            </p:cNvSpPr>
            <p:nvPr/>
          </p:nvSpPr>
          <p:spPr bwMode="auto">
            <a:xfrm>
              <a:off x="4348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72" name="Rectangle 132"/>
            <p:cNvSpPr>
              <a:spLocks noChangeArrowheads="1"/>
            </p:cNvSpPr>
            <p:nvPr/>
          </p:nvSpPr>
          <p:spPr bwMode="auto">
            <a:xfrm>
              <a:off x="4104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73" name="Rectangle 133"/>
            <p:cNvSpPr>
              <a:spLocks noChangeArrowheads="1"/>
            </p:cNvSpPr>
            <p:nvPr/>
          </p:nvSpPr>
          <p:spPr bwMode="auto">
            <a:xfrm>
              <a:off x="3860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74" name="Rectangle 134"/>
            <p:cNvSpPr>
              <a:spLocks noChangeArrowheads="1"/>
            </p:cNvSpPr>
            <p:nvPr/>
          </p:nvSpPr>
          <p:spPr bwMode="auto">
            <a:xfrm>
              <a:off x="3616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75" name="Rectangle 135"/>
            <p:cNvSpPr>
              <a:spLocks noChangeArrowheads="1"/>
            </p:cNvSpPr>
            <p:nvPr/>
          </p:nvSpPr>
          <p:spPr bwMode="auto">
            <a:xfrm>
              <a:off x="3372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76" name="Rectangle 136"/>
            <p:cNvSpPr>
              <a:spLocks noChangeArrowheads="1"/>
            </p:cNvSpPr>
            <p:nvPr/>
          </p:nvSpPr>
          <p:spPr bwMode="auto">
            <a:xfrm>
              <a:off x="3128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77" name="Rectangle 137"/>
            <p:cNvSpPr>
              <a:spLocks noChangeArrowheads="1"/>
            </p:cNvSpPr>
            <p:nvPr/>
          </p:nvSpPr>
          <p:spPr bwMode="auto">
            <a:xfrm>
              <a:off x="2884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78" name="Rectangle 138"/>
            <p:cNvSpPr>
              <a:spLocks noChangeArrowheads="1"/>
            </p:cNvSpPr>
            <p:nvPr/>
          </p:nvSpPr>
          <p:spPr bwMode="auto">
            <a:xfrm>
              <a:off x="2640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79" name="Rectangle 139"/>
            <p:cNvSpPr>
              <a:spLocks noChangeArrowheads="1"/>
            </p:cNvSpPr>
            <p:nvPr/>
          </p:nvSpPr>
          <p:spPr bwMode="auto">
            <a:xfrm>
              <a:off x="5324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80" name="Rectangle 140"/>
            <p:cNvSpPr>
              <a:spLocks noChangeArrowheads="1"/>
            </p:cNvSpPr>
            <p:nvPr/>
          </p:nvSpPr>
          <p:spPr bwMode="auto">
            <a:xfrm>
              <a:off x="5080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81" name="Rectangle 141"/>
            <p:cNvSpPr>
              <a:spLocks noChangeArrowheads="1"/>
            </p:cNvSpPr>
            <p:nvPr/>
          </p:nvSpPr>
          <p:spPr bwMode="auto">
            <a:xfrm>
              <a:off x="4836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82" name="Rectangle 142"/>
            <p:cNvSpPr>
              <a:spLocks noChangeArrowheads="1"/>
            </p:cNvSpPr>
            <p:nvPr/>
          </p:nvSpPr>
          <p:spPr bwMode="auto">
            <a:xfrm>
              <a:off x="4592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83" name="Rectangle 143"/>
            <p:cNvSpPr>
              <a:spLocks noChangeArrowheads="1"/>
            </p:cNvSpPr>
            <p:nvPr/>
          </p:nvSpPr>
          <p:spPr bwMode="auto">
            <a:xfrm>
              <a:off x="4348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84" name="Rectangle 144"/>
            <p:cNvSpPr>
              <a:spLocks noChangeArrowheads="1"/>
            </p:cNvSpPr>
            <p:nvPr/>
          </p:nvSpPr>
          <p:spPr bwMode="auto">
            <a:xfrm>
              <a:off x="4104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85" name="Rectangle 145"/>
            <p:cNvSpPr>
              <a:spLocks noChangeArrowheads="1"/>
            </p:cNvSpPr>
            <p:nvPr/>
          </p:nvSpPr>
          <p:spPr bwMode="auto">
            <a:xfrm>
              <a:off x="3860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86" name="Rectangle 146"/>
            <p:cNvSpPr>
              <a:spLocks noChangeArrowheads="1"/>
            </p:cNvSpPr>
            <p:nvPr/>
          </p:nvSpPr>
          <p:spPr bwMode="auto">
            <a:xfrm>
              <a:off x="3616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87" name="Rectangle 147"/>
            <p:cNvSpPr>
              <a:spLocks noChangeArrowheads="1"/>
            </p:cNvSpPr>
            <p:nvPr/>
          </p:nvSpPr>
          <p:spPr bwMode="auto">
            <a:xfrm>
              <a:off x="3372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88" name="Rectangle 148"/>
            <p:cNvSpPr>
              <a:spLocks noChangeArrowheads="1"/>
            </p:cNvSpPr>
            <p:nvPr/>
          </p:nvSpPr>
          <p:spPr bwMode="auto">
            <a:xfrm>
              <a:off x="3128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89" name="Rectangle 149"/>
            <p:cNvSpPr>
              <a:spLocks noChangeArrowheads="1"/>
            </p:cNvSpPr>
            <p:nvPr/>
          </p:nvSpPr>
          <p:spPr bwMode="auto">
            <a:xfrm>
              <a:off x="2884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90" name="Rectangle 150"/>
            <p:cNvSpPr>
              <a:spLocks noChangeArrowheads="1"/>
            </p:cNvSpPr>
            <p:nvPr/>
          </p:nvSpPr>
          <p:spPr bwMode="auto">
            <a:xfrm>
              <a:off x="2640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91" name="Rectangle 151"/>
            <p:cNvSpPr>
              <a:spLocks noChangeArrowheads="1"/>
            </p:cNvSpPr>
            <p:nvPr/>
          </p:nvSpPr>
          <p:spPr bwMode="auto">
            <a:xfrm>
              <a:off x="5324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92" name="Rectangle 152"/>
            <p:cNvSpPr>
              <a:spLocks noChangeArrowheads="1"/>
            </p:cNvSpPr>
            <p:nvPr/>
          </p:nvSpPr>
          <p:spPr bwMode="auto">
            <a:xfrm>
              <a:off x="5080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93" name="Rectangle 153"/>
            <p:cNvSpPr>
              <a:spLocks noChangeArrowheads="1"/>
            </p:cNvSpPr>
            <p:nvPr/>
          </p:nvSpPr>
          <p:spPr bwMode="auto">
            <a:xfrm>
              <a:off x="4836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94" name="Rectangle 154"/>
            <p:cNvSpPr>
              <a:spLocks noChangeArrowheads="1"/>
            </p:cNvSpPr>
            <p:nvPr/>
          </p:nvSpPr>
          <p:spPr bwMode="auto">
            <a:xfrm>
              <a:off x="4592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95" name="Rectangle 155"/>
            <p:cNvSpPr>
              <a:spLocks noChangeArrowheads="1"/>
            </p:cNvSpPr>
            <p:nvPr/>
          </p:nvSpPr>
          <p:spPr bwMode="auto">
            <a:xfrm>
              <a:off x="4348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96" name="Rectangle 156"/>
            <p:cNvSpPr>
              <a:spLocks noChangeArrowheads="1"/>
            </p:cNvSpPr>
            <p:nvPr/>
          </p:nvSpPr>
          <p:spPr bwMode="auto">
            <a:xfrm>
              <a:off x="4104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97" name="Rectangle 157"/>
            <p:cNvSpPr>
              <a:spLocks noChangeArrowheads="1"/>
            </p:cNvSpPr>
            <p:nvPr/>
          </p:nvSpPr>
          <p:spPr bwMode="auto">
            <a:xfrm>
              <a:off x="3860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98" name="Rectangle 158"/>
            <p:cNvSpPr>
              <a:spLocks noChangeArrowheads="1"/>
            </p:cNvSpPr>
            <p:nvPr/>
          </p:nvSpPr>
          <p:spPr bwMode="auto">
            <a:xfrm>
              <a:off x="3616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99" name="Rectangle 159"/>
            <p:cNvSpPr>
              <a:spLocks noChangeArrowheads="1"/>
            </p:cNvSpPr>
            <p:nvPr/>
          </p:nvSpPr>
          <p:spPr bwMode="auto">
            <a:xfrm>
              <a:off x="3372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400" name="Rectangle 160"/>
            <p:cNvSpPr>
              <a:spLocks noChangeArrowheads="1"/>
            </p:cNvSpPr>
            <p:nvPr/>
          </p:nvSpPr>
          <p:spPr bwMode="auto">
            <a:xfrm>
              <a:off x="3128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401" name="Rectangle 161"/>
            <p:cNvSpPr>
              <a:spLocks noChangeArrowheads="1"/>
            </p:cNvSpPr>
            <p:nvPr/>
          </p:nvSpPr>
          <p:spPr bwMode="auto">
            <a:xfrm>
              <a:off x="2884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402" name="Rectangle 162"/>
            <p:cNvSpPr>
              <a:spLocks noChangeArrowheads="1"/>
            </p:cNvSpPr>
            <p:nvPr/>
          </p:nvSpPr>
          <p:spPr bwMode="auto">
            <a:xfrm>
              <a:off x="2640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403" name="Rectangle 163"/>
            <p:cNvSpPr>
              <a:spLocks noChangeArrowheads="1"/>
            </p:cNvSpPr>
            <p:nvPr/>
          </p:nvSpPr>
          <p:spPr bwMode="auto">
            <a:xfrm>
              <a:off x="5324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404" name="Rectangle 164"/>
            <p:cNvSpPr>
              <a:spLocks noChangeArrowheads="1"/>
            </p:cNvSpPr>
            <p:nvPr/>
          </p:nvSpPr>
          <p:spPr bwMode="auto">
            <a:xfrm>
              <a:off x="5080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405" name="Rectangle 165"/>
            <p:cNvSpPr>
              <a:spLocks noChangeArrowheads="1"/>
            </p:cNvSpPr>
            <p:nvPr/>
          </p:nvSpPr>
          <p:spPr bwMode="auto">
            <a:xfrm>
              <a:off x="4836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406" name="Rectangle 166"/>
            <p:cNvSpPr>
              <a:spLocks noChangeArrowheads="1"/>
            </p:cNvSpPr>
            <p:nvPr/>
          </p:nvSpPr>
          <p:spPr bwMode="auto">
            <a:xfrm>
              <a:off x="4592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407" name="Rectangle 167"/>
            <p:cNvSpPr>
              <a:spLocks noChangeArrowheads="1"/>
            </p:cNvSpPr>
            <p:nvPr/>
          </p:nvSpPr>
          <p:spPr bwMode="auto">
            <a:xfrm>
              <a:off x="4348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408" name="Rectangle 168"/>
            <p:cNvSpPr>
              <a:spLocks noChangeArrowheads="1"/>
            </p:cNvSpPr>
            <p:nvPr/>
          </p:nvSpPr>
          <p:spPr bwMode="auto">
            <a:xfrm>
              <a:off x="4104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409" name="Rectangle 169"/>
            <p:cNvSpPr>
              <a:spLocks noChangeArrowheads="1"/>
            </p:cNvSpPr>
            <p:nvPr/>
          </p:nvSpPr>
          <p:spPr bwMode="auto">
            <a:xfrm>
              <a:off x="3860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410" name="Rectangle 170"/>
            <p:cNvSpPr>
              <a:spLocks noChangeArrowheads="1"/>
            </p:cNvSpPr>
            <p:nvPr/>
          </p:nvSpPr>
          <p:spPr bwMode="auto">
            <a:xfrm>
              <a:off x="3616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411" name="Rectangle 171"/>
            <p:cNvSpPr>
              <a:spLocks noChangeArrowheads="1"/>
            </p:cNvSpPr>
            <p:nvPr/>
          </p:nvSpPr>
          <p:spPr bwMode="auto">
            <a:xfrm>
              <a:off x="3372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412" name="Rectangle 172"/>
            <p:cNvSpPr>
              <a:spLocks noChangeArrowheads="1"/>
            </p:cNvSpPr>
            <p:nvPr/>
          </p:nvSpPr>
          <p:spPr bwMode="auto">
            <a:xfrm>
              <a:off x="3128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413" name="Rectangle 173"/>
            <p:cNvSpPr>
              <a:spLocks noChangeArrowheads="1"/>
            </p:cNvSpPr>
            <p:nvPr/>
          </p:nvSpPr>
          <p:spPr bwMode="auto">
            <a:xfrm>
              <a:off x="2884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414" name="Rectangle 174"/>
            <p:cNvSpPr>
              <a:spLocks noChangeArrowheads="1"/>
            </p:cNvSpPr>
            <p:nvPr/>
          </p:nvSpPr>
          <p:spPr bwMode="auto">
            <a:xfrm>
              <a:off x="2640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415" name="Line 175"/>
            <p:cNvSpPr>
              <a:spLocks noChangeShapeType="1"/>
            </p:cNvSpPr>
            <p:nvPr/>
          </p:nvSpPr>
          <p:spPr bwMode="auto">
            <a:xfrm>
              <a:off x="2640" y="1424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6" name="Line 176"/>
            <p:cNvSpPr>
              <a:spLocks noChangeShapeType="1"/>
            </p:cNvSpPr>
            <p:nvPr/>
          </p:nvSpPr>
          <p:spPr bwMode="auto">
            <a:xfrm>
              <a:off x="2640" y="1648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7" name="Line 177"/>
            <p:cNvSpPr>
              <a:spLocks noChangeShapeType="1"/>
            </p:cNvSpPr>
            <p:nvPr/>
          </p:nvSpPr>
          <p:spPr bwMode="auto">
            <a:xfrm>
              <a:off x="2640" y="1872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8" name="Line 178"/>
            <p:cNvSpPr>
              <a:spLocks noChangeShapeType="1"/>
            </p:cNvSpPr>
            <p:nvPr/>
          </p:nvSpPr>
          <p:spPr bwMode="auto">
            <a:xfrm>
              <a:off x="2640" y="2096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9" name="Line 179"/>
            <p:cNvSpPr>
              <a:spLocks noChangeShapeType="1"/>
            </p:cNvSpPr>
            <p:nvPr/>
          </p:nvSpPr>
          <p:spPr bwMode="auto">
            <a:xfrm>
              <a:off x="2640" y="2320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0" name="Line 180"/>
            <p:cNvSpPr>
              <a:spLocks noChangeShapeType="1"/>
            </p:cNvSpPr>
            <p:nvPr/>
          </p:nvSpPr>
          <p:spPr bwMode="auto">
            <a:xfrm>
              <a:off x="2640" y="2544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1" name="Line 181"/>
            <p:cNvSpPr>
              <a:spLocks noChangeShapeType="1"/>
            </p:cNvSpPr>
            <p:nvPr/>
          </p:nvSpPr>
          <p:spPr bwMode="auto">
            <a:xfrm>
              <a:off x="2640" y="2745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2" name="Line 182"/>
            <p:cNvSpPr>
              <a:spLocks noChangeShapeType="1"/>
            </p:cNvSpPr>
            <p:nvPr/>
          </p:nvSpPr>
          <p:spPr bwMode="auto">
            <a:xfrm>
              <a:off x="2640" y="2969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3" name="Line 183"/>
            <p:cNvSpPr>
              <a:spLocks noChangeShapeType="1"/>
            </p:cNvSpPr>
            <p:nvPr/>
          </p:nvSpPr>
          <p:spPr bwMode="auto">
            <a:xfrm>
              <a:off x="2640" y="3193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4" name="Line 184"/>
            <p:cNvSpPr>
              <a:spLocks noChangeShapeType="1"/>
            </p:cNvSpPr>
            <p:nvPr/>
          </p:nvSpPr>
          <p:spPr bwMode="auto">
            <a:xfrm>
              <a:off x="2640" y="3417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5" name="Line 185"/>
            <p:cNvSpPr>
              <a:spLocks noChangeShapeType="1"/>
            </p:cNvSpPr>
            <p:nvPr/>
          </p:nvSpPr>
          <p:spPr bwMode="auto">
            <a:xfrm>
              <a:off x="2640" y="3641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6" name="Line 186"/>
            <p:cNvSpPr>
              <a:spLocks noChangeShapeType="1"/>
            </p:cNvSpPr>
            <p:nvPr/>
          </p:nvSpPr>
          <p:spPr bwMode="auto">
            <a:xfrm>
              <a:off x="288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7" name="Line 187"/>
            <p:cNvSpPr>
              <a:spLocks noChangeShapeType="1"/>
            </p:cNvSpPr>
            <p:nvPr/>
          </p:nvSpPr>
          <p:spPr bwMode="auto">
            <a:xfrm>
              <a:off x="3128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8" name="Line 188"/>
            <p:cNvSpPr>
              <a:spLocks noChangeShapeType="1"/>
            </p:cNvSpPr>
            <p:nvPr/>
          </p:nvSpPr>
          <p:spPr bwMode="auto">
            <a:xfrm>
              <a:off x="3372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9" name="Line 189"/>
            <p:cNvSpPr>
              <a:spLocks noChangeShapeType="1"/>
            </p:cNvSpPr>
            <p:nvPr/>
          </p:nvSpPr>
          <p:spPr bwMode="auto">
            <a:xfrm>
              <a:off x="3616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0" name="Line 190"/>
            <p:cNvSpPr>
              <a:spLocks noChangeShapeType="1"/>
            </p:cNvSpPr>
            <p:nvPr/>
          </p:nvSpPr>
          <p:spPr bwMode="auto">
            <a:xfrm>
              <a:off x="3860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1" name="Line 191"/>
            <p:cNvSpPr>
              <a:spLocks noChangeShapeType="1"/>
            </p:cNvSpPr>
            <p:nvPr/>
          </p:nvSpPr>
          <p:spPr bwMode="auto">
            <a:xfrm>
              <a:off x="410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2" name="Line 192"/>
            <p:cNvSpPr>
              <a:spLocks noChangeShapeType="1"/>
            </p:cNvSpPr>
            <p:nvPr/>
          </p:nvSpPr>
          <p:spPr bwMode="auto">
            <a:xfrm>
              <a:off x="4348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3" name="Line 193"/>
            <p:cNvSpPr>
              <a:spLocks noChangeShapeType="1"/>
            </p:cNvSpPr>
            <p:nvPr/>
          </p:nvSpPr>
          <p:spPr bwMode="auto">
            <a:xfrm>
              <a:off x="4592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4" name="Line 194"/>
            <p:cNvSpPr>
              <a:spLocks noChangeShapeType="1"/>
            </p:cNvSpPr>
            <p:nvPr/>
          </p:nvSpPr>
          <p:spPr bwMode="auto">
            <a:xfrm>
              <a:off x="4836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5" name="Line 195"/>
            <p:cNvSpPr>
              <a:spLocks noChangeShapeType="1"/>
            </p:cNvSpPr>
            <p:nvPr/>
          </p:nvSpPr>
          <p:spPr bwMode="auto">
            <a:xfrm>
              <a:off x="5080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6" name="Line 196"/>
            <p:cNvSpPr>
              <a:spLocks noChangeShapeType="1"/>
            </p:cNvSpPr>
            <p:nvPr/>
          </p:nvSpPr>
          <p:spPr bwMode="auto">
            <a:xfrm>
              <a:off x="532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7" name="Line 197"/>
            <p:cNvSpPr>
              <a:spLocks noChangeShapeType="1"/>
            </p:cNvSpPr>
            <p:nvPr/>
          </p:nvSpPr>
          <p:spPr bwMode="auto">
            <a:xfrm>
              <a:off x="2640" y="2544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8" name="Line 198"/>
            <p:cNvSpPr>
              <a:spLocks noChangeShapeType="1"/>
            </p:cNvSpPr>
            <p:nvPr/>
          </p:nvSpPr>
          <p:spPr bwMode="auto">
            <a:xfrm>
              <a:off x="2640" y="1200"/>
              <a:ext cx="0" cy="13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9" name="Line 199"/>
            <p:cNvSpPr>
              <a:spLocks noChangeShapeType="1"/>
            </p:cNvSpPr>
            <p:nvPr/>
          </p:nvSpPr>
          <p:spPr bwMode="auto">
            <a:xfrm>
              <a:off x="2640" y="2745"/>
              <a:ext cx="0" cy="11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0" name="Line 200"/>
            <p:cNvSpPr>
              <a:spLocks noChangeShapeType="1"/>
            </p:cNvSpPr>
            <p:nvPr/>
          </p:nvSpPr>
          <p:spPr bwMode="auto">
            <a:xfrm>
              <a:off x="5568" y="2544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1" name="Line 201"/>
            <p:cNvSpPr>
              <a:spLocks noChangeShapeType="1"/>
            </p:cNvSpPr>
            <p:nvPr/>
          </p:nvSpPr>
          <p:spPr bwMode="auto">
            <a:xfrm>
              <a:off x="5568" y="1200"/>
              <a:ext cx="0" cy="13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2" name="Line 202"/>
            <p:cNvSpPr>
              <a:spLocks noChangeShapeType="1"/>
            </p:cNvSpPr>
            <p:nvPr/>
          </p:nvSpPr>
          <p:spPr bwMode="auto">
            <a:xfrm>
              <a:off x="5568" y="2745"/>
              <a:ext cx="0" cy="11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3" name="Line 203"/>
            <p:cNvSpPr>
              <a:spLocks noChangeShapeType="1"/>
            </p:cNvSpPr>
            <p:nvPr/>
          </p:nvSpPr>
          <p:spPr bwMode="auto">
            <a:xfrm>
              <a:off x="3860" y="1200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4" name="Line 204"/>
            <p:cNvSpPr>
              <a:spLocks noChangeShapeType="1"/>
            </p:cNvSpPr>
            <p:nvPr/>
          </p:nvSpPr>
          <p:spPr bwMode="auto">
            <a:xfrm>
              <a:off x="2640" y="1200"/>
              <a:ext cx="12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5" name="Line 205"/>
            <p:cNvSpPr>
              <a:spLocks noChangeShapeType="1"/>
            </p:cNvSpPr>
            <p:nvPr/>
          </p:nvSpPr>
          <p:spPr bwMode="auto">
            <a:xfrm>
              <a:off x="4104" y="1200"/>
              <a:ext cx="14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6" name="Line 206"/>
            <p:cNvSpPr>
              <a:spLocks noChangeShapeType="1"/>
            </p:cNvSpPr>
            <p:nvPr/>
          </p:nvSpPr>
          <p:spPr bwMode="auto">
            <a:xfrm>
              <a:off x="3860" y="3865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7" name="Line 207"/>
            <p:cNvSpPr>
              <a:spLocks noChangeShapeType="1"/>
            </p:cNvSpPr>
            <p:nvPr/>
          </p:nvSpPr>
          <p:spPr bwMode="auto">
            <a:xfrm>
              <a:off x="2640" y="3865"/>
              <a:ext cx="12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8" name="Line 208"/>
            <p:cNvSpPr>
              <a:spLocks noChangeShapeType="1"/>
            </p:cNvSpPr>
            <p:nvPr/>
          </p:nvSpPr>
          <p:spPr bwMode="auto">
            <a:xfrm>
              <a:off x="4104" y="3865"/>
              <a:ext cx="14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9" name="Line 209"/>
            <p:cNvSpPr>
              <a:spLocks noChangeShapeType="1"/>
            </p:cNvSpPr>
            <p:nvPr/>
          </p:nvSpPr>
          <p:spPr bwMode="auto">
            <a:xfrm flipV="1">
              <a:off x="4106" y="100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0" name="Line 210"/>
            <p:cNvSpPr>
              <a:spLocks noChangeShapeType="1"/>
            </p:cNvSpPr>
            <p:nvPr/>
          </p:nvSpPr>
          <p:spPr bwMode="auto">
            <a:xfrm rot="5400000" flipV="1">
              <a:off x="5405" y="228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1" name="Text Box 211"/>
            <p:cNvSpPr txBox="1">
              <a:spLocks noChangeArrowheads="1"/>
            </p:cNvSpPr>
            <p:nvPr/>
          </p:nvSpPr>
          <p:spPr bwMode="auto">
            <a:xfrm>
              <a:off x="4131" y="937"/>
              <a:ext cx="36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i="1"/>
                <a:t>y</a:t>
              </a:r>
            </a:p>
          </p:txBody>
        </p:sp>
        <p:sp>
          <p:nvSpPr>
            <p:cNvPr id="10452" name="Text Box 212"/>
            <p:cNvSpPr txBox="1">
              <a:spLocks noChangeArrowheads="1"/>
            </p:cNvSpPr>
            <p:nvPr/>
          </p:nvSpPr>
          <p:spPr bwMode="auto">
            <a:xfrm>
              <a:off x="5579" y="2546"/>
              <a:ext cx="36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i="1"/>
                <a:t>x</a:t>
              </a:r>
            </a:p>
          </p:txBody>
        </p:sp>
      </p:grpSp>
      <p:sp>
        <p:nvSpPr>
          <p:cNvPr id="10453" name="Line 213"/>
          <p:cNvSpPr>
            <a:spLocks noChangeShapeType="1"/>
          </p:cNvSpPr>
          <p:nvPr/>
        </p:nvSpPr>
        <p:spPr bwMode="auto">
          <a:xfrm>
            <a:off x="6619875" y="1430338"/>
            <a:ext cx="0" cy="5149850"/>
          </a:xfrm>
          <a:prstGeom prst="line">
            <a:avLst/>
          </a:prstGeom>
          <a:noFill/>
          <a:ln w="57150">
            <a:solidFill>
              <a:srgbClr val="FF0066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454" name="Object 214"/>
          <p:cNvGraphicFramePr>
            <a:graphicFrameLocks noChangeAspect="1"/>
          </p:cNvGraphicFramePr>
          <p:nvPr/>
        </p:nvGraphicFramePr>
        <p:xfrm>
          <a:off x="755650" y="4784725"/>
          <a:ext cx="2578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5" name="Equation" r:id="rId3" imgW="2577960" imgH="469800" progId="">
                  <p:embed/>
                </p:oleObj>
              </mc:Choice>
              <mc:Fallback>
                <p:oleObj name="Equation" r:id="rId3" imgW="2577960" imgH="469800" progId="">
                  <p:embed/>
                  <p:pic>
                    <p:nvPicPr>
                      <p:cNvPr id="0" name="Picture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784725"/>
                        <a:ext cx="25781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5" name="Text Box 215"/>
          <p:cNvSpPr txBox="1">
            <a:spLocks noChangeArrowheads="1"/>
          </p:cNvSpPr>
          <p:nvPr/>
        </p:nvSpPr>
        <p:spPr bwMode="auto">
          <a:xfrm>
            <a:off x="5002213" y="5403850"/>
            <a:ext cx="3041650" cy="3968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Thus the vertex is (1 ,–3).</a:t>
            </a:r>
          </a:p>
        </p:txBody>
      </p:sp>
      <p:sp>
        <p:nvSpPr>
          <p:cNvPr id="10456" name="Oval 216"/>
          <p:cNvSpPr>
            <a:spLocks noChangeArrowheads="1"/>
          </p:cNvSpPr>
          <p:nvPr/>
        </p:nvSpPr>
        <p:spPr bwMode="auto">
          <a:xfrm>
            <a:off x="6553200" y="5005388"/>
            <a:ext cx="119063" cy="1190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0" name="Text Box 240"/>
          <p:cNvSpPr txBox="1">
            <a:spLocks noChangeArrowheads="1"/>
          </p:cNvSpPr>
          <p:nvPr/>
        </p:nvSpPr>
        <p:spPr bwMode="auto">
          <a:xfrm>
            <a:off x="436563" y="3116943"/>
            <a:ext cx="31400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Since the </a:t>
            </a:r>
            <a:r>
              <a:rPr lang="en-US" i="1" dirty="0"/>
              <a:t>x</a:t>
            </a:r>
            <a:r>
              <a:rPr lang="en-US" dirty="0"/>
              <a:t> – value of the vertex is given by the line of symmetry, we need to plug in </a:t>
            </a:r>
            <a:r>
              <a:rPr lang="en-US" i="1" dirty="0"/>
              <a:t>x</a:t>
            </a:r>
            <a:r>
              <a:rPr lang="en-US" dirty="0"/>
              <a:t> = 1 to find the </a:t>
            </a:r>
            <a:r>
              <a:rPr lang="en-US" i="1" dirty="0"/>
              <a:t>y</a:t>
            </a:r>
            <a:r>
              <a:rPr lang="en-US" dirty="0"/>
              <a:t> – value of the vertex.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7" grpId="0" autoUpdateAnimBg="0"/>
      <p:bldP spid="10455" grpId="0" animBg="1" autoUpdateAnimBg="0"/>
      <p:bldP spid="10456" grpId="0" animBg="1"/>
      <p:bldP spid="1048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1670050" y="4949825"/>
            <a:ext cx="1192213" cy="5762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1670050" y="4373563"/>
            <a:ext cx="1192213" cy="57626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96" name="Text Box 232"/>
          <p:cNvSpPr txBox="1">
            <a:spLocks noChangeArrowheads="1"/>
          </p:cNvSpPr>
          <p:nvPr/>
        </p:nvSpPr>
        <p:spPr bwMode="auto">
          <a:xfrm>
            <a:off x="2344738" y="4967288"/>
            <a:ext cx="338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sp>
        <p:nvSpPr>
          <p:cNvPr id="11497" name="Text Box 233"/>
          <p:cNvSpPr txBox="1">
            <a:spLocks noChangeArrowheads="1"/>
          </p:cNvSpPr>
          <p:nvPr/>
        </p:nvSpPr>
        <p:spPr bwMode="auto">
          <a:xfrm>
            <a:off x="2206625" y="4392613"/>
            <a:ext cx="595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–1</a:t>
            </a:r>
          </a:p>
        </p:txBody>
      </p:sp>
      <p:sp>
        <p:nvSpPr>
          <p:cNvPr id="11510" name="Rectangle 246"/>
          <p:cNvSpPr>
            <a:spLocks noChangeArrowheads="1"/>
          </p:cNvSpPr>
          <p:nvPr/>
        </p:nvSpPr>
        <p:spPr bwMode="auto">
          <a:xfrm>
            <a:off x="2484438" y="3138488"/>
            <a:ext cx="855662" cy="2794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507" name="Group 243"/>
          <p:cNvGrpSpPr>
            <a:grpSpLocks/>
          </p:cNvGrpSpPr>
          <p:nvPr/>
        </p:nvGrpSpPr>
        <p:grpSpPr bwMode="auto">
          <a:xfrm>
            <a:off x="1392238" y="4978400"/>
            <a:ext cx="974725" cy="1576388"/>
            <a:chOff x="877" y="3136"/>
            <a:chExt cx="614" cy="993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877" y="3928"/>
              <a:ext cx="100" cy="201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1391" y="3953"/>
              <a:ext cx="100" cy="163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1057" y="3136"/>
              <a:ext cx="288" cy="351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506" name="Group 242"/>
          <p:cNvGrpSpPr>
            <a:grpSpLocks/>
          </p:cNvGrpSpPr>
          <p:nvPr/>
        </p:nvGrpSpPr>
        <p:grpSpPr bwMode="auto">
          <a:xfrm>
            <a:off x="1363663" y="4392613"/>
            <a:ext cx="995362" cy="1763712"/>
            <a:chOff x="859" y="2767"/>
            <a:chExt cx="627" cy="1111"/>
          </a:xfrm>
        </p:grpSpPr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>
              <a:off x="1057" y="2767"/>
              <a:ext cx="288" cy="351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859" y="3677"/>
              <a:ext cx="100" cy="201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1386" y="3676"/>
              <a:ext cx="100" cy="163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835025" y="2803525"/>
            <a:ext cx="735013" cy="336550"/>
          </a:xfrm>
          <a:prstGeom prst="rect">
            <a:avLst/>
          </a:prstGeom>
          <a:solidFill>
            <a:srgbClr val="FF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60363" y="1490663"/>
            <a:ext cx="42132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Let's Graph ONE!  Try …</a:t>
            </a:r>
          </a:p>
          <a:p>
            <a:pPr algn="ctr">
              <a:spcBef>
                <a:spcPct val="50000"/>
              </a:spcBef>
            </a:pPr>
            <a:r>
              <a:rPr lang="en-US"/>
              <a:t>  </a:t>
            </a:r>
            <a:r>
              <a:rPr lang="en-US" i="1"/>
              <a:t>y</a:t>
            </a:r>
            <a:r>
              <a:rPr lang="en-US"/>
              <a:t> = 2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– 4</a:t>
            </a:r>
            <a:r>
              <a:rPr lang="en-US" i="1"/>
              <a:t>x</a:t>
            </a:r>
            <a:r>
              <a:rPr lang="en-US"/>
              <a:t> – 1</a:t>
            </a:r>
          </a:p>
        </p:txBody>
      </p:sp>
      <p:graphicFrame>
        <p:nvGraphicFramePr>
          <p:cNvPr id="11288" name="Object 24"/>
          <p:cNvGraphicFramePr>
            <a:graphicFrameLocks noChangeAspect="1"/>
          </p:cNvGraphicFramePr>
          <p:nvPr/>
        </p:nvGraphicFramePr>
        <p:xfrm>
          <a:off x="744538" y="6140450"/>
          <a:ext cx="2451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6" name="Equation" r:id="rId3" imgW="2450880" imgH="469800" progId="">
                  <p:embed/>
                </p:oleObj>
              </mc:Choice>
              <mc:Fallback>
                <p:oleObj name="Equation" r:id="rId3" imgW="2450880" imgH="46980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6140450"/>
                        <a:ext cx="24511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360363" y="2466975"/>
            <a:ext cx="34591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STEP 3</a:t>
            </a:r>
            <a:r>
              <a:rPr lang="en-US"/>
              <a:t>:  Find two other points and reflect them across the line of symmetry.  Then connect the five points with a smooth curve.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685800" y="609600"/>
            <a:ext cx="77724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400">
                <a:solidFill>
                  <a:schemeClr val="tx2"/>
                </a:solidFill>
              </a:rPr>
              <a:t>A Quadratic Function in Standard Form</a:t>
            </a:r>
          </a:p>
        </p:txBody>
      </p:sp>
      <p:grpSp>
        <p:nvGrpSpPr>
          <p:cNvPr id="11294" name="Group 30"/>
          <p:cNvGrpSpPr>
            <a:grpSpLocks/>
          </p:cNvGrpSpPr>
          <p:nvPr/>
        </p:nvGrpSpPr>
        <p:grpSpPr bwMode="auto">
          <a:xfrm>
            <a:off x="3902075" y="1487488"/>
            <a:ext cx="5241925" cy="4648200"/>
            <a:chOff x="2640" y="937"/>
            <a:chExt cx="3302" cy="2928"/>
          </a:xfrm>
        </p:grpSpPr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5324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5080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4836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4592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4348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4104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01" name="Rectangle 37"/>
            <p:cNvSpPr>
              <a:spLocks noChangeArrowheads="1"/>
            </p:cNvSpPr>
            <p:nvPr/>
          </p:nvSpPr>
          <p:spPr bwMode="auto">
            <a:xfrm>
              <a:off x="3860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3616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372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128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2884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2640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5324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5080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4836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4592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4348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4104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3860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3616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3372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3128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2884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2640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19" name="Rectangle 55"/>
            <p:cNvSpPr>
              <a:spLocks noChangeArrowheads="1"/>
            </p:cNvSpPr>
            <p:nvPr/>
          </p:nvSpPr>
          <p:spPr bwMode="auto">
            <a:xfrm>
              <a:off x="5324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5080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4836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4592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4348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104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3860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3616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3372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3128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2884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2640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5324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5080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4836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4592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4348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4104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37" name="Rectangle 73"/>
            <p:cNvSpPr>
              <a:spLocks noChangeArrowheads="1"/>
            </p:cNvSpPr>
            <p:nvPr/>
          </p:nvSpPr>
          <p:spPr bwMode="auto">
            <a:xfrm>
              <a:off x="3860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3616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3372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3128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2884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2640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5324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5080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4836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4592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4348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4104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3860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3616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3372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3128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2884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2640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55" name="Rectangle 91"/>
            <p:cNvSpPr>
              <a:spLocks noChangeArrowheads="1"/>
            </p:cNvSpPr>
            <p:nvPr/>
          </p:nvSpPr>
          <p:spPr bwMode="auto">
            <a:xfrm>
              <a:off x="5324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56" name="Rectangle 92"/>
            <p:cNvSpPr>
              <a:spLocks noChangeArrowheads="1"/>
            </p:cNvSpPr>
            <p:nvPr/>
          </p:nvSpPr>
          <p:spPr bwMode="auto">
            <a:xfrm>
              <a:off x="5080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57" name="Rectangle 93"/>
            <p:cNvSpPr>
              <a:spLocks noChangeArrowheads="1"/>
            </p:cNvSpPr>
            <p:nvPr/>
          </p:nvSpPr>
          <p:spPr bwMode="auto">
            <a:xfrm>
              <a:off x="4836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58" name="Rectangle 94"/>
            <p:cNvSpPr>
              <a:spLocks noChangeArrowheads="1"/>
            </p:cNvSpPr>
            <p:nvPr/>
          </p:nvSpPr>
          <p:spPr bwMode="auto">
            <a:xfrm>
              <a:off x="4592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59" name="Rectangle 95"/>
            <p:cNvSpPr>
              <a:spLocks noChangeArrowheads="1"/>
            </p:cNvSpPr>
            <p:nvPr/>
          </p:nvSpPr>
          <p:spPr bwMode="auto">
            <a:xfrm>
              <a:off x="4348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60" name="Rectangle 96"/>
            <p:cNvSpPr>
              <a:spLocks noChangeArrowheads="1"/>
            </p:cNvSpPr>
            <p:nvPr/>
          </p:nvSpPr>
          <p:spPr bwMode="auto">
            <a:xfrm>
              <a:off x="4104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61" name="Rectangle 97"/>
            <p:cNvSpPr>
              <a:spLocks noChangeArrowheads="1"/>
            </p:cNvSpPr>
            <p:nvPr/>
          </p:nvSpPr>
          <p:spPr bwMode="auto">
            <a:xfrm>
              <a:off x="3860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62" name="Rectangle 98"/>
            <p:cNvSpPr>
              <a:spLocks noChangeArrowheads="1"/>
            </p:cNvSpPr>
            <p:nvPr/>
          </p:nvSpPr>
          <p:spPr bwMode="auto">
            <a:xfrm>
              <a:off x="3616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63" name="Rectangle 99"/>
            <p:cNvSpPr>
              <a:spLocks noChangeArrowheads="1"/>
            </p:cNvSpPr>
            <p:nvPr/>
          </p:nvSpPr>
          <p:spPr bwMode="auto">
            <a:xfrm>
              <a:off x="3372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64" name="Rectangle 100"/>
            <p:cNvSpPr>
              <a:spLocks noChangeArrowheads="1"/>
            </p:cNvSpPr>
            <p:nvPr/>
          </p:nvSpPr>
          <p:spPr bwMode="auto">
            <a:xfrm>
              <a:off x="3128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65" name="Rectangle 101"/>
            <p:cNvSpPr>
              <a:spLocks noChangeArrowheads="1"/>
            </p:cNvSpPr>
            <p:nvPr/>
          </p:nvSpPr>
          <p:spPr bwMode="auto">
            <a:xfrm>
              <a:off x="2884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66" name="Rectangle 102"/>
            <p:cNvSpPr>
              <a:spLocks noChangeArrowheads="1"/>
            </p:cNvSpPr>
            <p:nvPr/>
          </p:nvSpPr>
          <p:spPr bwMode="auto">
            <a:xfrm>
              <a:off x="2640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67" name="Rectangle 103"/>
            <p:cNvSpPr>
              <a:spLocks noChangeArrowheads="1"/>
            </p:cNvSpPr>
            <p:nvPr/>
          </p:nvSpPr>
          <p:spPr bwMode="auto">
            <a:xfrm>
              <a:off x="5324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68" name="Rectangle 104"/>
            <p:cNvSpPr>
              <a:spLocks noChangeArrowheads="1"/>
            </p:cNvSpPr>
            <p:nvPr/>
          </p:nvSpPr>
          <p:spPr bwMode="auto">
            <a:xfrm>
              <a:off x="5080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69" name="Rectangle 105"/>
            <p:cNvSpPr>
              <a:spLocks noChangeArrowheads="1"/>
            </p:cNvSpPr>
            <p:nvPr/>
          </p:nvSpPr>
          <p:spPr bwMode="auto">
            <a:xfrm>
              <a:off x="4836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70" name="Rectangle 106"/>
            <p:cNvSpPr>
              <a:spLocks noChangeArrowheads="1"/>
            </p:cNvSpPr>
            <p:nvPr/>
          </p:nvSpPr>
          <p:spPr bwMode="auto">
            <a:xfrm>
              <a:off x="4592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71" name="Rectangle 107"/>
            <p:cNvSpPr>
              <a:spLocks noChangeArrowheads="1"/>
            </p:cNvSpPr>
            <p:nvPr/>
          </p:nvSpPr>
          <p:spPr bwMode="auto">
            <a:xfrm>
              <a:off x="4348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72" name="Rectangle 108"/>
            <p:cNvSpPr>
              <a:spLocks noChangeArrowheads="1"/>
            </p:cNvSpPr>
            <p:nvPr/>
          </p:nvSpPr>
          <p:spPr bwMode="auto">
            <a:xfrm>
              <a:off x="4104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73" name="Rectangle 109"/>
            <p:cNvSpPr>
              <a:spLocks noChangeArrowheads="1"/>
            </p:cNvSpPr>
            <p:nvPr/>
          </p:nvSpPr>
          <p:spPr bwMode="auto">
            <a:xfrm>
              <a:off x="3860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74" name="Rectangle 110"/>
            <p:cNvSpPr>
              <a:spLocks noChangeArrowheads="1"/>
            </p:cNvSpPr>
            <p:nvPr/>
          </p:nvSpPr>
          <p:spPr bwMode="auto">
            <a:xfrm>
              <a:off x="3616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75" name="Rectangle 111"/>
            <p:cNvSpPr>
              <a:spLocks noChangeArrowheads="1"/>
            </p:cNvSpPr>
            <p:nvPr/>
          </p:nvSpPr>
          <p:spPr bwMode="auto">
            <a:xfrm>
              <a:off x="3372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76" name="Rectangle 112"/>
            <p:cNvSpPr>
              <a:spLocks noChangeArrowheads="1"/>
            </p:cNvSpPr>
            <p:nvPr/>
          </p:nvSpPr>
          <p:spPr bwMode="auto">
            <a:xfrm>
              <a:off x="3128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77" name="Rectangle 113"/>
            <p:cNvSpPr>
              <a:spLocks noChangeArrowheads="1"/>
            </p:cNvSpPr>
            <p:nvPr/>
          </p:nvSpPr>
          <p:spPr bwMode="auto">
            <a:xfrm>
              <a:off x="2884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78" name="Rectangle 114"/>
            <p:cNvSpPr>
              <a:spLocks noChangeArrowheads="1"/>
            </p:cNvSpPr>
            <p:nvPr/>
          </p:nvSpPr>
          <p:spPr bwMode="auto">
            <a:xfrm>
              <a:off x="2640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79" name="Rectangle 115"/>
            <p:cNvSpPr>
              <a:spLocks noChangeArrowheads="1"/>
            </p:cNvSpPr>
            <p:nvPr/>
          </p:nvSpPr>
          <p:spPr bwMode="auto">
            <a:xfrm>
              <a:off x="5324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80" name="Rectangle 116"/>
            <p:cNvSpPr>
              <a:spLocks noChangeArrowheads="1"/>
            </p:cNvSpPr>
            <p:nvPr/>
          </p:nvSpPr>
          <p:spPr bwMode="auto">
            <a:xfrm>
              <a:off x="5080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81" name="Rectangle 117"/>
            <p:cNvSpPr>
              <a:spLocks noChangeArrowheads="1"/>
            </p:cNvSpPr>
            <p:nvPr/>
          </p:nvSpPr>
          <p:spPr bwMode="auto">
            <a:xfrm>
              <a:off x="4836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82" name="Rectangle 118"/>
            <p:cNvSpPr>
              <a:spLocks noChangeArrowheads="1"/>
            </p:cNvSpPr>
            <p:nvPr/>
          </p:nvSpPr>
          <p:spPr bwMode="auto">
            <a:xfrm>
              <a:off x="4592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83" name="Rectangle 119"/>
            <p:cNvSpPr>
              <a:spLocks noChangeArrowheads="1"/>
            </p:cNvSpPr>
            <p:nvPr/>
          </p:nvSpPr>
          <p:spPr bwMode="auto">
            <a:xfrm>
              <a:off x="4348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84" name="Rectangle 120"/>
            <p:cNvSpPr>
              <a:spLocks noChangeArrowheads="1"/>
            </p:cNvSpPr>
            <p:nvPr/>
          </p:nvSpPr>
          <p:spPr bwMode="auto">
            <a:xfrm>
              <a:off x="4104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85" name="Rectangle 121"/>
            <p:cNvSpPr>
              <a:spLocks noChangeArrowheads="1"/>
            </p:cNvSpPr>
            <p:nvPr/>
          </p:nvSpPr>
          <p:spPr bwMode="auto">
            <a:xfrm>
              <a:off x="3860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86" name="Rectangle 122"/>
            <p:cNvSpPr>
              <a:spLocks noChangeArrowheads="1"/>
            </p:cNvSpPr>
            <p:nvPr/>
          </p:nvSpPr>
          <p:spPr bwMode="auto">
            <a:xfrm>
              <a:off x="3616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87" name="Rectangle 123"/>
            <p:cNvSpPr>
              <a:spLocks noChangeArrowheads="1"/>
            </p:cNvSpPr>
            <p:nvPr/>
          </p:nvSpPr>
          <p:spPr bwMode="auto">
            <a:xfrm>
              <a:off x="3372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88" name="Rectangle 124"/>
            <p:cNvSpPr>
              <a:spLocks noChangeArrowheads="1"/>
            </p:cNvSpPr>
            <p:nvPr/>
          </p:nvSpPr>
          <p:spPr bwMode="auto">
            <a:xfrm>
              <a:off x="3128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89" name="Rectangle 125"/>
            <p:cNvSpPr>
              <a:spLocks noChangeArrowheads="1"/>
            </p:cNvSpPr>
            <p:nvPr/>
          </p:nvSpPr>
          <p:spPr bwMode="auto">
            <a:xfrm>
              <a:off x="2884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90" name="Rectangle 126"/>
            <p:cNvSpPr>
              <a:spLocks noChangeArrowheads="1"/>
            </p:cNvSpPr>
            <p:nvPr/>
          </p:nvSpPr>
          <p:spPr bwMode="auto">
            <a:xfrm>
              <a:off x="2640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91" name="Rectangle 127"/>
            <p:cNvSpPr>
              <a:spLocks noChangeArrowheads="1"/>
            </p:cNvSpPr>
            <p:nvPr/>
          </p:nvSpPr>
          <p:spPr bwMode="auto">
            <a:xfrm>
              <a:off x="5324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92" name="Rectangle 128"/>
            <p:cNvSpPr>
              <a:spLocks noChangeArrowheads="1"/>
            </p:cNvSpPr>
            <p:nvPr/>
          </p:nvSpPr>
          <p:spPr bwMode="auto">
            <a:xfrm>
              <a:off x="5080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93" name="Rectangle 129"/>
            <p:cNvSpPr>
              <a:spLocks noChangeArrowheads="1"/>
            </p:cNvSpPr>
            <p:nvPr/>
          </p:nvSpPr>
          <p:spPr bwMode="auto">
            <a:xfrm>
              <a:off x="4836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94" name="Rectangle 130"/>
            <p:cNvSpPr>
              <a:spLocks noChangeArrowheads="1"/>
            </p:cNvSpPr>
            <p:nvPr/>
          </p:nvSpPr>
          <p:spPr bwMode="auto">
            <a:xfrm>
              <a:off x="4592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95" name="Rectangle 131"/>
            <p:cNvSpPr>
              <a:spLocks noChangeArrowheads="1"/>
            </p:cNvSpPr>
            <p:nvPr/>
          </p:nvSpPr>
          <p:spPr bwMode="auto">
            <a:xfrm>
              <a:off x="4348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96" name="Rectangle 132"/>
            <p:cNvSpPr>
              <a:spLocks noChangeArrowheads="1"/>
            </p:cNvSpPr>
            <p:nvPr/>
          </p:nvSpPr>
          <p:spPr bwMode="auto">
            <a:xfrm>
              <a:off x="4104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97" name="Rectangle 133"/>
            <p:cNvSpPr>
              <a:spLocks noChangeArrowheads="1"/>
            </p:cNvSpPr>
            <p:nvPr/>
          </p:nvSpPr>
          <p:spPr bwMode="auto">
            <a:xfrm>
              <a:off x="3860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98" name="Rectangle 134"/>
            <p:cNvSpPr>
              <a:spLocks noChangeArrowheads="1"/>
            </p:cNvSpPr>
            <p:nvPr/>
          </p:nvSpPr>
          <p:spPr bwMode="auto">
            <a:xfrm>
              <a:off x="3616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99" name="Rectangle 135"/>
            <p:cNvSpPr>
              <a:spLocks noChangeArrowheads="1"/>
            </p:cNvSpPr>
            <p:nvPr/>
          </p:nvSpPr>
          <p:spPr bwMode="auto">
            <a:xfrm>
              <a:off x="3372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00" name="Rectangle 136"/>
            <p:cNvSpPr>
              <a:spLocks noChangeArrowheads="1"/>
            </p:cNvSpPr>
            <p:nvPr/>
          </p:nvSpPr>
          <p:spPr bwMode="auto">
            <a:xfrm>
              <a:off x="3128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01" name="Rectangle 137"/>
            <p:cNvSpPr>
              <a:spLocks noChangeArrowheads="1"/>
            </p:cNvSpPr>
            <p:nvPr/>
          </p:nvSpPr>
          <p:spPr bwMode="auto">
            <a:xfrm>
              <a:off x="2884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02" name="Rectangle 138"/>
            <p:cNvSpPr>
              <a:spLocks noChangeArrowheads="1"/>
            </p:cNvSpPr>
            <p:nvPr/>
          </p:nvSpPr>
          <p:spPr bwMode="auto">
            <a:xfrm>
              <a:off x="2640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03" name="Rectangle 139"/>
            <p:cNvSpPr>
              <a:spLocks noChangeArrowheads="1"/>
            </p:cNvSpPr>
            <p:nvPr/>
          </p:nvSpPr>
          <p:spPr bwMode="auto">
            <a:xfrm>
              <a:off x="5324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04" name="Rectangle 140"/>
            <p:cNvSpPr>
              <a:spLocks noChangeArrowheads="1"/>
            </p:cNvSpPr>
            <p:nvPr/>
          </p:nvSpPr>
          <p:spPr bwMode="auto">
            <a:xfrm>
              <a:off x="5080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05" name="Rectangle 141"/>
            <p:cNvSpPr>
              <a:spLocks noChangeArrowheads="1"/>
            </p:cNvSpPr>
            <p:nvPr/>
          </p:nvSpPr>
          <p:spPr bwMode="auto">
            <a:xfrm>
              <a:off x="4836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06" name="Rectangle 142"/>
            <p:cNvSpPr>
              <a:spLocks noChangeArrowheads="1"/>
            </p:cNvSpPr>
            <p:nvPr/>
          </p:nvSpPr>
          <p:spPr bwMode="auto">
            <a:xfrm>
              <a:off x="4592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07" name="Rectangle 143"/>
            <p:cNvSpPr>
              <a:spLocks noChangeArrowheads="1"/>
            </p:cNvSpPr>
            <p:nvPr/>
          </p:nvSpPr>
          <p:spPr bwMode="auto">
            <a:xfrm>
              <a:off x="4348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08" name="Rectangle 144"/>
            <p:cNvSpPr>
              <a:spLocks noChangeArrowheads="1"/>
            </p:cNvSpPr>
            <p:nvPr/>
          </p:nvSpPr>
          <p:spPr bwMode="auto">
            <a:xfrm>
              <a:off x="4104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09" name="Rectangle 145"/>
            <p:cNvSpPr>
              <a:spLocks noChangeArrowheads="1"/>
            </p:cNvSpPr>
            <p:nvPr/>
          </p:nvSpPr>
          <p:spPr bwMode="auto">
            <a:xfrm>
              <a:off x="3860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10" name="Rectangle 146"/>
            <p:cNvSpPr>
              <a:spLocks noChangeArrowheads="1"/>
            </p:cNvSpPr>
            <p:nvPr/>
          </p:nvSpPr>
          <p:spPr bwMode="auto">
            <a:xfrm>
              <a:off x="3616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11" name="Rectangle 147"/>
            <p:cNvSpPr>
              <a:spLocks noChangeArrowheads="1"/>
            </p:cNvSpPr>
            <p:nvPr/>
          </p:nvSpPr>
          <p:spPr bwMode="auto">
            <a:xfrm>
              <a:off x="3372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12" name="Rectangle 148"/>
            <p:cNvSpPr>
              <a:spLocks noChangeArrowheads="1"/>
            </p:cNvSpPr>
            <p:nvPr/>
          </p:nvSpPr>
          <p:spPr bwMode="auto">
            <a:xfrm>
              <a:off x="3128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13" name="Rectangle 149"/>
            <p:cNvSpPr>
              <a:spLocks noChangeArrowheads="1"/>
            </p:cNvSpPr>
            <p:nvPr/>
          </p:nvSpPr>
          <p:spPr bwMode="auto">
            <a:xfrm>
              <a:off x="2884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14" name="Rectangle 150"/>
            <p:cNvSpPr>
              <a:spLocks noChangeArrowheads="1"/>
            </p:cNvSpPr>
            <p:nvPr/>
          </p:nvSpPr>
          <p:spPr bwMode="auto">
            <a:xfrm>
              <a:off x="2640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15" name="Rectangle 151"/>
            <p:cNvSpPr>
              <a:spLocks noChangeArrowheads="1"/>
            </p:cNvSpPr>
            <p:nvPr/>
          </p:nvSpPr>
          <p:spPr bwMode="auto">
            <a:xfrm>
              <a:off x="5324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16" name="Rectangle 152"/>
            <p:cNvSpPr>
              <a:spLocks noChangeArrowheads="1"/>
            </p:cNvSpPr>
            <p:nvPr/>
          </p:nvSpPr>
          <p:spPr bwMode="auto">
            <a:xfrm>
              <a:off x="5080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17" name="Rectangle 153"/>
            <p:cNvSpPr>
              <a:spLocks noChangeArrowheads="1"/>
            </p:cNvSpPr>
            <p:nvPr/>
          </p:nvSpPr>
          <p:spPr bwMode="auto">
            <a:xfrm>
              <a:off x="4836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18" name="Rectangle 154"/>
            <p:cNvSpPr>
              <a:spLocks noChangeArrowheads="1"/>
            </p:cNvSpPr>
            <p:nvPr/>
          </p:nvSpPr>
          <p:spPr bwMode="auto">
            <a:xfrm>
              <a:off x="4592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19" name="Rectangle 155"/>
            <p:cNvSpPr>
              <a:spLocks noChangeArrowheads="1"/>
            </p:cNvSpPr>
            <p:nvPr/>
          </p:nvSpPr>
          <p:spPr bwMode="auto">
            <a:xfrm>
              <a:off x="4348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20" name="Rectangle 156"/>
            <p:cNvSpPr>
              <a:spLocks noChangeArrowheads="1"/>
            </p:cNvSpPr>
            <p:nvPr/>
          </p:nvSpPr>
          <p:spPr bwMode="auto">
            <a:xfrm>
              <a:off x="4104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21" name="Rectangle 157"/>
            <p:cNvSpPr>
              <a:spLocks noChangeArrowheads="1"/>
            </p:cNvSpPr>
            <p:nvPr/>
          </p:nvSpPr>
          <p:spPr bwMode="auto">
            <a:xfrm>
              <a:off x="3860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22" name="Rectangle 158"/>
            <p:cNvSpPr>
              <a:spLocks noChangeArrowheads="1"/>
            </p:cNvSpPr>
            <p:nvPr/>
          </p:nvSpPr>
          <p:spPr bwMode="auto">
            <a:xfrm>
              <a:off x="3616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23" name="Rectangle 159"/>
            <p:cNvSpPr>
              <a:spLocks noChangeArrowheads="1"/>
            </p:cNvSpPr>
            <p:nvPr/>
          </p:nvSpPr>
          <p:spPr bwMode="auto">
            <a:xfrm>
              <a:off x="3372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24" name="Rectangle 160"/>
            <p:cNvSpPr>
              <a:spLocks noChangeArrowheads="1"/>
            </p:cNvSpPr>
            <p:nvPr/>
          </p:nvSpPr>
          <p:spPr bwMode="auto">
            <a:xfrm>
              <a:off x="3128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25" name="Rectangle 161"/>
            <p:cNvSpPr>
              <a:spLocks noChangeArrowheads="1"/>
            </p:cNvSpPr>
            <p:nvPr/>
          </p:nvSpPr>
          <p:spPr bwMode="auto">
            <a:xfrm>
              <a:off x="2884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26" name="Rectangle 162"/>
            <p:cNvSpPr>
              <a:spLocks noChangeArrowheads="1"/>
            </p:cNvSpPr>
            <p:nvPr/>
          </p:nvSpPr>
          <p:spPr bwMode="auto">
            <a:xfrm>
              <a:off x="2640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27" name="Rectangle 163"/>
            <p:cNvSpPr>
              <a:spLocks noChangeArrowheads="1"/>
            </p:cNvSpPr>
            <p:nvPr/>
          </p:nvSpPr>
          <p:spPr bwMode="auto">
            <a:xfrm>
              <a:off x="5324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28" name="Rectangle 164"/>
            <p:cNvSpPr>
              <a:spLocks noChangeArrowheads="1"/>
            </p:cNvSpPr>
            <p:nvPr/>
          </p:nvSpPr>
          <p:spPr bwMode="auto">
            <a:xfrm>
              <a:off x="5080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29" name="Rectangle 165"/>
            <p:cNvSpPr>
              <a:spLocks noChangeArrowheads="1"/>
            </p:cNvSpPr>
            <p:nvPr/>
          </p:nvSpPr>
          <p:spPr bwMode="auto">
            <a:xfrm>
              <a:off x="4836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30" name="Rectangle 166"/>
            <p:cNvSpPr>
              <a:spLocks noChangeArrowheads="1"/>
            </p:cNvSpPr>
            <p:nvPr/>
          </p:nvSpPr>
          <p:spPr bwMode="auto">
            <a:xfrm>
              <a:off x="4592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31" name="Rectangle 167"/>
            <p:cNvSpPr>
              <a:spLocks noChangeArrowheads="1"/>
            </p:cNvSpPr>
            <p:nvPr/>
          </p:nvSpPr>
          <p:spPr bwMode="auto">
            <a:xfrm>
              <a:off x="4348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32" name="Rectangle 168"/>
            <p:cNvSpPr>
              <a:spLocks noChangeArrowheads="1"/>
            </p:cNvSpPr>
            <p:nvPr/>
          </p:nvSpPr>
          <p:spPr bwMode="auto">
            <a:xfrm>
              <a:off x="4104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33" name="Rectangle 169"/>
            <p:cNvSpPr>
              <a:spLocks noChangeArrowheads="1"/>
            </p:cNvSpPr>
            <p:nvPr/>
          </p:nvSpPr>
          <p:spPr bwMode="auto">
            <a:xfrm>
              <a:off x="3860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34" name="Rectangle 170"/>
            <p:cNvSpPr>
              <a:spLocks noChangeArrowheads="1"/>
            </p:cNvSpPr>
            <p:nvPr/>
          </p:nvSpPr>
          <p:spPr bwMode="auto">
            <a:xfrm>
              <a:off x="3616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35" name="Rectangle 171"/>
            <p:cNvSpPr>
              <a:spLocks noChangeArrowheads="1"/>
            </p:cNvSpPr>
            <p:nvPr/>
          </p:nvSpPr>
          <p:spPr bwMode="auto">
            <a:xfrm>
              <a:off x="3372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36" name="Rectangle 172"/>
            <p:cNvSpPr>
              <a:spLocks noChangeArrowheads="1"/>
            </p:cNvSpPr>
            <p:nvPr/>
          </p:nvSpPr>
          <p:spPr bwMode="auto">
            <a:xfrm>
              <a:off x="3128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37" name="Rectangle 173"/>
            <p:cNvSpPr>
              <a:spLocks noChangeArrowheads="1"/>
            </p:cNvSpPr>
            <p:nvPr/>
          </p:nvSpPr>
          <p:spPr bwMode="auto">
            <a:xfrm>
              <a:off x="2884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38" name="Rectangle 174"/>
            <p:cNvSpPr>
              <a:spLocks noChangeArrowheads="1"/>
            </p:cNvSpPr>
            <p:nvPr/>
          </p:nvSpPr>
          <p:spPr bwMode="auto">
            <a:xfrm>
              <a:off x="2640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39" name="Line 175"/>
            <p:cNvSpPr>
              <a:spLocks noChangeShapeType="1"/>
            </p:cNvSpPr>
            <p:nvPr/>
          </p:nvSpPr>
          <p:spPr bwMode="auto">
            <a:xfrm>
              <a:off x="2640" y="1424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40" name="Line 176"/>
            <p:cNvSpPr>
              <a:spLocks noChangeShapeType="1"/>
            </p:cNvSpPr>
            <p:nvPr/>
          </p:nvSpPr>
          <p:spPr bwMode="auto">
            <a:xfrm>
              <a:off x="2640" y="1648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41" name="Line 177"/>
            <p:cNvSpPr>
              <a:spLocks noChangeShapeType="1"/>
            </p:cNvSpPr>
            <p:nvPr/>
          </p:nvSpPr>
          <p:spPr bwMode="auto">
            <a:xfrm>
              <a:off x="2640" y="1872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42" name="Line 178"/>
            <p:cNvSpPr>
              <a:spLocks noChangeShapeType="1"/>
            </p:cNvSpPr>
            <p:nvPr/>
          </p:nvSpPr>
          <p:spPr bwMode="auto">
            <a:xfrm>
              <a:off x="2640" y="2096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43" name="Line 179"/>
            <p:cNvSpPr>
              <a:spLocks noChangeShapeType="1"/>
            </p:cNvSpPr>
            <p:nvPr/>
          </p:nvSpPr>
          <p:spPr bwMode="auto">
            <a:xfrm>
              <a:off x="2640" y="2320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44" name="Line 180"/>
            <p:cNvSpPr>
              <a:spLocks noChangeShapeType="1"/>
            </p:cNvSpPr>
            <p:nvPr/>
          </p:nvSpPr>
          <p:spPr bwMode="auto">
            <a:xfrm>
              <a:off x="2640" y="2544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45" name="Line 181"/>
            <p:cNvSpPr>
              <a:spLocks noChangeShapeType="1"/>
            </p:cNvSpPr>
            <p:nvPr/>
          </p:nvSpPr>
          <p:spPr bwMode="auto">
            <a:xfrm>
              <a:off x="2640" y="2745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46" name="Line 182"/>
            <p:cNvSpPr>
              <a:spLocks noChangeShapeType="1"/>
            </p:cNvSpPr>
            <p:nvPr/>
          </p:nvSpPr>
          <p:spPr bwMode="auto">
            <a:xfrm>
              <a:off x="2640" y="2969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47" name="Line 183"/>
            <p:cNvSpPr>
              <a:spLocks noChangeShapeType="1"/>
            </p:cNvSpPr>
            <p:nvPr/>
          </p:nvSpPr>
          <p:spPr bwMode="auto">
            <a:xfrm>
              <a:off x="2640" y="3193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48" name="Line 184"/>
            <p:cNvSpPr>
              <a:spLocks noChangeShapeType="1"/>
            </p:cNvSpPr>
            <p:nvPr/>
          </p:nvSpPr>
          <p:spPr bwMode="auto">
            <a:xfrm>
              <a:off x="2640" y="3417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49" name="Line 185"/>
            <p:cNvSpPr>
              <a:spLocks noChangeShapeType="1"/>
            </p:cNvSpPr>
            <p:nvPr/>
          </p:nvSpPr>
          <p:spPr bwMode="auto">
            <a:xfrm>
              <a:off x="2640" y="3641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50" name="Line 186"/>
            <p:cNvSpPr>
              <a:spLocks noChangeShapeType="1"/>
            </p:cNvSpPr>
            <p:nvPr/>
          </p:nvSpPr>
          <p:spPr bwMode="auto">
            <a:xfrm>
              <a:off x="288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51" name="Line 187"/>
            <p:cNvSpPr>
              <a:spLocks noChangeShapeType="1"/>
            </p:cNvSpPr>
            <p:nvPr/>
          </p:nvSpPr>
          <p:spPr bwMode="auto">
            <a:xfrm>
              <a:off x="3128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52" name="Line 188"/>
            <p:cNvSpPr>
              <a:spLocks noChangeShapeType="1"/>
            </p:cNvSpPr>
            <p:nvPr/>
          </p:nvSpPr>
          <p:spPr bwMode="auto">
            <a:xfrm>
              <a:off x="3372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53" name="Line 189"/>
            <p:cNvSpPr>
              <a:spLocks noChangeShapeType="1"/>
            </p:cNvSpPr>
            <p:nvPr/>
          </p:nvSpPr>
          <p:spPr bwMode="auto">
            <a:xfrm>
              <a:off x="3616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54" name="Line 190"/>
            <p:cNvSpPr>
              <a:spLocks noChangeShapeType="1"/>
            </p:cNvSpPr>
            <p:nvPr/>
          </p:nvSpPr>
          <p:spPr bwMode="auto">
            <a:xfrm>
              <a:off x="3860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55" name="Line 191"/>
            <p:cNvSpPr>
              <a:spLocks noChangeShapeType="1"/>
            </p:cNvSpPr>
            <p:nvPr/>
          </p:nvSpPr>
          <p:spPr bwMode="auto">
            <a:xfrm>
              <a:off x="410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56" name="Line 192"/>
            <p:cNvSpPr>
              <a:spLocks noChangeShapeType="1"/>
            </p:cNvSpPr>
            <p:nvPr/>
          </p:nvSpPr>
          <p:spPr bwMode="auto">
            <a:xfrm>
              <a:off x="4348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57" name="Line 193"/>
            <p:cNvSpPr>
              <a:spLocks noChangeShapeType="1"/>
            </p:cNvSpPr>
            <p:nvPr/>
          </p:nvSpPr>
          <p:spPr bwMode="auto">
            <a:xfrm>
              <a:off x="4592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58" name="Line 194"/>
            <p:cNvSpPr>
              <a:spLocks noChangeShapeType="1"/>
            </p:cNvSpPr>
            <p:nvPr/>
          </p:nvSpPr>
          <p:spPr bwMode="auto">
            <a:xfrm>
              <a:off x="4836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59" name="Line 195"/>
            <p:cNvSpPr>
              <a:spLocks noChangeShapeType="1"/>
            </p:cNvSpPr>
            <p:nvPr/>
          </p:nvSpPr>
          <p:spPr bwMode="auto">
            <a:xfrm>
              <a:off x="5080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60" name="Line 196"/>
            <p:cNvSpPr>
              <a:spLocks noChangeShapeType="1"/>
            </p:cNvSpPr>
            <p:nvPr/>
          </p:nvSpPr>
          <p:spPr bwMode="auto">
            <a:xfrm>
              <a:off x="532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61" name="Line 197"/>
            <p:cNvSpPr>
              <a:spLocks noChangeShapeType="1"/>
            </p:cNvSpPr>
            <p:nvPr/>
          </p:nvSpPr>
          <p:spPr bwMode="auto">
            <a:xfrm>
              <a:off x="2640" y="2544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62" name="Line 198"/>
            <p:cNvSpPr>
              <a:spLocks noChangeShapeType="1"/>
            </p:cNvSpPr>
            <p:nvPr/>
          </p:nvSpPr>
          <p:spPr bwMode="auto">
            <a:xfrm>
              <a:off x="2640" y="1200"/>
              <a:ext cx="0" cy="13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63" name="Line 199"/>
            <p:cNvSpPr>
              <a:spLocks noChangeShapeType="1"/>
            </p:cNvSpPr>
            <p:nvPr/>
          </p:nvSpPr>
          <p:spPr bwMode="auto">
            <a:xfrm>
              <a:off x="2640" y="2745"/>
              <a:ext cx="0" cy="11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64" name="Line 200"/>
            <p:cNvSpPr>
              <a:spLocks noChangeShapeType="1"/>
            </p:cNvSpPr>
            <p:nvPr/>
          </p:nvSpPr>
          <p:spPr bwMode="auto">
            <a:xfrm>
              <a:off x="5568" y="2544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65" name="Line 201"/>
            <p:cNvSpPr>
              <a:spLocks noChangeShapeType="1"/>
            </p:cNvSpPr>
            <p:nvPr/>
          </p:nvSpPr>
          <p:spPr bwMode="auto">
            <a:xfrm>
              <a:off x="5568" y="1200"/>
              <a:ext cx="0" cy="13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66" name="Line 202"/>
            <p:cNvSpPr>
              <a:spLocks noChangeShapeType="1"/>
            </p:cNvSpPr>
            <p:nvPr/>
          </p:nvSpPr>
          <p:spPr bwMode="auto">
            <a:xfrm>
              <a:off x="5568" y="2745"/>
              <a:ext cx="0" cy="11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67" name="Line 203"/>
            <p:cNvSpPr>
              <a:spLocks noChangeShapeType="1"/>
            </p:cNvSpPr>
            <p:nvPr/>
          </p:nvSpPr>
          <p:spPr bwMode="auto">
            <a:xfrm>
              <a:off x="3860" y="1200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68" name="Line 204"/>
            <p:cNvSpPr>
              <a:spLocks noChangeShapeType="1"/>
            </p:cNvSpPr>
            <p:nvPr/>
          </p:nvSpPr>
          <p:spPr bwMode="auto">
            <a:xfrm>
              <a:off x="2640" y="1200"/>
              <a:ext cx="12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69" name="Line 205"/>
            <p:cNvSpPr>
              <a:spLocks noChangeShapeType="1"/>
            </p:cNvSpPr>
            <p:nvPr/>
          </p:nvSpPr>
          <p:spPr bwMode="auto">
            <a:xfrm>
              <a:off x="4104" y="1200"/>
              <a:ext cx="14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0" name="Line 206"/>
            <p:cNvSpPr>
              <a:spLocks noChangeShapeType="1"/>
            </p:cNvSpPr>
            <p:nvPr/>
          </p:nvSpPr>
          <p:spPr bwMode="auto">
            <a:xfrm>
              <a:off x="3860" y="3865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1" name="Line 207"/>
            <p:cNvSpPr>
              <a:spLocks noChangeShapeType="1"/>
            </p:cNvSpPr>
            <p:nvPr/>
          </p:nvSpPr>
          <p:spPr bwMode="auto">
            <a:xfrm>
              <a:off x="2640" y="3865"/>
              <a:ext cx="12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2" name="Line 208"/>
            <p:cNvSpPr>
              <a:spLocks noChangeShapeType="1"/>
            </p:cNvSpPr>
            <p:nvPr/>
          </p:nvSpPr>
          <p:spPr bwMode="auto">
            <a:xfrm>
              <a:off x="4104" y="3865"/>
              <a:ext cx="14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3" name="Line 209"/>
            <p:cNvSpPr>
              <a:spLocks noChangeShapeType="1"/>
            </p:cNvSpPr>
            <p:nvPr/>
          </p:nvSpPr>
          <p:spPr bwMode="auto">
            <a:xfrm flipV="1">
              <a:off x="4106" y="100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4" name="Line 210"/>
            <p:cNvSpPr>
              <a:spLocks noChangeShapeType="1"/>
            </p:cNvSpPr>
            <p:nvPr/>
          </p:nvSpPr>
          <p:spPr bwMode="auto">
            <a:xfrm rot="5400000" flipV="1">
              <a:off x="5405" y="228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5" name="Text Box 211"/>
            <p:cNvSpPr txBox="1">
              <a:spLocks noChangeArrowheads="1"/>
            </p:cNvSpPr>
            <p:nvPr/>
          </p:nvSpPr>
          <p:spPr bwMode="auto">
            <a:xfrm>
              <a:off x="4131" y="937"/>
              <a:ext cx="36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i="1"/>
                <a:t>y</a:t>
              </a:r>
            </a:p>
          </p:txBody>
        </p:sp>
        <p:sp>
          <p:nvSpPr>
            <p:cNvPr id="11476" name="Text Box 212"/>
            <p:cNvSpPr txBox="1">
              <a:spLocks noChangeArrowheads="1"/>
            </p:cNvSpPr>
            <p:nvPr/>
          </p:nvSpPr>
          <p:spPr bwMode="auto">
            <a:xfrm>
              <a:off x="5579" y="2546"/>
              <a:ext cx="36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i="1"/>
                <a:t>x</a:t>
              </a:r>
            </a:p>
          </p:txBody>
        </p:sp>
      </p:grpSp>
      <p:sp>
        <p:nvSpPr>
          <p:cNvPr id="11477" name="Line 213"/>
          <p:cNvSpPr>
            <a:spLocks noChangeShapeType="1"/>
          </p:cNvSpPr>
          <p:nvPr/>
        </p:nvSpPr>
        <p:spPr bwMode="auto">
          <a:xfrm>
            <a:off x="6619875" y="1430338"/>
            <a:ext cx="0" cy="5149850"/>
          </a:xfrm>
          <a:prstGeom prst="line">
            <a:avLst/>
          </a:prstGeom>
          <a:noFill/>
          <a:ln w="57150">
            <a:solidFill>
              <a:srgbClr val="FF0066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0" name="Oval 216"/>
          <p:cNvSpPr>
            <a:spLocks noChangeArrowheads="1"/>
          </p:cNvSpPr>
          <p:nvPr/>
        </p:nvSpPr>
        <p:spPr bwMode="auto">
          <a:xfrm>
            <a:off x="6553200" y="5005388"/>
            <a:ext cx="119063" cy="1190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495" name="Object 231"/>
          <p:cNvGraphicFramePr>
            <a:graphicFrameLocks noChangeAspect="1"/>
          </p:cNvGraphicFramePr>
          <p:nvPr/>
        </p:nvGraphicFramePr>
        <p:xfrm>
          <a:off x="730250" y="5738813"/>
          <a:ext cx="2667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7" name="Equation" r:id="rId5" imgW="2666880" imgH="469800" progId="">
                  <p:embed/>
                </p:oleObj>
              </mc:Choice>
              <mc:Fallback>
                <p:oleObj name="Equation" r:id="rId5" imgW="2666880" imgH="469800" progId="">
                  <p:embed/>
                  <p:pic>
                    <p:nvPicPr>
                      <p:cNvPr id="0" name="Picture 2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5738813"/>
                        <a:ext cx="26670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98" name="Oval 234"/>
          <p:cNvSpPr>
            <a:spLocks noChangeArrowheads="1"/>
          </p:cNvSpPr>
          <p:nvPr/>
        </p:nvSpPr>
        <p:spPr bwMode="auto">
          <a:xfrm>
            <a:off x="7324725" y="2203450"/>
            <a:ext cx="119063" cy="1190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99" name="Oval 235"/>
          <p:cNvSpPr>
            <a:spLocks noChangeArrowheads="1"/>
          </p:cNvSpPr>
          <p:nvPr/>
        </p:nvSpPr>
        <p:spPr bwMode="auto">
          <a:xfrm>
            <a:off x="6934200" y="4298950"/>
            <a:ext cx="119063" cy="1190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500" name="Group 236"/>
          <p:cNvGrpSpPr>
            <a:grpSpLocks/>
          </p:cNvGrpSpPr>
          <p:nvPr/>
        </p:nvGrpSpPr>
        <p:grpSpPr bwMode="auto">
          <a:xfrm>
            <a:off x="5776913" y="2201863"/>
            <a:ext cx="508000" cy="2212975"/>
            <a:chOff x="3639" y="1387"/>
            <a:chExt cx="320" cy="1394"/>
          </a:xfrm>
        </p:grpSpPr>
        <p:sp>
          <p:nvSpPr>
            <p:cNvPr id="11501" name="Oval 237"/>
            <p:cNvSpPr>
              <a:spLocks noChangeArrowheads="1"/>
            </p:cNvSpPr>
            <p:nvPr/>
          </p:nvSpPr>
          <p:spPr bwMode="auto">
            <a:xfrm flipH="1">
              <a:off x="3639" y="1387"/>
              <a:ext cx="75" cy="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2" name="Oval 238"/>
            <p:cNvSpPr>
              <a:spLocks noChangeArrowheads="1"/>
            </p:cNvSpPr>
            <p:nvPr/>
          </p:nvSpPr>
          <p:spPr bwMode="auto">
            <a:xfrm flipH="1">
              <a:off x="3884" y="2706"/>
              <a:ext cx="75" cy="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08" name="Freeform 244"/>
          <p:cNvSpPr>
            <a:spLocks/>
          </p:cNvSpPr>
          <p:nvPr/>
        </p:nvSpPr>
        <p:spPr bwMode="auto">
          <a:xfrm>
            <a:off x="5724525" y="1638300"/>
            <a:ext cx="1762125" cy="342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8" y="1710"/>
              </a:cxn>
              <a:cxn ang="0">
                <a:pos x="558" y="2160"/>
              </a:cxn>
              <a:cxn ang="0">
                <a:pos x="804" y="1710"/>
              </a:cxn>
              <a:cxn ang="0">
                <a:pos x="1110" y="36"/>
              </a:cxn>
            </a:cxnLst>
            <a:rect l="0" t="0" r="r" b="b"/>
            <a:pathLst>
              <a:path w="1110" h="2160">
                <a:moveTo>
                  <a:pt x="0" y="0"/>
                </a:moveTo>
                <a:cubicBezTo>
                  <a:pt x="53" y="284"/>
                  <a:pt x="225" y="1350"/>
                  <a:pt x="318" y="1710"/>
                </a:cubicBezTo>
                <a:cubicBezTo>
                  <a:pt x="411" y="2070"/>
                  <a:pt x="477" y="2160"/>
                  <a:pt x="558" y="2160"/>
                </a:cubicBezTo>
                <a:cubicBezTo>
                  <a:pt x="639" y="2160"/>
                  <a:pt x="712" y="2064"/>
                  <a:pt x="804" y="1710"/>
                </a:cubicBezTo>
                <a:cubicBezTo>
                  <a:pt x="896" y="1356"/>
                  <a:pt x="1046" y="385"/>
                  <a:pt x="1110" y="36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504" name="Group 240"/>
          <p:cNvGrpSpPr>
            <a:grpSpLocks/>
          </p:cNvGrpSpPr>
          <p:nvPr/>
        </p:nvGrpSpPr>
        <p:grpSpPr bwMode="auto">
          <a:xfrm>
            <a:off x="1663700" y="3825875"/>
            <a:ext cx="1198563" cy="1690688"/>
            <a:chOff x="1048" y="2410"/>
            <a:chExt cx="755" cy="1065"/>
          </a:xfrm>
        </p:grpSpPr>
        <p:sp>
          <p:nvSpPr>
            <p:cNvPr id="11482" name="Rectangle 218"/>
            <p:cNvSpPr>
              <a:spLocks noChangeArrowheads="1"/>
            </p:cNvSpPr>
            <p:nvPr/>
          </p:nvSpPr>
          <p:spPr bwMode="auto">
            <a:xfrm>
              <a:off x="1340" y="3119"/>
              <a:ext cx="463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2600">
                <a:latin typeface="Arial" charset="0"/>
                <a:cs typeface="Arial" charset="0"/>
              </a:endParaRPr>
            </a:p>
          </p:txBody>
        </p:sp>
        <p:sp>
          <p:nvSpPr>
            <p:cNvPr id="11483" name="Rectangle 219"/>
            <p:cNvSpPr>
              <a:spLocks noChangeArrowheads="1"/>
            </p:cNvSpPr>
            <p:nvPr/>
          </p:nvSpPr>
          <p:spPr bwMode="auto">
            <a:xfrm>
              <a:off x="1048" y="3119"/>
              <a:ext cx="292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sz="2600"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1484" name="Rectangle 220"/>
            <p:cNvSpPr>
              <a:spLocks noChangeArrowheads="1"/>
            </p:cNvSpPr>
            <p:nvPr/>
          </p:nvSpPr>
          <p:spPr bwMode="auto">
            <a:xfrm>
              <a:off x="1340" y="2763"/>
              <a:ext cx="463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2600">
                <a:latin typeface="Arial" charset="0"/>
                <a:cs typeface="Arial" charset="0"/>
              </a:endParaRPr>
            </a:p>
          </p:txBody>
        </p:sp>
        <p:sp>
          <p:nvSpPr>
            <p:cNvPr id="11485" name="Rectangle 221"/>
            <p:cNvSpPr>
              <a:spLocks noChangeArrowheads="1"/>
            </p:cNvSpPr>
            <p:nvPr/>
          </p:nvSpPr>
          <p:spPr bwMode="auto">
            <a:xfrm>
              <a:off x="1048" y="2763"/>
              <a:ext cx="292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sz="2600"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1486" name="Rectangle 222"/>
            <p:cNvSpPr>
              <a:spLocks noChangeArrowheads="1"/>
            </p:cNvSpPr>
            <p:nvPr/>
          </p:nvSpPr>
          <p:spPr bwMode="auto">
            <a:xfrm>
              <a:off x="1340" y="2410"/>
              <a:ext cx="463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sz="2600" i="1">
                  <a:latin typeface="Arial" charset="0"/>
                  <a:cs typeface="Arial" charset="0"/>
                </a:rPr>
                <a:t>y</a:t>
              </a:r>
            </a:p>
          </p:txBody>
        </p:sp>
        <p:sp>
          <p:nvSpPr>
            <p:cNvPr id="11487" name="Rectangle 223"/>
            <p:cNvSpPr>
              <a:spLocks noChangeArrowheads="1"/>
            </p:cNvSpPr>
            <p:nvPr/>
          </p:nvSpPr>
          <p:spPr bwMode="auto">
            <a:xfrm>
              <a:off x="1048" y="2410"/>
              <a:ext cx="292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sz="2600" i="1">
                  <a:latin typeface="Arial" charset="0"/>
                  <a:cs typeface="Arial" charset="0"/>
                </a:rPr>
                <a:t>x</a:t>
              </a:r>
            </a:p>
          </p:txBody>
        </p:sp>
        <p:sp>
          <p:nvSpPr>
            <p:cNvPr id="11488" name="Line 224"/>
            <p:cNvSpPr>
              <a:spLocks noChangeShapeType="1"/>
            </p:cNvSpPr>
            <p:nvPr/>
          </p:nvSpPr>
          <p:spPr bwMode="auto">
            <a:xfrm>
              <a:off x="1048" y="2410"/>
              <a:ext cx="75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89" name="Line 225"/>
            <p:cNvSpPr>
              <a:spLocks noChangeShapeType="1"/>
            </p:cNvSpPr>
            <p:nvPr/>
          </p:nvSpPr>
          <p:spPr bwMode="auto">
            <a:xfrm>
              <a:off x="1048" y="2763"/>
              <a:ext cx="7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90" name="Line 226"/>
            <p:cNvSpPr>
              <a:spLocks noChangeShapeType="1"/>
            </p:cNvSpPr>
            <p:nvPr/>
          </p:nvSpPr>
          <p:spPr bwMode="auto">
            <a:xfrm>
              <a:off x="1048" y="3119"/>
              <a:ext cx="7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91" name="Line 227"/>
            <p:cNvSpPr>
              <a:spLocks noChangeShapeType="1"/>
            </p:cNvSpPr>
            <p:nvPr/>
          </p:nvSpPr>
          <p:spPr bwMode="auto">
            <a:xfrm>
              <a:off x="1048" y="3475"/>
              <a:ext cx="75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92" name="Line 228"/>
            <p:cNvSpPr>
              <a:spLocks noChangeShapeType="1"/>
            </p:cNvSpPr>
            <p:nvPr/>
          </p:nvSpPr>
          <p:spPr bwMode="auto">
            <a:xfrm>
              <a:off x="1048" y="2410"/>
              <a:ext cx="0" cy="106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93" name="Line 229"/>
            <p:cNvSpPr>
              <a:spLocks noChangeShapeType="1"/>
            </p:cNvSpPr>
            <p:nvPr/>
          </p:nvSpPr>
          <p:spPr bwMode="auto">
            <a:xfrm>
              <a:off x="1340" y="2410"/>
              <a:ext cx="0" cy="10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94" name="Line 230"/>
            <p:cNvSpPr>
              <a:spLocks noChangeShapeType="1"/>
            </p:cNvSpPr>
            <p:nvPr/>
          </p:nvSpPr>
          <p:spPr bwMode="auto">
            <a:xfrm>
              <a:off x="1803" y="2410"/>
              <a:ext cx="0" cy="106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1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1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5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1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1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15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animBg="1"/>
      <p:bldP spid="11277" grpId="0" animBg="1"/>
      <p:bldP spid="11496" grpId="0" autoUpdateAnimBg="0"/>
      <p:bldP spid="11497" grpId="0" autoUpdateAnimBg="0"/>
      <p:bldP spid="11510" grpId="0" animBg="1"/>
      <p:bldP spid="11274" grpId="0" animBg="1"/>
      <p:bldP spid="11290" grpId="0" autoUpdateAnimBg="0"/>
      <p:bldP spid="11498" grpId="0" animBg="1"/>
      <p:bldP spid="11499" grpId="0" animBg="1"/>
      <p:bldP spid="115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520" y="975360"/>
            <a:ext cx="717296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Other problems to try…</a:t>
            </a:r>
          </a:p>
          <a:p>
            <a:pPr marL="457200" indent="-457200"/>
            <a:endParaRPr lang="en-US" sz="2800" i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i="1" dirty="0" smtClean="0"/>
              <a:t>f(x) = x</a:t>
            </a:r>
            <a:r>
              <a:rPr lang="en-US" sz="2800" i="1" baseline="30000" dirty="0" smtClean="0"/>
              <a:t>2</a:t>
            </a:r>
            <a:r>
              <a:rPr lang="en-US" sz="2800" i="1" dirty="0" smtClean="0"/>
              <a:t> + 3x +11</a:t>
            </a:r>
          </a:p>
          <a:p>
            <a:pPr marL="457200" indent="-457200"/>
            <a:endParaRPr lang="en-US" sz="2800" i="1" dirty="0" smtClean="0"/>
          </a:p>
          <a:p>
            <a:pPr marL="457200" indent="-457200"/>
            <a:endParaRPr lang="en-US" sz="2800" i="1" dirty="0" smtClean="0"/>
          </a:p>
          <a:p>
            <a:pPr marL="457200" indent="-457200"/>
            <a:endParaRPr lang="en-US" sz="2800" i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i="1" dirty="0" smtClean="0"/>
              <a:t>f(x) = -2x</a:t>
            </a:r>
            <a:r>
              <a:rPr lang="en-US" sz="2800" i="1" baseline="30000" dirty="0" smtClean="0"/>
              <a:t>2</a:t>
            </a:r>
            <a:r>
              <a:rPr lang="en-US" sz="2800" i="1" dirty="0" smtClean="0"/>
              <a:t> + 6x – 9</a:t>
            </a:r>
          </a:p>
          <a:p>
            <a:pPr marL="457200" indent="-457200"/>
            <a:endParaRPr lang="en-US" sz="2800" i="1" dirty="0" smtClean="0"/>
          </a:p>
          <a:p>
            <a:pPr marL="457200" indent="-457200"/>
            <a:endParaRPr lang="en-US" sz="2800" i="1" dirty="0" smtClean="0"/>
          </a:p>
          <a:p>
            <a:pPr marL="457200" indent="-457200"/>
            <a:endParaRPr lang="en-US" sz="2800" i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i="1" dirty="0" smtClean="0"/>
              <a:t>f(x) = -4x</a:t>
            </a:r>
            <a:r>
              <a:rPr lang="en-US" sz="2800" i="1" baseline="30000" dirty="0" smtClean="0"/>
              <a:t>2</a:t>
            </a:r>
            <a:r>
              <a:rPr lang="en-US" sz="2800" i="1" dirty="0" smtClean="0"/>
              <a:t> + 5</a:t>
            </a:r>
          </a:p>
          <a:p>
            <a:pPr marL="457200" indent="-457200">
              <a:buAutoNum type="arabicPeriod" startAt="2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Width of a parabola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|a| &lt; 1 then the graph y = ax^2 will be wider</a:t>
            </a:r>
          </a:p>
          <a:p>
            <a:endParaRPr lang="en-US" dirty="0"/>
          </a:p>
          <a:p>
            <a:r>
              <a:rPr lang="en-US" dirty="0" smtClean="0"/>
              <a:t>|a| &gt;1 then the graph y = ax^2 will be narrower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267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Quadratic Function in Vertex Form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0560" y="1960880"/>
            <a:ext cx="73964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y = a(x - h)</a:t>
            </a:r>
            <a:r>
              <a:rPr lang="en-US" b="1" i="1" baseline="30000" dirty="0" smtClean="0"/>
              <a:t>2 </a:t>
            </a:r>
            <a:r>
              <a:rPr lang="en-US" b="1" i="1" dirty="0" smtClean="0"/>
              <a:t>+ k</a:t>
            </a:r>
          </a:p>
          <a:p>
            <a:r>
              <a:rPr lang="en-US" dirty="0" smtClean="0"/>
              <a:t>… where </a:t>
            </a:r>
            <a:r>
              <a:rPr lang="en-US" i="1" dirty="0" smtClean="0"/>
              <a:t>a = a</a:t>
            </a:r>
          </a:p>
          <a:p>
            <a:r>
              <a:rPr lang="en-US" dirty="0" smtClean="0"/>
              <a:t>      and </a:t>
            </a:r>
            <a:r>
              <a:rPr lang="en-US" i="1" dirty="0" smtClean="0"/>
              <a:t>(h, k)  </a:t>
            </a:r>
            <a:r>
              <a:rPr lang="en-US" dirty="0" smtClean="0"/>
              <a:t>is the vertex of the parabola</a:t>
            </a:r>
          </a:p>
          <a:p>
            <a:r>
              <a:rPr lang="en-US" dirty="0" smtClean="0"/>
              <a:t>      </a:t>
            </a:r>
            <a:r>
              <a:rPr lang="en-US" i="1" dirty="0" smtClean="0"/>
              <a:t>x = h </a:t>
            </a:r>
            <a:r>
              <a:rPr lang="en-US" dirty="0" smtClean="0"/>
              <a:t>is the line of symmetry!</a:t>
            </a:r>
          </a:p>
          <a:p>
            <a:endParaRPr lang="en-US" dirty="0" smtClean="0"/>
          </a:p>
          <a:p>
            <a:r>
              <a:rPr lang="en-US" b="1" u="sng" dirty="0" smtClean="0"/>
              <a:t>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can view this as a parabola </a:t>
            </a:r>
            <a:r>
              <a:rPr lang="en-US" i="1" dirty="0" smtClean="0"/>
              <a:t>y = ax</a:t>
            </a:r>
            <a:r>
              <a:rPr lang="en-US" i="1" baseline="30000" dirty="0" smtClean="0"/>
              <a:t>2</a:t>
            </a:r>
            <a:r>
              <a:rPr lang="en-US" i="1" dirty="0" smtClean="0"/>
              <a:t> </a:t>
            </a:r>
            <a:r>
              <a:rPr lang="en-US" dirty="0" smtClean="0"/>
              <a:t>that has been translated </a:t>
            </a:r>
            <a:r>
              <a:rPr lang="en-US" i="1" dirty="0" smtClean="0"/>
              <a:t>h</a:t>
            </a:r>
            <a:r>
              <a:rPr lang="en-US" dirty="0" smtClean="0"/>
              <a:t> units to the right and </a:t>
            </a:r>
            <a:r>
              <a:rPr lang="en-US" i="1" dirty="0" smtClean="0"/>
              <a:t>k</a:t>
            </a:r>
            <a:r>
              <a:rPr lang="en-US" dirty="0" smtClean="0"/>
              <a:t> units up.  We will talk about this in a few days!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f(x) = -2(x – 1)</a:t>
            </a:r>
            <a:r>
              <a:rPr lang="en-US" i="1" baseline="30000" dirty="0" smtClean="0"/>
              <a:t>2</a:t>
            </a:r>
            <a:r>
              <a:rPr lang="en-US" i="1" dirty="0" smtClean="0"/>
              <a:t> + 3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What is the general shape of the parabola?</a:t>
            </a:r>
          </a:p>
          <a:p>
            <a:pPr>
              <a:buNone/>
            </a:pPr>
            <a:r>
              <a:rPr lang="en-US" i="1" dirty="0" smtClean="0">
                <a:solidFill>
                  <a:srgbClr val="00B0F0"/>
                </a:solidFill>
              </a:rPr>
              <a:t>Opens down, vertex is the maximum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is the vertex of the parabola?</a:t>
            </a:r>
          </a:p>
          <a:p>
            <a:pPr>
              <a:buNone/>
            </a:pPr>
            <a:r>
              <a:rPr lang="en-US" i="1" dirty="0" smtClean="0">
                <a:solidFill>
                  <a:srgbClr val="00B0F0"/>
                </a:solidFill>
              </a:rPr>
              <a:t>(1, 3)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is the line of symmetry of this parabola?</a:t>
            </a:r>
          </a:p>
          <a:p>
            <a:pPr>
              <a:buNone/>
            </a:pPr>
            <a:r>
              <a:rPr lang="en-US" i="1" dirty="0" smtClean="0">
                <a:solidFill>
                  <a:srgbClr val="00B0F0"/>
                </a:solidFill>
              </a:rPr>
              <a:t>x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f(x) = -2(x – 1)</a:t>
            </a:r>
            <a:r>
              <a:rPr lang="en-US" i="1" baseline="30000" dirty="0" smtClean="0"/>
              <a:t>2</a:t>
            </a:r>
            <a:r>
              <a:rPr lang="en-US" i="1" dirty="0" smtClean="0"/>
              <a:t> + 3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 would you set up a table to graph this parabola?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1" y="3193143"/>
          <a:ext cx="21444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012"/>
                <a:gridCol w="10924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3727904" y="1944688"/>
            <a:ext cx="5241925" cy="4648200"/>
            <a:chOff x="2640" y="937"/>
            <a:chExt cx="3302" cy="2928"/>
          </a:xfrm>
        </p:grpSpPr>
        <p:sp>
          <p:nvSpPr>
            <p:cNvPr id="6" name="Rectangle 31"/>
            <p:cNvSpPr>
              <a:spLocks noChangeArrowheads="1"/>
            </p:cNvSpPr>
            <p:nvPr/>
          </p:nvSpPr>
          <p:spPr bwMode="auto">
            <a:xfrm>
              <a:off x="5324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7" name="Rectangle 32"/>
            <p:cNvSpPr>
              <a:spLocks noChangeArrowheads="1"/>
            </p:cNvSpPr>
            <p:nvPr/>
          </p:nvSpPr>
          <p:spPr bwMode="auto">
            <a:xfrm>
              <a:off x="5080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8" name="Rectangle 33"/>
            <p:cNvSpPr>
              <a:spLocks noChangeArrowheads="1"/>
            </p:cNvSpPr>
            <p:nvPr/>
          </p:nvSpPr>
          <p:spPr bwMode="auto">
            <a:xfrm>
              <a:off x="4836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" name="Rectangle 34"/>
            <p:cNvSpPr>
              <a:spLocks noChangeArrowheads="1"/>
            </p:cNvSpPr>
            <p:nvPr/>
          </p:nvSpPr>
          <p:spPr bwMode="auto">
            <a:xfrm>
              <a:off x="4592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" name="Rectangle 35"/>
            <p:cNvSpPr>
              <a:spLocks noChangeArrowheads="1"/>
            </p:cNvSpPr>
            <p:nvPr/>
          </p:nvSpPr>
          <p:spPr bwMode="auto">
            <a:xfrm>
              <a:off x="4348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" name="Rectangle 36"/>
            <p:cNvSpPr>
              <a:spLocks noChangeArrowheads="1"/>
            </p:cNvSpPr>
            <p:nvPr/>
          </p:nvSpPr>
          <p:spPr bwMode="auto">
            <a:xfrm>
              <a:off x="4104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3860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3" name="Rectangle 38"/>
            <p:cNvSpPr>
              <a:spLocks noChangeArrowheads="1"/>
            </p:cNvSpPr>
            <p:nvPr/>
          </p:nvSpPr>
          <p:spPr bwMode="auto">
            <a:xfrm>
              <a:off x="3616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4" name="Rectangle 39"/>
            <p:cNvSpPr>
              <a:spLocks noChangeArrowheads="1"/>
            </p:cNvSpPr>
            <p:nvPr/>
          </p:nvSpPr>
          <p:spPr bwMode="auto">
            <a:xfrm>
              <a:off x="3372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5" name="Rectangle 40"/>
            <p:cNvSpPr>
              <a:spLocks noChangeArrowheads="1"/>
            </p:cNvSpPr>
            <p:nvPr/>
          </p:nvSpPr>
          <p:spPr bwMode="auto">
            <a:xfrm>
              <a:off x="3128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6" name="Rectangle 41"/>
            <p:cNvSpPr>
              <a:spLocks noChangeArrowheads="1"/>
            </p:cNvSpPr>
            <p:nvPr/>
          </p:nvSpPr>
          <p:spPr bwMode="auto">
            <a:xfrm>
              <a:off x="2884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7" name="Rectangle 42"/>
            <p:cNvSpPr>
              <a:spLocks noChangeArrowheads="1"/>
            </p:cNvSpPr>
            <p:nvPr/>
          </p:nvSpPr>
          <p:spPr bwMode="auto">
            <a:xfrm>
              <a:off x="2640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8" name="Rectangle 43"/>
            <p:cNvSpPr>
              <a:spLocks noChangeArrowheads="1"/>
            </p:cNvSpPr>
            <p:nvPr/>
          </p:nvSpPr>
          <p:spPr bwMode="auto">
            <a:xfrm>
              <a:off x="5324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9" name="Rectangle 44"/>
            <p:cNvSpPr>
              <a:spLocks noChangeArrowheads="1"/>
            </p:cNvSpPr>
            <p:nvPr/>
          </p:nvSpPr>
          <p:spPr bwMode="auto">
            <a:xfrm>
              <a:off x="5080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20" name="Rectangle 45"/>
            <p:cNvSpPr>
              <a:spLocks noChangeArrowheads="1"/>
            </p:cNvSpPr>
            <p:nvPr/>
          </p:nvSpPr>
          <p:spPr bwMode="auto">
            <a:xfrm>
              <a:off x="4836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21" name="Rectangle 46"/>
            <p:cNvSpPr>
              <a:spLocks noChangeArrowheads="1"/>
            </p:cNvSpPr>
            <p:nvPr/>
          </p:nvSpPr>
          <p:spPr bwMode="auto">
            <a:xfrm>
              <a:off x="4592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22" name="Rectangle 47"/>
            <p:cNvSpPr>
              <a:spLocks noChangeArrowheads="1"/>
            </p:cNvSpPr>
            <p:nvPr/>
          </p:nvSpPr>
          <p:spPr bwMode="auto">
            <a:xfrm>
              <a:off x="4348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23" name="Rectangle 48"/>
            <p:cNvSpPr>
              <a:spLocks noChangeArrowheads="1"/>
            </p:cNvSpPr>
            <p:nvPr/>
          </p:nvSpPr>
          <p:spPr bwMode="auto">
            <a:xfrm>
              <a:off x="4104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24" name="Rectangle 49"/>
            <p:cNvSpPr>
              <a:spLocks noChangeArrowheads="1"/>
            </p:cNvSpPr>
            <p:nvPr/>
          </p:nvSpPr>
          <p:spPr bwMode="auto">
            <a:xfrm>
              <a:off x="3860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25" name="Rectangle 50"/>
            <p:cNvSpPr>
              <a:spLocks noChangeArrowheads="1"/>
            </p:cNvSpPr>
            <p:nvPr/>
          </p:nvSpPr>
          <p:spPr bwMode="auto">
            <a:xfrm>
              <a:off x="3616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26" name="Rectangle 51"/>
            <p:cNvSpPr>
              <a:spLocks noChangeArrowheads="1"/>
            </p:cNvSpPr>
            <p:nvPr/>
          </p:nvSpPr>
          <p:spPr bwMode="auto">
            <a:xfrm>
              <a:off x="3372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27" name="Rectangle 52"/>
            <p:cNvSpPr>
              <a:spLocks noChangeArrowheads="1"/>
            </p:cNvSpPr>
            <p:nvPr/>
          </p:nvSpPr>
          <p:spPr bwMode="auto">
            <a:xfrm>
              <a:off x="3128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28" name="Rectangle 53"/>
            <p:cNvSpPr>
              <a:spLocks noChangeArrowheads="1"/>
            </p:cNvSpPr>
            <p:nvPr/>
          </p:nvSpPr>
          <p:spPr bwMode="auto">
            <a:xfrm>
              <a:off x="2884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29" name="Rectangle 54"/>
            <p:cNvSpPr>
              <a:spLocks noChangeArrowheads="1"/>
            </p:cNvSpPr>
            <p:nvPr/>
          </p:nvSpPr>
          <p:spPr bwMode="auto">
            <a:xfrm>
              <a:off x="2640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0" name="Rectangle 55"/>
            <p:cNvSpPr>
              <a:spLocks noChangeArrowheads="1"/>
            </p:cNvSpPr>
            <p:nvPr/>
          </p:nvSpPr>
          <p:spPr bwMode="auto">
            <a:xfrm>
              <a:off x="5324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" name="Rectangle 56"/>
            <p:cNvSpPr>
              <a:spLocks noChangeArrowheads="1"/>
            </p:cNvSpPr>
            <p:nvPr/>
          </p:nvSpPr>
          <p:spPr bwMode="auto">
            <a:xfrm>
              <a:off x="5080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" name="Rectangle 57"/>
            <p:cNvSpPr>
              <a:spLocks noChangeArrowheads="1"/>
            </p:cNvSpPr>
            <p:nvPr/>
          </p:nvSpPr>
          <p:spPr bwMode="auto">
            <a:xfrm>
              <a:off x="4836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3" name="Rectangle 58"/>
            <p:cNvSpPr>
              <a:spLocks noChangeArrowheads="1"/>
            </p:cNvSpPr>
            <p:nvPr/>
          </p:nvSpPr>
          <p:spPr bwMode="auto">
            <a:xfrm>
              <a:off x="4592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4" name="Rectangle 59"/>
            <p:cNvSpPr>
              <a:spLocks noChangeArrowheads="1"/>
            </p:cNvSpPr>
            <p:nvPr/>
          </p:nvSpPr>
          <p:spPr bwMode="auto">
            <a:xfrm>
              <a:off x="4348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5" name="Rectangle 60"/>
            <p:cNvSpPr>
              <a:spLocks noChangeArrowheads="1"/>
            </p:cNvSpPr>
            <p:nvPr/>
          </p:nvSpPr>
          <p:spPr bwMode="auto">
            <a:xfrm>
              <a:off x="4104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6" name="Rectangle 61"/>
            <p:cNvSpPr>
              <a:spLocks noChangeArrowheads="1"/>
            </p:cNvSpPr>
            <p:nvPr/>
          </p:nvSpPr>
          <p:spPr bwMode="auto">
            <a:xfrm>
              <a:off x="3860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7" name="Rectangle 62"/>
            <p:cNvSpPr>
              <a:spLocks noChangeArrowheads="1"/>
            </p:cNvSpPr>
            <p:nvPr/>
          </p:nvSpPr>
          <p:spPr bwMode="auto">
            <a:xfrm>
              <a:off x="3616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8" name="Rectangle 63"/>
            <p:cNvSpPr>
              <a:spLocks noChangeArrowheads="1"/>
            </p:cNvSpPr>
            <p:nvPr/>
          </p:nvSpPr>
          <p:spPr bwMode="auto">
            <a:xfrm>
              <a:off x="3372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9" name="Rectangle 64"/>
            <p:cNvSpPr>
              <a:spLocks noChangeArrowheads="1"/>
            </p:cNvSpPr>
            <p:nvPr/>
          </p:nvSpPr>
          <p:spPr bwMode="auto">
            <a:xfrm>
              <a:off x="3128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40" name="Rectangle 65"/>
            <p:cNvSpPr>
              <a:spLocks noChangeArrowheads="1"/>
            </p:cNvSpPr>
            <p:nvPr/>
          </p:nvSpPr>
          <p:spPr bwMode="auto">
            <a:xfrm>
              <a:off x="2884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41" name="Rectangle 66"/>
            <p:cNvSpPr>
              <a:spLocks noChangeArrowheads="1"/>
            </p:cNvSpPr>
            <p:nvPr/>
          </p:nvSpPr>
          <p:spPr bwMode="auto">
            <a:xfrm>
              <a:off x="2640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42" name="Rectangle 67"/>
            <p:cNvSpPr>
              <a:spLocks noChangeArrowheads="1"/>
            </p:cNvSpPr>
            <p:nvPr/>
          </p:nvSpPr>
          <p:spPr bwMode="auto">
            <a:xfrm>
              <a:off x="5324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43" name="Rectangle 68"/>
            <p:cNvSpPr>
              <a:spLocks noChangeArrowheads="1"/>
            </p:cNvSpPr>
            <p:nvPr/>
          </p:nvSpPr>
          <p:spPr bwMode="auto">
            <a:xfrm>
              <a:off x="5080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44" name="Rectangle 69"/>
            <p:cNvSpPr>
              <a:spLocks noChangeArrowheads="1"/>
            </p:cNvSpPr>
            <p:nvPr/>
          </p:nvSpPr>
          <p:spPr bwMode="auto">
            <a:xfrm>
              <a:off x="4836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45" name="Rectangle 70"/>
            <p:cNvSpPr>
              <a:spLocks noChangeArrowheads="1"/>
            </p:cNvSpPr>
            <p:nvPr/>
          </p:nvSpPr>
          <p:spPr bwMode="auto">
            <a:xfrm>
              <a:off x="4592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46" name="Rectangle 71"/>
            <p:cNvSpPr>
              <a:spLocks noChangeArrowheads="1"/>
            </p:cNvSpPr>
            <p:nvPr/>
          </p:nvSpPr>
          <p:spPr bwMode="auto">
            <a:xfrm>
              <a:off x="4348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47" name="Rectangle 72"/>
            <p:cNvSpPr>
              <a:spLocks noChangeArrowheads="1"/>
            </p:cNvSpPr>
            <p:nvPr/>
          </p:nvSpPr>
          <p:spPr bwMode="auto">
            <a:xfrm>
              <a:off x="4104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48" name="Rectangle 73"/>
            <p:cNvSpPr>
              <a:spLocks noChangeArrowheads="1"/>
            </p:cNvSpPr>
            <p:nvPr/>
          </p:nvSpPr>
          <p:spPr bwMode="auto">
            <a:xfrm>
              <a:off x="3860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49" name="Rectangle 74"/>
            <p:cNvSpPr>
              <a:spLocks noChangeArrowheads="1"/>
            </p:cNvSpPr>
            <p:nvPr/>
          </p:nvSpPr>
          <p:spPr bwMode="auto">
            <a:xfrm>
              <a:off x="3616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0" name="Rectangle 75"/>
            <p:cNvSpPr>
              <a:spLocks noChangeArrowheads="1"/>
            </p:cNvSpPr>
            <p:nvPr/>
          </p:nvSpPr>
          <p:spPr bwMode="auto">
            <a:xfrm>
              <a:off x="3372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" name="Rectangle 76"/>
            <p:cNvSpPr>
              <a:spLocks noChangeArrowheads="1"/>
            </p:cNvSpPr>
            <p:nvPr/>
          </p:nvSpPr>
          <p:spPr bwMode="auto">
            <a:xfrm>
              <a:off x="3128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" name="Rectangle 77"/>
            <p:cNvSpPr>
              <a:spLocks noChangeArrowheads="1"/>
            </p:cNvSpPr>
            <p:nvPr/>
          </p:nvSpPr>
          <p:spPr bwMode="auto">
            <a:xfrm>
              <a:off x="2884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3" name="Rectangle 78"/>
            <p:cNvSpPr>
              <a:spLocks noChangeArrowheads="1"/>
            </p:cNvSpPr>
            <p:nvPr/>
          </p:nvSpPr>
          <p:spPr bwMode="auto">
            <a:xfrm>
              <a:off x="2640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4" name="Rectangle 79"/>
            <p:cNvSpPr>
              <a:spLocks noChangeArrowheads="1"/>
            </p:cNvSpPr>
            <p:nvPr/>
          </p:nvSpPr>
          <p:spPr bwMode="auto">
            <a:xfrm>
              <a:off x="5324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5" name="Rectangle 80"/>
            <p:cNvSpPr>
              <a:spLocks noChangeArrowheads="1"/>
            </p:cNvSpPr>
            <p:nvPr/>
          </p:nvSpPr>
          <p:spPr bwMode="auto">
            <a:xfrm>
              <a:off x="5080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6" name="Rectangle 81"/>
            <p:cNvSpPr>
              <a:spLocks noChangeArrowheads="1"/>
            </p:cNvSpPr>
            <p:nvPr/>
          </p:nvSpPr>
          <p:spPr bwMode="auto">
            <a:xfrm>
              <a:off x="4836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7" name="Rectangle 82"/>
            <p:cNvSpPr>
              <a:spLocks noChangeArrowheads="1"/>
            </p:cNvSpPr>
            <p:nvPr/>
          </p:nvSpPr>
          <p:spPr bwMode="auto">
            <a:xfrm>
              <a:off x="4592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8" name="Rectangle 83"/>
            <p:cNvSpPr>
              <a:spLocks noChangeArrowheads="1"/>
            </p:cNvSpPr>
            <p:nvPr/>
          </p:nvSpPr>
          <p:spPr bwMode="auto">
            <a:xfrm>
              <a:off x="4348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9" name="Rectangle 84"/>
            <p:cNvSpPr>
              <a:spLocks noChangeArrowheads="1"/>
            </p:cNvSpPr>
            <p:nvPr/>
          </p:nvSpPr>
          <p:spPr bwMode="auto">
            <a:xfrm>
              <a:off x="4104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60" name="Rectangle 85"/>
            <p:cNvSpPr>
              <a:spLocks noChangeArrowheads="1"/>
            </p:cNvSpPr>
            <p:nvPr/>
          </p:nvSpPr>
          <p:spPr bwMode="auto">
            <a:xfrm>
              <a:off x="3860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61" name="Rectangle 86"/>
            <p:cNvSpPr>
              <a:spLocks noChangeArrowheads="1"/>
            </p:cNvSpPr>
            <p:nvPr/>
          </p:nvSpPr>
          <p:spPr bwMode="auto">
            <a:xfrm>
              <a:off x="3616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62" name="Rectangle 87"/>
            <p:cNvSpPr>
              <a:spLocks noChangeArrowheads="1"/>
            </p:cNvSpPr>
            <p:nvPr/>
          </p:nvSpPr>
          <p:spPr bwMode="auto">
            <a:xfrm>
              <a:off x="3372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63" name="Rectangle 88"/>
            <p:cNvSpPr>
              <a:spLocks noChangeArrowheads="1"/>
            </p:cNvSpPr>
            <p:nvPr/>
          </p:nvSpPr>
          <p:spPr bwMode="auto">
            <a:xfrm>
              <a:off x="3128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64" name="Rectangle 89"/>
            <p:cNvSpPr>
              <a:spLocks noChangeArrowheads="1"/>
            </p:cNvSpPr>
            <p:nvPr/>
          </p:nvSpPr>
          <p:spPr bwMode="auto">
            <a:xfrm>
              <a:off x="2884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65" name="Rectangle 90"/>
            <p:cNvSpPr>
              <a:spLocks noChangeArrowheads="1"/>
            </p:cNvSpPr>
            <p:nvPr/>
          </p:nvSpPr>
          <p:spPr bwMode="auto">
            <a:xfrm>
              <a:off x="2640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66" name="Rectangle 91"/>
            <p:cNvSpPr>
              <a:spLocks noChangeArrowheads="1"/>
            </p:cNvSpPr>
            <p:nvPr/>
          </p:nvSpPr>
          <p:spPr bwMode="auto">
            <a:xfrm>
              <a:off x="5324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67" name="Rectangle 92"/>
            <p:cNvSpPr>
              <a:spLocks noChangeArrowheads="1"/>
            </p:cNvSpPr>
            <p:nvPr/>
          </p:nvSpPr>
          <p:spPr bwMode="auto">
            <a:xfrm>
              <a:off x="5080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68" name="Rectangle 93"/>
            <p:cNvSpPr>
              <a:spLocks noChangeArrowheads="1"/>
            </p:cNvSpPr>
            <p:nvPr/>
          </p:nvSpPr>
          <p:spPr bwMode="auto">
            <a:xfrm>
              <a:off x="4836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69" name="Rectangle 94"/>
            <p:cNvSpPr>
              <a:spLocks noChangeArrowheads="1"/>
            </p:cNvSpPr>
            <p:nvPr/>
          </p:nvSpPr>
          <p:spPr bwMode="auto">
            <a:xfrm>
              <a:off x="4592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70" name="Rectangle 95"/>
            <p:cNvSpPr>
              <a:spLocks noChangeArrowheads="1"/>
            </p:cNvSpPr>
            <p:nvPr/>
          </p:nvSpPr>
          <p:spPr bwMode="auto">
            <a:xfrm>
              <a:off x="4348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71" name="Rectangle 96"/>
            <p:cNvSpPr>
              <a:spLocks noChangeArrowheads="1"/>
            </p:cNvSpPr>
            <p:nvPr/>
          </p:nvSpPr>
          <p:spPr bwMode="auto">
            <a:xfrm>
              <a:off x="4104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72" name="Rectangle 97"/>
            <p:cNvSpPr>
              <a:spLocks noChangeArrowheads="1"/>
            </p:cNvSpPr>
            <p:nvPr/>
          </p:nvSpPr>
          <p:spPr bwMode="auto">
            <a:xfrm>
              <a:off x="3860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73" name="Rectangle 98"/>
            <p:cNvSpPr>
              <a:spLocks noChangeArrowheads="1"/>
            </p:cNvSpPr>
            <p:nvPr/>
          </p:nvSpPr>
          <p:spPr bwMode="auto">
            <a:xfrm>
              <a:off x="3616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74" name="Rectangle 99"/>
            <p:cNvSpPr>
              <a:spLocks noChangeArrowheads="1"/>
            </p:cNvSpPr>
            <p:nvPr/>
          </p:nvSpPr>
          <p:spPr bwMode="auto">
            <a:xfrm>
              <a:off x="3372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75" name="Rectangle 100"/>
            <p:cNvSpPr>
              <a:spLocks noChangeArrowheads="1"/>
            </p:cNvSpPr>
            <p:nvPr/>
          </p:nvSpPr>
          <p:spPr bwMode="auto">
            <a:xfrm>
              <a:off x="3128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76" name="Rectangle 101"/>
            <p:cNvSpPr>
              <a:spLocks noChangeArrowheads="1"/>
            </p:cNvSpPr>
            <p:nvPr/>
          </p:nvSpPr>
          <p:spPr bwMode="auto">
            <a:xfrm>
              <a:off x="2884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77" name="Rectangle 102"/>
            <p:cNvSpPr>
              <a:spLocks noChangeArrowheads="1"/>
            </p:cNvSpPr>
            <p:nvPr/>
          </p:nvSpPr>
          <p:spPr bwMode="auto">
            <a:xfrm>
              <a:off x="2640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78" name="Rectangle 103"/>
            <p:cNvSpPr>
              <a:spLocks noChangeArrowheads="1"/>
            </p:cNvSpPr>
            <p:nvPr/>
          </p:nvSpPr>
          <p:spPr bwMode="auto">
            <a:xfrm>
              <a:off x="5324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79" name="Rectangle 104"/>
            <p:cNvSpPr>
              <a:spLocks noChangeArrowheads="1"/>
            </p:cNvSpPr>
            <p:nvPr/>
          </p:nvSpPr>
          <p:spPr bwMode="auto">
            <a:xfrm>
              <a:off x="5080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80" name="Rectangle 105"/>
            <p:cNvSpPr>
              <a:spLocks noChangeArrowheads="1"/>
            </p:cNvSpPr>
            <p:nvPr/>
          </p:nvSpPr>
          <p:spPr bwMode="auto">
            <a:xfrm>
              <a:off x="4836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81" name="Rectangle 106"/>
            <p:cNvSpPr>
              <a:spLocks noChangeArrowheads="1"/>
            </p:cNvSpPr>
            <p:nvPr/>
          </p:nvSpPr>
          <p:spPr bwMode="auto">
            <a:xfrm>
              <a:off x="4592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82" name="Rectangle 107"/>
            <p:cNvSpPr>
              <a:spLocks noChangeArrowheads="1"/>
            </p:cNvSpPr>
            <p:nvPr/>
          </p:nvSpPr>
          <p:spPr bwMode="auto">
            <a:xfrm>
              <a:off x="4348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83" name="Rectangle 108"/>
            <p:cNvSpPr>
              <a:spLocks noChangeArrowheads="1"/>
            </p:cNvSpPr>
            <p:nvPr/>
          </p:nvSpPr>
          <p:spPr bwMode="auto">
            <a:xfrm>
              <a:off x="4104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84" name="Rectangle 109"/>
            <p:cNvSpPr>
              <a:spLocks noChangeArrowheads="1"/>
            </p:cNvSpPr>
            <p:nvPr/>
          </p:nvSpPr>
          <p:spPr bwMode="auto">
            <a:xfrm>
              <a:off x="3860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85" name="Rectangle 110"/>
            <p:cNvSpPr>
              <a:spLocks noChangeArrowheads="1"/>
            </p:cNvSpPr>
            <p:nvPr/>
          </p:nvSpPr>
          <p:spPr bwMode="auto">
            <a:xfrm>
              <a:off x="3616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86" name="Rectangle 111"/>
            <p:cNvSpPr>
              <a:spLocks noChangeArrowheads="1"/>
            </p:cNvSpPr>
            <p:nvPr/>
          </p:nvSpPr>
          <p:spPr bwMode="auto">
            <a:xfrm>
              <a:off x="3372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87" name="Rectangle 112"/>
            <p:cNvSpPr>
              <a:spLocks noChangeArrowheads="1"/>
            </p:cNvSpPr>
            <p:nvPr/>
          </p:nvSpPr>
          <p:spPr bwMode="auto">
            <a:xfrm>
              <a:off x="3128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88" name="Rectangle 113"/>
            <p:cNvSpPr>
              <a:spLocks noChangeArrowheads="1"/>
            </p:cNvSpPr>
            <p:nvPr/>
          </p:nvSpPr>
          <p:spPr bwMode="auto">
            <a:xfrm>
              <a:off x="2884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89" name="Rectangle 114"/>
            <p:cNvSpPr>
              <a:spLocks noChangeArrowheads="1"/>
            </p:cNvSpPr>
            <p:nvPr/>
          </p:nvSpPr>
          <p:spPr bwMode="auto">
            <a:xfrm>
              <a:off x="2640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0" name="Rectangle 115"/>
            <p:cNvSpPr>
              <a:spLocks noChangeArrowheads="1"/>
            </p:cNvSpPr>
            <p:nvPr/>
          </p:nvSpPr>
          <p:spPr bwMode="auto">
            <a:xfrm>
              <a:off x="5324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1" name="Rectangle 116"/>
            <p:cNvSpPr>
              <a:spLocks noChangeArrowheads="1"/>
            </p:cNvSpPr>
            <p:nvPr/>
          </p:nvSpPr>
          <p:spPr bwMode="auto">
            <a:xfrm>
              <a:off x="5080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" name="Rectangle 117"/>
            <p:cNvSpPr>
              <a:spLocks noChangeArrowheads="1"/>
            </p:cNvSpPr>
            <p:nvPr/>
          </p:nvSpPr>
          <p:spPr bwMode="auto">
            <a:xfrm>
              <a:off x="4836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" name="Rectangle 118"/>
            <p:cNvSpPr>
              <a:spLocks noChangeArrowheads="1"/>
            </p:cNvSpPr>
            <p:nvPr/>
          </p:nvSpPr>
          <p:spPr bwMode="auto">
            <a:xfrm>
              <a:off x="4592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4" name="Rectangle 119"/>
            <p:cNvSpPr>
              <a:spLocks noChangeArrowheads="1"/>
            </p:cNvSpPr>
            <p:nvPr/>
          </p:nvSpPr>
          <p:spPr bwMode="auto">
            <a:xfrm>
              <a:off x="4348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5" name="Rectangle 120"/>
            <p:cNvSpPr>
              <a:spLocks noChangeArrowheads="1"/>
            </p:cNvSpPr>
            <p:nvPr/>
          </p:nvSpPr>
          <p:spPr bwMode="auto">
            <a:xfrm>
              <a:off x="4104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6" name="Rectangle 121"/>
            <p:cNvSpPr>
              <a:spLocks noChangeArrowheads="1"/>
            </p:cNvSpPr>
            <p:nvPr/>
          </p:nvSpPr>
          <p:spPr bwMode="auto">
            <a:xfrm>
              <a:off x="3860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7" name="Rectangle 122"/>
            <p:cNvSpPr>
              <a:spLocks noChangeArrowheads="1"/>
            </p:cNvSpPr>
            <p:nvPr/>
          </p:nvSpPr>
          <p:spPr bwMode="auto">
            <a:xfrm>
              <a:off x="3616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8" name="Rectangle 123"/>
            <p:cNvSpPr>
              <a:spLocks noChangeArrowheads="1"/>
            </p:cNvSpPr>
            <p:nvPr/>
          </p:nvSpPr>
          <p:spPr bwMode="auto">
            <a:xfrm>
              <a:off x="3372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9" name="Rectangle 124"/>
            <p:cNvSpPr>
              <a:spLocks noChangeArrowheads="1"/>
            </p:cNvSpPr>
            <p:nvPr/>
          </p:nvSpPr>
          <p:spPr bwMode="auto">
            <a:xfrm>
              <a:off x="3128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0" name="Rectangle 125"/>
            <p:cNvSpPr>
              <a:spLocks noChangeArrowheads="1"/>
            </p:cNvSpPr>
            <p:nvPr/>
          </p:nvSpPr>
          <p:spPr bwMode="auto">
            <a:xfrm>
              <a:off x="2884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1" name="Rectangle 126"/>
            <p:cNvSpPr>
              <a:spLocks noChangeArrowheads="1"/>
            </p:cNvSpPr>
            <p:nvPr/>
          </p:nvSpPr>
          <p:spPr bwMode="auto">
            <a:xfrm>
              <a:off x="2640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" name="Rectangle 127"/>
            <p:cNvSpPr>
              <a:spLocks noChangeArrowheads="1"/>
            </p:cNvSpPr>
            <p:nvPr/>
          </p:nvSpPr>
          <p:spPr bwMode="auto">
            <a:xfrm>
              <a:off x="5324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" name="Rectangle 128"/>
            <p:cNvSpPr>
              <a:spLocks noChangeArrowheads="1"/>
            </p:cNvSpPr>
            <p:nvPr/>
          </p:nvSpPr>
          <p:spPr bwMode="auto">
            <a:xfrm>
              <a:off x="5080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4" name="Rectangle 129"/>
            <p:cNvSpPr>
              <a:spLocks noChangeArrowheads="1"/>
            </p:cNvSpPr>
            <p:nvPr/>
          </p:nvSpPr>
          <p:spPr bwMode="auto">
            <a:xfrm>
              <a:off x="4836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5" name="Rectangle 130"/>
            <p:cNvSpPr>
              <a:spLocks noChangeArrowheads="1"/>
            </p:cNvSpPr>
            <p:nvPr/>
          </p:nvSpPr>
          <p:spPr bwMode="auto">
            <a:xfrm>
              <a:off x="4592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6" name="Rectangle 131"/>
            <p:cNvSpPr>
              <a:spLocks noChangeArrowheads="1"/>
            </p:cNvSpPr>
            <p:nvPr/>
          </p:nvSpPr>
          <p:spPr bwMode="auto">
            <a:xfrm>
              <a:off x="4348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7" name="Rectangle 132"/>
            <p:cNvSpPr>
              <a:spLocks noChangeArrowheads="1"/>
            </p:cNvSpPr>
            <p:nvPr/>
          </p:nvSpPr>
          <p:spPr bwMode="auto">
            <a:xfrm>
              <a:off x="4104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8" name="Rectangle 133"/>
            <p:cNvSpPr>
              <a:spLocks noChangeArrowheads="1"/>
            </p:cNvSpPr>
            <p:nvPr/>
          </p:nvSpPr>
          <p:spPr bwMode="auto">
            <a:xfrm>
              <a:off x="3860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9" name="Rectangle 134"/>
            <p:cNvSpPr>
              <a:spLocks noChangeArrowheads="1"/>
            </p:cNvSpPr>
            <p:nvPr/>
          </p:nvSpPr>
          <p:spPr bwMode="auto">
            <a:xfrm>
              <a:off x="3616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0" name="Rectangle 135"/>
            <p:cNvSpPr>
              <a:spLocks noChangeArrowheads="1"/>
            </p:cNvSpPr>
            <p:nvPr/>
          </p:nvSpPr>
          <p:spPr bwMode="auto">
            <a:xfrm>
              <a:off x="3372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1" name="Rectangle 136"/>
            <p:cNvSpPr>
              <a:spLocks noChangeArrowheads="1"/>
            </p:cNvSpPr>
            <p:nvPr/>
          </p:nvSpPr>
          <p:spPr bwMode="auto">
            <a:xfrm>
              <a:off x="3128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2" name="Rectangle 137"/>
            <p:cNvSpPr>
              <a:spLocks noChangeArrowheads="1"/>
            </p:cNvSpPr>
            <p:nvPr/>
          </p:nvSpPr>
          <p:spPr bwMode="auto">
            <a:xfrm>
              <a:off x="2884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" name="Rectangle 138"/>
            <p:cNvSpPr>
              <a:spLocks noChangeArrowheads="1"/>
            </p:cNvSpPr>
            <p:nvPr/>
          </p:nvSpPr>
          <p:spPr bwMode="auto">
            <a:xfrm>
              <a:off x="2640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" name="Rectangle 139"/>
            <p:cNvSpPr>
              <a:spLocks noChangeArrowheads="1"/>
            </p:cNvSpPr>
            <p:nvPr/>
          </p:nvSpPr>
          <p:spPr bwMode="auto">
            <a:xfrm>
              <a:off x="5324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5" name="Rectangle 140"/>
            <p:cNvSpPr>
              <a:spLocks noChangeArrowheads="1"/>
            </p:cNvSpPr>
            <p:nvPr/>
          </p:nvSpPr>
          <p:spPr bwMode="auto">
            <a:xfrm>
              <a:off x="5080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6" name="Rectangle 141"/>
            <p:cNvSpPr>
              <a:spLocks noChangeArrowheads="1"/>
            </p:cNvSpPr>
            <p:nvPr/>
          </p:nvSpPr>
          <p:spPr bwMode="auto">
            <a:xfrm>
              <a:off x="4836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7" name="Rectangle 142"/>
            <p:cNvSpPr>
              <a:spLocks noChangeArrowheads="1"/>
            </p:cNvSpPr>
            <p:nvPr/>
          </p:nvSpPr>
          <p:spPr bwMode="auto">
            <a:xfrm>
              <a:off x="4592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8" name="Rectangle 143"/>
            <p:cNvSpPr>
              <a:spLocks noChangeArrowheads="1"/>
            </p:cNvSpPr>
            <p:nvPr/>
          </p:nvSpPr>
          <p:spPr bwMode="auto">
            <a:xfrm>
              <a:off x="4348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9" name="Rectangle 144"/>
            <p:cNvSpPr>
              <a:spLocks noChangeArrowheads="1"/>
            </p:cNvSpPr>
            <p:nvPr/>
          </p:nvSpPr>
          <p:spPr bwMode="auto">
            <a:xfrm>
              <a:off x="4104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20" name="Rectangle 145"/>
            <p:cNvSpPr>
              <a:spLocks noChangeArrowheads="1"/>
            </p:cNvSpPr>
            <p:nvPr/>
          </p:nvSpPr>
          <p:spPr bwMode="auto">
            <a:xfrm>
              <a:off x="3860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21" name="Rectangle 146"/>
            <p:cNvSpPr>
              <a:spLocks noChangeArrowheads="1"/>
            </p:cNvSpPr>
            <p:nvPr/>
          </p:nvSpPr>
          <p:spPr bwMode="auto">
            <a:xfrm>
              <a:off x="3616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22" name="Rectangle 147"/>
            <p:cNvSpPr>
              <a:spLocks noChangeArrowheads="1"/>
            </p:cNvSpPr>
            <p:nvPr/>
          </p:nvSpPr>
          <p:spPr bwMode="auto">
            <a:xfrm>
              <a:off x="3372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23" name="Rectangle 148"/>
            <p:cNvSpPr>
              <a:spLocks noChangeArrowheads="1"/>
            </p:cNvSpPr>
            <p:nvPr/>
          </p:nvSpPr>
          <p:spPr bwMode="auto">
            <a:xfrm>
              <a:off x="3128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24" name="Rectangle 149"/>
            <p:cNvSpPr>
              <a:spLocks noChangeArrowheads="1"/>
            </p:cNvSpPr>
            <p:nvPr/>
          </p:nvSpPr>
          <p:spPr bwMode="auto">
            <a:xfrm>
              <a:off x="2884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25" name="Rectangle 150"/>
            <p:cNvSpPr>
              <a:spLocks noChangeArrowheads="1"/>
            </p:cNvSpPr>
            <p:nvPr/>
          </p:nvSpPr>
          <p:spPr bwMode="auto">
            <a:xfrm>
              <a:off x="2640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26" name="Rectangle 151"/>
            <p:cNvSpPr>
              <a:spLocks noChangeArrowheads="1"/>
            </p:cNvSpPr>
            <p:nvPr/>
          </p:nvSpPr>
          <p:spPr bwMode="auto">
            <a:xfrm>
              <a:off x="5324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27" name="Rectangle 152"/>
            <p:cNvSpPr>
              <a:spLocks noChangeArrowheads="1"/>
            </p:cNvSpPr>
            <p:nvPr/>
          </p:nvSpPr>
          <p:spPr bwMode="auto">
            <a:xfrm>
              <a:off x="5080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28" name="Rectangle 153"/>
            <p:cNvSpPr>
              <a:spLocks noChangeArrowheads="1"/>
            </p:cNvSpPr>
            <p:nvPr/>
          </p:nvSpPr>
          <p:spPr bwMode="auto">
            <a:xfrm>
              <a:off x="4836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29" name="Rectangle 154"/>
            <p:cNvSpPr>
              <a:spLocks noChangeArrowheads="1"/>
            </p:cNvSpPr>
            <p:nvPr/>
          </p:nvSpPr>
          <p:spPr bwMode="auto">
            <a:xfrm>
              <a:off x="4592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30" name="Rectangle 155"/>
            <p:cNvSpPr>
              <a:spLocks noChangeArrowheads="1"/>
            </p:cNvSpPr>
            <p:nvPr/>
          </p:nvSpPr>
          <p:spPr bwMode="auto">
            <a:xfrm>
              <a:off x="4348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31" name="Rectangle 156"/>
            <p:cNvSpPr>
              <a:spLocks noChangeArrowheads="1"/>
            </p:cNvSpPr>
            <p:nvPr/>
          </p:nvSpPr>
          <p:spPr bwMode="auto">
            <a:xfrm>
              <a:off x="4104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32" name="Rectangle 157"/>
            <p:cNvSpPr>
              <a:spLocks noChangeArrowheads="1"/>
            </p:cNvSpPr>
            <p:nvPr/>
          </p:nvSpPr>
          <p:spPr bwMode="auto">
            <a:xfrm>
              <a:off x="3860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33" name="Rectangle 158"/>
            <p:cNvSpPr>
              <a:spLocks noChangeArrowheads="1"/>
            </p:cNvSpPr>
            <p:nvPr/>
          </p:nvSpPr>
          <p:spPr bwMode="auto">
            <a:xfrm>
              <a:off x="3616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34" name="Rectangle 159"/>
            <p:cNvSpPr>
              <a:spLocks noChangeArrowheads="1"/>
            </p:cNvSpPr>
            <p:nvPr/>
          </p:nvSpPr>
          <p:spPr bwMode="auto">
            <a:xfrm>
              <a:off x="3372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35" name="Rectangle 160"/>
            <p:cNvSpPr>
              <a:spLocks noChangeArrowheads="1"/>
            </p:cNvSpPr>
            <p:nvPr/>
          </p:nvSpPr>
          <p:spPr bwMode="auto">
            <a:xfrm>
              <a:off x="3128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36" name="Rectangle 161"/>
            <p:cNvSpPr>
              <a:spLocks noChangeArrowheads="1"/>
            </p:cNvSpPr>
            <p:nvPr/>
          </p:nvSpPr>
          <p:spPr bwMode="auto">
            <a:xfrm>
              <a:off x="2884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37" name="Rectangle 162"/>
            <p:cNvSpPr>
              <a:spLocks noChangeArrowheads="1"/>
            </p:cNvSpPr>
            <p:nvPr/>
          </p:nvSpPr>
          <p:spPr bwMode="auto">
            <a:xfrm>
              <a:off x="2640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38" name="Rectangle 163"/>
            <p:cNvSpPr>
              <a:spLocks noChangeArrowheads="1"/>
            </p:cNvSpPr>
            <p:nvPr/>
          </p:nvSpPr>
          <p:spPr bwMode="auto">
            <a:xfrm>
              <a:off x="5324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39" name="Rectangle 164"/>
            <p:cNvSpPr>
              <a:spLocks noChangeArrowheads="1"/>
            </p:cNvSpPr>
            <p:nvPr/>
          </p:nvSpPr>
          <p:spPr bwMode="auto">
            <a:xfrm>
              <a:off x="5080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40" name="Rectangle 165"/>
            <p:cNvSpPr>
              <a:spLocks noChangeArrowheads="1"/>
            </p:cNvSpPr>
            <p:nvPr/>
          </p:nvSpPr>
          <p:spPr bwMode="auto">
            <a:xfrm>
              <a:off x="4836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41" name="Rectangle 166"/>
            <p:cNvSpPr>
              <a:spLocks noChangeArrowheads="1"/>
            </p:cNvSpPr>
            <p:nvPr/>
          </p:nvSpPr>
          <p:spPr bwMode="auto">
            <a:xfrm>
              <a:off x="4592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42" name="Rectangle 167"/>
            <p:cNvSpPr>
              <a:spLocks noChangeArrowheads="1"/>
            </p:cNvSpPr>
            <p:nvPr/>
          </p:nvSpPr>
          <p:spPr bwMode="auto">
            <a:xfrm>
              <a:off x="4348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43" name="Rectangle 168"/>
            <p:cNvSpPr>
              <a:spLocks noChangeArrowheads="1"/>
            </p:cNvSpPr>
            <p:nvPr/>
          </p:nvSpPr>
          <p:spPr bwMode="auto">
            <a:xfrm>
              <a:off x="4104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44" name="Rectangle 169"/>
            <p:cNvSpPr>
              <a:spLocks noChangeArrowheads="1"/>
            </p:cNvSpPr>
            <p:nvPr/>
          </p:nvSpPr>
          <p:spPr bwMode="auto">
            <a:xfrm>
              <a:off x="3860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45" name="Rectangle 170"/>
            <p:cNvSpPr>
              <a:spLocks noChangeArrowheads="1"/>
            </p:cNvSpPr>
            <p:nvPr/>
          </p:nvSpPr>
          <p:spPr bwMode="auto">
            <a:xfrm>
              <a:off x="3616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46" name="Rectangle 171"/>
            <p:cNvSpPr>
              <a:spLocks noChangeArrowheads="1"/>
            </p:cNvSpPr>
            <p:nvPr/>
          </p:nvSpPr>
          <p:spPr bwMode="auto">
            <a:xfrm>
              <a:off x="3372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47" name="Rectangle 172"/>
            <p:cNvSpPr>
              <a:spLocks noChangeArrowheads="1"/>
            </p:cNvSpPr>
            <p:nvPr/>
          </p:nvSpPr>
          <p:spPr bwMode="auto">
            <a:xfrm>
              <a:off x="3128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48" name="Rectangle 173"/>
            <p:cNvSpPr>
              <a:spLocks noChangeArrowheads="1"/>
            </p:cNvSpPr>
            <p:nvPr/>
          </p:nvSpPr>
          <p:spPr bwMode="auto">
            <a:xfrm>
              <a:off x="2884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49" name="Rectangle 174"/>
            <p:cNvSpPr>
              <a:spLocks noChangeArrowheads="1"/>
            </p:cNvSpPr>
            <p:nvPr/>
          </p:nvSpPr>
          <p:spPr bwMode="auto">
            <a:xfrm>
              <a:off x="2640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50" name="Line 175"/>
            <p:cNvSpPr>
              <a:spLocks noChangeShapeType="1"/>
            </p:cNvSpPr>
            <p:nvPr/>
          </p:nvSpPr>
          <p:spPr bwMode="auto">
            <a:xfrm>
              <a:off x="2640" y="1424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Line 176"/>
            <p:cNvSpPr>
              <a:spLocks noChangeShapeType="1"/>
            </p:cNvSpPr>
            <p:nvPr/>
          </p:nvSpPr>
          <p:spPr bwMode="auto">
            <a:xfrm>
              <a:off x="2640" y="1648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Line 177"/>
            <p:cNvSpPr>
              <a:spLocks noChangeShapeType="1"/>
            </p:cNvSpPr>
            <p:nvPr/>
          </p:nvSpPr>
          <p:spPr bwMode="auto">
            <a:xfrm>
              <a:off x="2640" y="1872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78"/>
            <p:cNvSpPr>
              <a:spLocks noChangeShapeType="1"/>
            </p:cNvSpPr>
            <p:nvPr/>
          </p:nvSpPr>
          <p:spPr bwMode="auto">
            <a:xfrm>
              <a:off x="2640" y="2096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Line 179"/>
            <p:cNvSpPr>
              <a:spLocks noChangeShapeType="1"/>
            </p:cNvSpPr>
            <p:nvPr/>
          </p:nvSpPr>
          <p:spPr bwMode="auto">
            <a:xfrm>
              <a:off x="2640" y="2320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Line 180"/>
            <p:cNvSpPr>
              <a:spLocks noChangeShapeType="1"/>
            </p:cNvSpPr>
            <p:nvPr/>
          </p:nvSpPr>
          <p:spPr bwMode="auto">
            <a:xfrm>
              <a:off x="2640" y="2544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Line 181"/>
            <p:cNvSpPr>
              <a:spLocks noChangeShapeType="1"/>
            </p:cNvSpPr>
            <p:nvPr/>
          </p:nvSpPr>
          <p:spPr bwMode="auto">
            <a:xfrm>
              <a:off x="2640" y="2745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Line 182"/>
            <p:cNvSpPr>
              <a:spLocks noChangeShapeType="1"/>
            </p:cNvSpPr>
            <p:nvPr/>
          </p:nvSpPr>
          <p:spPr bwMode="auto">
            <a:xfrm>
              <a:off x="2640" y="2969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Line 183"/>
            <p:cNvSpPr>
              <a:spLocks noChangeShapeType="1"/>
            </p:cNvSpPr>
            <p:nvPr/>
          </p:nvSpPr>
          <p:spPr bwMode="auto">
            <a:xfrm>
              <a:off x="2640" y="3193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Line 184"/>
            <p:cNvSpPr>
              <a:spLocks noChangeShapeType="1"/>
            </p:cNvSpPr>
            <p:nvPr/>
          </p:nvSpPr>
          <p:spPr bwMode="auto">
            <a:xfrm>
              <a:off x="2640" y="3417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185"/>
            <p:cNvSpPr>
              <a:spLocks noChangeShapeType="1"/>
            </p:cNvSpPr>
            <p:nvPr/>
          </p:nvSpPr>
          <p:spPr bwMode="auto">
            <a:xfrm>
              <a:off x="2640" y="3641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Line 186"/>
            <p:cNvSpPr>
              <a:spLocks noChangeShapeType="1"/>
            </p:cNvSpPr>
            <p:nvPr/>
          </p:nvSpPr>
          <p:spPr bwMode="auto">
            <a:xfrm>
              <a:off x="288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Line 187"/>
            <p:cNvSpPr>
              <a:spLocks noChangeShapeType="1"/>
            </p:cNvSpPr>
            <p:nvPr/>
          </p:nvSpPr>
          <p:spPr bwMode="auto">
            <a:xfrm>
              <a:off x="3128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Line 188"/>
            <p:cNvSpPr>
              <a:spLocks noChangeShapeType="1"/>
            </p:cNvSpPr>
            <p:nvPr/>
          </p:nvSpPr>
          <p:spPr bwMode="auto">
            <a:xfrm>
              <a:off x="3372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Line 189"/>
            <p:cNvSpPr>
              <a:spLocks noChangeShapeType="1"/>
            </p:cNvSpPr>
            <p:nvPr/>
          </p:nvSpPr>
          <p:spPr bwMode="auto">
            <a:xfrm>
              <a:off x="3616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Line 190"/>
            <p:cNvSpPr>
              <a:spLocks noChangeShapeType="1"/>
            </p:cNvSpPr>
            <p:nvPr/>
          </p:nvSpPr>
          <p:spPr bwMode="auto">
            <a:xfrm>
              <a:off x="3860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Line 191"/>
            <p:cNvSpPr>
              <a:spLocks noChangeShapeType="1"/>
            </p:cNvSpPr>
            <p:nvPr/>
          </p:nvSpPr>
          <p:spPr bwMode="auto">
            <a:xfrm>
              <a:off x="410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Line 192"/>
            <p:cNvSpPr>
              <a:spLocks noChangeShapeType="1"/>
            </p:cNvSpPr>
            <p:nvPr/>
          </p:nvSpPr>
          <p:spPr bwMode="auto">
            <a:xfrm>
              <a:off x="4348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Line 193"/>
            <p:cNvSpPr>
              <a:spLocks noChangeShapeType="1"/>
            </p:cNvSpPr>
            <p:nvPr/>
          </p:nvSpPr>
          <p:spPr bwMode="auto">
            <a:xfrm>
              <a:off x="4592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Line 194"/>
            <p:cNvSpPr>
              <a:spLocks noChangeShapeType="1"/>
            </p:cNvSpPr>
            <p:nvPr/>
          </p:nvSpPr>
          <p:spPr bwMode="auto">
            <a:xfrm>
              <a:off x="4836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ine 195"/>
            <p:cNvSpPr>
              <a:spLocks noChangeShapeType="1"/>
            </p:cNvSpPr>
            <p:nvPr/>
          </p:nvSpPr>
          <p:spPr bwMode="auto">
            <a:xfrm>
              <a:off x="5080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Line 196"/>
            <p:cNvSpPr>
              <a:spLocks noChangeShapeType="1"/>
            </p:cNvSpPr>
            <p:nvPr/>
          </p:nvSpPr>
          <p:spPr bwMode="auto">
            <a:xfrm>
              <a:off x="532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Line 197"/>
            <p:cNvSpPr>
              <a:spLocks noChangeShapeType="1"/>
            </p:cNvSpPr>
            <p:nvPr/>
          </p:nvSpPr>
          <p:spPr bwMode="auto">
            <a:xfrm>
              <a:off x="2640" y="2544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Line 198"/>
            <p:cNvSpPr>
              <a:spLocks noChangeShapeType="1"/>
            </p:cNvSpPr>
            <p:nvPr/>
          </p:nvSpPr>
          <p:spPr bwMode="auto">
            <a:xfrm>
              <a:off x="2640" y="1200"/>
              <a:ext cx="0" cy="13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Line 199"/>
            <p:cNvSpPr>
              <a:spLocks noChangeShapeType="1"/>
            </p:cNvSpPr>
            <p:nvPr/>
          </p:nvSpPr>
          <p:spPr bwMode="auto">
            <a:xfrm>
              <a:off x="2640" y="2745"/>
              <a:ext cx="0" cy="11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Line 200"/>
            <p:cNvSpPr>
              <a:spLocks noChangeShapeType="1"/>
            </p:cNvSpPr>
            <p:nvPr/>
          </p:nvSpPr>
          <p:spPr bwMode="auto">
            <a:xfrm>
              <a:off x="5568" y="2544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Line 201"/>
            <p:cNvSpPr>
              <a:spLocks noChangeShapeType="1"/>
            </p:cNvSpPr>
            <p:nvPr/>
          </p:nvSpPr>
          <p:spPr bwMode="auto">
            <a:xfrm>
              <a:off x="5568" y="1200"/>
              <a:ext cx="0" cy="13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Line 202"/>
            <p:cNvSpPr>
              <a:spLocks noChangeShapeType="1"/>
            </p:cNvSpPr>
            <p:nvPr/>
          </p:nvSpPr>
          <p:spPr bwMode="auto">
            <a:xfrm>
              <a:off x="5568" y="2745"/>
              <a:ext cx="0" cy="11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Line 203"/>
            <p:cNvSpPr>
              <a:spLocks noChangeShapeType="1"/>
            </p:cNvSpPr>
            <p:nvPr/>
          </p:nvSpPr>
          <p:spPr bwMode="auto">
            <a:xfrm>
              <a:off x="3860" y="1200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Line 204"/>
            <p:cNvSpPr>
              <a:spLocks noChangeShapeType="1"/>
            </p:cNvSpPr>
            <p:nvPr/>
          </p:nvSpPr>
          <p:spPr bwMode="auto">
            <a:xfrm>
              <a:off x="2640" y="1200"/>
              <a:ext cx="12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Line 205"/>
            <p:cNvSpPr>
              <a:spLocks noChangeShapeType="1"/>
            </p:cNvSpPr>
            <p:nvPr/>
          </p:nvSpPr>
          <p:spPr bwMode="auto">
            <a:xfrm>
              <a:off x="4104" y="1200"/>
              <a:ext cx="14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Line 206"/>
            <p:cNvSpPr>
              <a:spLocks noChangeShapeType="1"/>
            </p:cNvSpPr>
            <p:nvPr/>
          </p:nvSpPr>
          <p:spPr bwMode="auto">
            <a:xfrm>
              <a:off x="3860" y="3865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Line 207"/>
            <p:cNvSpPr>
              <a:spLocks noChangeShapeType="1"/>
            </p:cNvSpPr>
            <p:nvPr/>
          </p:nvSpPr>
          <p:spPr bwMode="auto">
            <a:xfrm>
              <a:off x="2640" y="3865"/>
              <a:ext cx="12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Line 208"/>
            <p:cNvSpPr>
              <a:spLocks noChangeShapeType="1"/>
            </p:cNvSpPr>
            <p:nvPr/>
          </p:nvSpPr>
          <p:spPr bwMode="auto">
            <a:xfrm>
              <a:off x="4104" y="3865"/>
              <a:ext cx="14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Line 209"/>
            <p:cNvSpPr>
              <a:spLocks noChangeShapeType="1"/>
            </p:cNvSpPr>
            <p:nvPr/>
          </p:nvSpPr>
          <p:spPr bwMode="auto">
            <a:xfrm flipV="1">
              <a:off x="4106" y="100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Line 210"/>
            <p:cNvSpPr>
              <a:spLocks noChangeShapeType="1"/>
            </p:cNvSpPr>
            <p:nvPr/>
          </p:nvSpPr>
          <p:spPr bwMode="auto">
            <a:xfrm rot="5400000" flipV="1">
              <a:off x="5405" y="228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Text Box 211"/>
            <p:cNvSpPr txBox="1">
              <a:spLocks noChangeArrowheads="1"/>
            </p:cNvSpPr>
            <p:nvPr/>
          </p:nvSpPr>
          <p:spPr bwMode="auto">
            <a:xfrm>
              <a:off x="4131" y="937"/>
              <a:ext cx="36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i="1"/>
                <a:t>y</a:t>
              </a:r>
            </a:p>
          </p:txBody>
        </p:sp>
        <p:sp>
          <p:nvSpPr>
            <p:cNvPr id="187" name="Text Box 212"/>
            <p:cNvSpPr txBox="1">
              <a:spLocks noChangeArrowheads="1"/>
            </p:cNvSpPr>
            <p:nvPr/>
          </p:nvSpPr>
          <p:spPr bwMode="auto">
            <a:xfrm>
              <a:off x="5579" y="2546"/>
              <a:ext cx="36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i="1"/>
                <a:t>x</a:t>
              </a:r>
            </a:p>
          </p:txBody>
        </p:sp>
      </p:grpSp>
      <p:sp>
        <p:nvSpPr>
          <p:cNvPr id="371" name="Line 213"/>
          <p:cNvSpPr>
            <a:spLocks noChangeShapeType="1"/>
          </p:cNvSpPr>
          <p:nvPr/>
        </p:nvSpPr>
        <p:spPr bwMode="auto">
          <a:xfrm>
            <a:off x="6445703" y="1708150"/>
            <a:ext cx="0" cy="5149850"/>
          </a:xfrm>
          <a:prstGeom prst="line">
            <a:avLst/>
          </a:prstGeom>
          <a:noFill/>
          <a:ln w="57150">
            <a:solidFill>
              <a:srgbClr val="FF0066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2" name="Freeform 244"/>
          <p:cNvSpPr>
            <a:spLocks/>
          </p:cNvSpPr>
          <p:nvPr/>
        </p:nvSpPr>
        <p:spPr bwMode="auto">
          <a:xfrm>
            <a:off x="5526564" y="3669796"/>
            <a:ext cx="1818977" cy="3194719"/>
          </a:xfrm>
          <a:custGeom>
            <a:avLst/>
            <a:gdLst>
              <a:gd name="connsiteX0" fmla="*/ 0 w 10000"/>
              <a:gd name="connsiteY0" fmla="*/ 0 h 12789"/>
              <a:gd name="connsiteX1" fmla="*/ 2803 w 10000"/>
              <a:gd name="connsiteY1" fmla="*/ 11123 h 12789"/>
              <a:gd name="connsiteX2" fmla="*/ 5027 w 10000"/>
              <a:gd name="connsiteY2" fmla="*/ 10000 h 12789"/>
              <a:gd name="connsiteX3" fmla="*/ 7243 w 10000"/>
              <a:gd name="connsiteY3" fmla="*/ 7917 h 12789"/>
              <a:gd name="connsiteX4" fmla="*/ 10000 w 10000"/>
              <a:gd name="connsiteY4" fmla="*/ 167 h 12789"/>
              <a:gd name="connsiteX0" fmla="*/ 0 w 10000"/>
              <a:gd name="connsiteY0" fmla="*/ 0 h 12789"/>
              <a:gd name="connsiteX1" fmla="*/ 2803 w 10000"/>
              <a:gd name="connsiteY1" fmla="*/ 11123 h 12789"/>
              <a:gd name="connsiteX2" fmla="*/ 5027 w 10000"/>
              <a:gd name="connsiteY2" fmla="*/ 10000 h 12789"/>
              <a:gd name="connsiteX3" fmla="*/ 7305 w 10000"/>
              <a:gd name="connsiteY3" fmla="*/ 11092 h 12789"/>
              <a:gd name="connsiteX4" fmla="*/ 10000 w 10000"/>
              <a:gd name="connsiteY4" fmla="*/ 167 h 12789"/>
              <a:gd name="connsiteX0" fmla="*/ 0 w 9320"/>
              <a:gd name="connsiteY0" fmla="*/ 6658 h 12564"/>
              <a:gd name="connsiteX1" fmla="*/ 2123 w 9320"/>
              <a:gd name="connsiteY1" fmla="*/ 10956 h 12564"/>
              <a:gd name="connsiteX2" fmla="*/ 4347 w 9320"/>
              <a:gd name="connsiteY2" fmla="*/ 9833 h 12564"/>
              <a:gd name="connsiteX3" fmla="*/ 6625 w 9320"/>
              <a:gd name="connsiteY3" fmla="*/ 10925 h 12564"/>
              <a:gd name="connsiteX4" fmla="*/ 9320 w 9320"/>
              <a:gd name="connsiteY4" fmla="*/ 0 h 12564"/>
              <a:gd name="connsiteX0" fmla="*/ 0 w 9403"/>
              <a:gd name="connsiteY0" fmla="*/ 0 h 3842"/>
              <a:gd name="connsiteX1" fmla="*/ 2278 w 9403"/>
              <a:gd name="connsiteY1" fmla="*/ 3421 h 3842"/>
              <a:gd name="connsiteX2" fmla="*/ 4664 w 9403"/>
              <a:gd name="connsiteY2" fmla="*/ 2527 h 3842"/>
              <a:gd name="connsiteX3" fmla="*/ 7108 w 9403"/>
              <a:gd name="connsiteY3" fmla="*/ 3396 h 3842"/>
              <a:gd name="connsiteX4" fmla="*/ 9403 w 9403"/>
              <a:gd name="connsiteY4" fmla="*/ 32 h 3842"/>
              <a:gd name="connsiteX0" fmla="*/ 0 w 10141"/>
              <a:gd name="connsiteY0" fmla="*/ 21028 h 23753"/>
              <a:gd name="connsiteX1" fmla="*/ 2564 w 10141"/>
              <a:gd name="connsiteY1" fmla="*/ 8821 h 23753"/>
              <a:gd name="connsiteX2" fmla="*/ 5101 w 10141"/>
              <a:gd name="connsiteY2" fmla="*/ 6494 h 23753"/>
              <a:gd name="connsiteX3" fmla="*/ 7700 w 10141"/>
              <a:gd name="connsiteY3" fmla="*/ 8756 h 23753"/>
              <a:gd name="connsiteX4" fmla="*/ 10141 w 10141"/>
              <a:gd name="connsiteY4" fmla="*/ 0 h 23753"/>
              <a:gd name="connsiteX0" fmla="*/ 0 w 10423"/>
              <a:gd name="connsiteY0" fmla="*/ 14686 h 17982"/>
              <a:gd name="connsiteX1" fmla="*/ 2564 w 10423"/>
              <a:gd name="connsiteY1" fmla="*/ 2479 h 17982"/>
              <a:gd name="connsiteX2" fmla="*/ 5101 w 10423"/>
              <a:gd name="connsiteY2" fmla="*/ 152 h 17982"/>
              <a:gd name="connsiteX3" fmla="*/ 7700 w 10423"/>
              <a:gd name="connsiteY3" fmla="*/ 2414 h 17982"/>
              <a:gd name="connsiteX4" fmla="*/ 10423 w 10423"/>
              <a:gd name="connsiteY4" fmla="*/ 14637 h 17982"/>
              <a:gd name="connsiteX0" fmla="*/ 0 w 10611"/>
              <a:gd name="connsiteY0" fmla="*/ 14686 h 17411"/>
              <a:gd name="connsiteX1" fmla="*/ 2564 w 10611"/>
              <a:gd name="connsiteY1" fmla="*/ 2479 h 17411"/>
              <a:gd name="connsiteX2" fmla="*/ 5101 w 10611"/>
              <a:gd name="connsiteY2" fmla="*/ 152 h 17411"/>
              <a:gd name="connsiteX3" fmla="*/ 7700 w 10611"/>
              <a:gd name="connsiteY3" fmla="*/ 2414 h 17411"/>
              <a:gd name="connsiteX4" fmla="*/ 10423 w 10611"/>
              <a:gd name="connsiteY4" fmla="*/ 14637 h 17411"/>
              <a:gd name="connsiteX0" fmla="*/ 560 w 11171"/>
              <a:gd name="connsiteY0" fmla="*/ 14686 h 17193"/>
              <a:gd name="connsiteX1" fmla="*/ 427 w 11171"/>
              <a:gd name="connsiteY1" fmla="*/ 14918 h 17193"/>
              <a:gd name="connsiteX2" fmla="*/ 3124 w 11171"/>
              <a:gd name="connsiteY2" fmla="*/ 2479 h 17193"/>
              <a:gd name="connsiteX3" fmla="*/ 5661 w 11171"/>
              <a:gd name="connsiteY3" fmla="*/ 152 h 17193"/>
              <a:gd name="connsiteX4" fmla="*/ 8260 w 11171"/>
              <a:gd name="connsiteY4" fmla="*/ 2414 h 17193"/>
              <a:gd name="connsiteX5" fmla="*/ 10983 w 11171"/>
              <a:gd name="connsiteY5" fmla="*/ 14637 h 17193"/>
              <a:gd name="connsiteX0" fmla="*/ 560 w 11664"/>
              <a:gd name="connsiteY0" fmla="*/ 15103 h 20109"/>
              <a:gd name="connsiteX1" fmla="*/ 427 w 11664"/>
              <a:gd name="connsiteY1" fmla="*/ 15335 h 20109"/>
              <a:gd name="connsiteX2" fmla="*/ 3124 w 11664"/>
              <a:gd name="connsiteY2" fmla="*/ 2896 h 20109"/>
              <a:gd name="connsiteX3" fmla="*/ 5661 w 11664"/>
              <a:gd name="connsiteY3" fmla="*/ 569 h 20109"/>
              <a:gd name="connsiteX4" fmla="*/ 8260 w 11664"/>
              <a:gd name="connsiteY4" fmla="*/ 2831 h 20109"/>
              <a:gd name="connsiteX5" fmla="*/ 11476 w 11664"/>
              <a:gd name="connsiteY5" fmla="*/ 17553 h 20109"/>
              <a:gd name="connsiteX0" fmla="*/ 560 w 10889"/>
              <a:gd name="connsiteY0" fmla="*/ 14697 h 17270"/>
              <a:gd name="connsiteX1" fmla="*/ 427 w 10889"/>
              <a:gd name="connsiteY1" fmla="*/ 14929 h 17270"/>
              <a:gd name="connsiteX2" fmla="*/ 3124 w 10889"/>
              <a:gd name="connsiteY2" fmla="*/ 2490 h 17270"/>
              <a:gd name="connsiteX3" fmla="*/ 5661 w 10889"/>
              <a:gd name="connsiteY3" fmla="*/ 163 h 17270"/>
              <a:gd name="connsiteX4" fmla="*/ 8260 w 10889"/>
              <a:gd name="connsiteY4" fmla="*/ 2425 h 17270"/>
              <a:gd name="connsiteX5" fmla="*/ 10701 w 10889"/>
              <a:gd name="connsiteY5" fmla="*/ 14714 h 17270"/>
              <a:gd name="connsiteX0" fmla="*/ 560 w 11241"/>
              <a:gd name="connsiteY0" fmla="*/ 14697 h 18914"/>
              <a:gd name="connsiteX1" fmla="*/ 427 w 11241"/>
              <a:gd name="connsiteY1" fmla="*/ 14929 h 18914"/>
              <a:gd name="connsiteX2" fmla="*/ 3124 w 11241"/>
              <a:gd name="connsiteY2" fmla="*/ 2490 h 18914"/>
              <a:gd name="connsiteX3" fmla="*/ 5661 w 11241"/>
              <a:gd name="connsiteY3" fmla="*/ 163 h 18914"/>
              <a:gd name="connsiteX4" fmla="*/ 8260 w 11241"/>
              <a:gd name="connsiteY4" fmla="*/ 2425 h 18914"/>
              <a:gd name="connsiteX5" fmla="*/ 10701 w 11241"/>
              <a:gd name="connsiteY5" fmla="*/ 14714 h 18914"/>
              <a:gd name="connsiteX0" fmla="*/ 789 w 11470"/>
              <a:gd name="connsiteY0" fmla="*/ 14697 h 18914"/>
              <a:gd name="connsiteX1" fmla="*/ 22 w 11470"/>
              <a:gd name="connsiteY1" fmla="*/ 18612 h 18914"/>
              <a:gd name="connsiteX2" fmla="*/ 656 w 11470"/>
              <a:gd name="connsiteY2" fmla="*/ 14929 h 18914"/>
              <a:gd name="connsiteX3" fmla="*/ 3353 w 11470"/>
              <a:gd name="connsiteY3" fmla="*/ 2490 h 18914"/>
              <a:gd name="connsiteX4" fmla="*/ 5890 w 11470"/>
              <a:gd name="connsiteY4" fmla="*/ 163 h 18914"/>
              <a:gd name="connsiteX5" fmla="*/ 8489 w 11470"/>
              <a:gd name="connsiteY5" fmla="*/ 2425 h 18914"/>
              <a:gd name="connsiteX6" fmla="*/ 10930 w 11470"/>
              <a:gd name="connsiteY6" fmla="*/ 14714 h 18914"/>
              <a:gd name="connsiteX0" fmla="*/ 789 w 11849"/>
              <a:gd name="connsiteY0" fmla="*/ 15040 h 19161"/>
              <a:gd name="connsiteX1" fmla="*/ 22 w 11849"/>
              <a:gd name="connsiteY1" fmla="*/ 18955 h 19161"/>
              <a:gd name="connsiteX2" fmla="*/ 656 w 11849"/>
              <a:gd name="connsiteY2" fmla="*/ 15272 h 19161"/>
              <a:gd name="connsiteX3" fmla="*/ 3353 w 11849"/>
              <a:gd name="connsiteY3" fmla="*/ 2833 h 19161"/>
              <a:gd name="connsiteX4" fmla="*/ 5890 w 11849"/>
              <a:gd name="connsiteY4" fmla="*/ 506 h 19161"/>
              <a:gd name="connsiteX5" fmla="*/ 8489 w 11849"/>
              <a:gd name="connsiteY5" fmla="*/ 2768 h 19161"/>
              <a:gd name="connsiteX6" fmla="*/ 11442 w 11849"/>
              <a:gd name="connsiteY6" fmla="*/ 17113 h 19161"/>
              <a:gd name="connsiteX7" fmla="*/ 10930 w 11849"/>
              <a:gd name="connsiteY7" fmla="*/ 15057 h 19161"/>
              <a:gd name="connsiteX0" fmla="*/ 789 w 11849"/>
              <a:gd name="connsiteY0" fmla="*/ 15051 h 19238"/>
              <a:gd name="connsiteX1" fmla="*/ 22 w 11849"/>
              <a:gd name="connsiteY1" fmla="*/ 18966 h 19238"/>
              <a:gd name="connsiteX2" fmla="*/ 656 w 11849"/>
              <a:gd name="connsiteY2" fmla="*/ 15283 h 19238"/>
              <a:gd name="connsiteX3" fmla="*/ 3353 w 11849"/>
              <a:gd name="connsiteY3" fmla="*/ 2844 h 19238"/>
              <a:gd name="connsiteX4" fmla="*/ 5890 w 11849"/>
              <a:gd name="connsiteY4" fmla="*/ 517 h 19238"/>
              <a:gd name="connsiteX5" fmla="*/ 8489 w 11849"/>
              <a:gd name="connsiteY5" fmla="*/ 2779 h 19238"/>
              <a:gd name="connsiteX6" fmla="*/ 11442 w 11849"/>
              <a:gd name="connsiteY6" fmla="*/ 17190 h 19238"/>
              <a:gd name="connsiteX7" fmla="*/ 10930 w 11849"/>
              <a:gd name="connsiteY7" fmla="*/ 15068 h 19238"/>
              <a:gd name="connsiteX0" fmla="*/ 789 w 11779"/>
              <a:gd name="connsiteY0" fmla="*/ 15073 h 19392"/>
              <a:gd name="connsiteX1" fmla="*/ 22 w 11779"/>
              <a:gd name="connsiteY1" fmla="*/ 18988 h 19392"/>
              <a:gd name="connsiteX2" fmla="*/ 656 w 11779"/>
              <a:gd name="connsiteY2" fmla="*/ 15305 h 19392"/>
              <a:gd name="connsiteX3" fmla="*/ 3353 w 11779"/>
              <a:gd name="connsiteY3" fmla="*/ 2866 h 19392"/>
              <a:gd name="connsiteX4" fmla="*/ 5890 w 11779"/>
              <a:gd name="connsiteY4" fmla="*/ 539 h 19392"/>
              <a:gd name="connsiteX5" fmla="*/ 8489 w 11779"/>
              <a:gd name="connsiteY5" fmla="*/ 2801 h 19392"/>
              <a:gd name="connsiteX6" fmla="*/ 11372 w 11779"/>
              <a:gd name="connsiteY6" fmla="*/ 17344 h 19392"/>
              <a:gd name="connsiteX7" fmla="*/ 10930 w 11779"/>
              <a:gd name="connsiteY7" fmla="*/ 15090 h 19392"/>
              <a:gd name="connsiteX0" fmla="*/ 789 w 11779"/>
              <a:gd name="connsiteY0" fmla="*/ 15073 h 19392"/>
              <a:gd name="connsiteX1" fmla="*/ 22 w 11779"/>
              <a:gd name="connsiteY1" fmla="*/ 18988 h 19392"/>
              <a:gd name="connsiteX2" fmla="*/ 656 w 11779"/>
              <a:gd name="connsiteY2" fmla="*/ 15305 h 19392"/>
              <a:gd name="connsiteX3" fmla="*/ 3353 w 11779"/>
              <a:gd name="connsiteY3" fmla="*/ 2866 h 19392"/>
              <a:gd name="connsiteX4" fmla="*/ 5890 w 11779"/>
              <a:gd name="connsiteY4" fmla="*/ 539 h 19392"/>
              <a:gd name="connsiteX5" fmla="*/ 8489 w 11779"/>
              <a:gd name="connsiteY5" fmla="*/ 2801 h 19392"/>
              <a:gd name="connsiteX6" fmla="*/ 11372 w 11779"/>
              <a:gd name="connsiteY6" fmla="*/ 17344 h 19392"/>
              <a:gd name="connsiteX7" fmla="*/ 10930 w 11779"/>
              <a:gd name="connsiteY7" fmla="*/ 15090 h 19392"/>
              <a:gd name="connsiteX0" fmla="*/ 789 w 11372"/>
              <a:gd name="connsiteY0" fmla="*/ 15073 h 19027"/>
              <a:gd name="connsiteX1" fmla="*/ 22 w 11372"/>
              <a:gd name="connsiteY1" fmla="*/ 18988 h 19027"/>
              <a:gd name="connsiteX2" fmla="*/ 656 w 11372"/>
              <a:gd name="connsiteY2" fmla="*/ 15305 h 19027"/>
              <a:gd name="connsiteX3" fmla="*/ 3353 w 11372"/>
              <a:gd name="connsiteY3" fmla="*/ 2866 h 19027"/>
              <a:gd name="connsiteX4" fmla="*/ 5890 w 11372"/>
              <a:gd name="connsiteY4" fmla="*/ 539 h 19027"/>
              <a:gd name="connsiteX5" fmla="*/ 8489 w 11372"/>
              <a:gd name="connsiteY5" fmla="*/ 2801 h 19027"/>
              <a:gd name="connsiteX6" fmla="*/ 11372 w 11372"/>
              <a:gd name="connsiteY6" fmla="*/ 17344 h 19027"/>
              <a:gd name="connsiteX7" fmla="*/ 10930 w 11372"/>
              <a:gd name="connsiteY7" fmla="*/ 15090 h 19027"/>
              <a:gd name="connsiteX0" fmla="*/ 789 w 11497"/>
              <a:gd name="connsiteY0" fmla="*/ 15073 h 19027"/>
              <a:gd name="connsiteX1" fmla="*/ 22 w 11497"/>
              <a:gd name="connsiteY1" fmla="*/ 18988 h 19027"/>
              <a:gd name="connsiteX2" fmla="*/ 656 w 11497"/>
              <a:gd name="connsiteY2" fmla="*/ 15305 h 19027"/>
              <a:gd name="connsiteX3" fmla="*/ 3353 w 11497"/>
              <a:gd name="connsiteY3" fmla="*/ 2866 h 19027"/>
              <a:gd name="connsiteX4" fmla="*/ 5890 w 11497"/>
              <a:gd name="connsiteY4" fmla="*/ 539 h 19027"/>
              <a:gd name="connsiteX5" fmla="*/ 8489 w 11497"/>
              <a:gd name="connsiteY5" fmla="*/ 2801 h 19027"/>
              <a:gd name="connsiteX6" fmla="*/ 11372 w 11497"/>
              <a:gd name="connsiteY6" fmla="*/ 17344 h 19027"/>
              <a:gd name="connsiteX7" fmla="*/ 10930 w 11497"/>
              <a:gd name="connsiteY7" fmla="*/ 15090 h 19027"/>
              <a:gd name="connsiteX0" fmla="*/ 789 w 11779"/>
              <a:gd name="connsiteY0" fmla="*/ 15347 h 19301"/>
              <a:gd name="connsiteX1" fmla="*/ 22 w 11779"/>
              <a:gd name="connsiteY1" fmla="*/ 19262 h 19301"/>
              <a:gd name="connsiteX2" fmla="*/ 656 w 11779"/>
              <a:gd name="connsiteY2" fmla="*/ 15579 h 19301"/>
              <a:gd name="connsiteX3" fmla="*/ 3353 w 11779"/>
              <a:gd name="connsiteY3" fmla="*/ 3140 h 19301"/>
              <a:gd name="connsiteX4" fmla="*/ 5890 w 11779"/>
              <a:gd name="connsiteY4" fmla="*/ 813 h 19301"/>
              <a:gd name="connsiteX5" fmla="*/ 8489 w 11779"/>
              <a:gd name="connsiteY5" fmla="*/ 3075 h 19301"/>
              <a:gd name="connsiteX6" fmla="*/ 11654 w 11779"/>
              <a:gd name="connsiteY6" fmla="*/ 19262 h 19301"/>
              <a:gd name="connsiteX7" fmla="*/ 10930 w 11779"/>
              <a:gd name="connsiteY7" fmla="*/ 15364 h 19301"/>
              <a:gd name="connsiteX0" fmla="*/ 789 w 11779"/>
              <a:gd name="connsiteY0" fmla="*/ 15347 h 19301"/>
              <a:gd name="connsiteX1" fmla="*/ 22 w 11779"/>
              <a:gd name="connsiteY1" fmla="*/ 19262 h 19301"/>
              <a:gd name="connsiteX2" fmla="*/ 656 w 11779"/>
              <a:gd name="connsiteY2" fmla="*/ 15579 h 19301"/>
              <a:gd name="connsiteX3" fmla="*/ 3353 w 11779"/>
              <a:gd name="connsiteY3" fmla="*/ 3140 h 19301"/>
              <a:gd name="connsiteX4" fmla="*/ 5890 w 11779"/>
              <a:gd name="connsiteY4" fmla="*/ 813 h 19301"/>
              <a:gd name="connsiteX5" fmla="*/ 8489 w 11779"/>
              <a:gd name="connsiteY5" fmla="*/ 3075 h 19301"/>
              <a:gd name="connsiteX6" fmla="*/ 11654 w 11779"/>
              <a:gd name="connsiteY6" fmla="*/ 19262 h 19301"/>
              <a:gd name="connsiteX7" fmla="*/ 10930 w 11779"/>
              <a:gd name="connsiteY7" fmla="*/ 15364 h 1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79" h="19301">
                <a:moveTo>
                  <a:pt x="789" y="15347"/>
                </a:moveTo>
                <a:cubicBezTo>
                  <a:pt x="732" y="15506"/>
                  <a:pt x="44" y="19223"/>
                  <a:pt x="22" y="19262"/>
                </a:cubicBezTo>
                <a:cubicBezTo>
                  <a:pt x="0" y="19301"/>
                  <a:pt x="101" y="18266"/>
                  <a:pt x="656" y="15579"/>
                </a:cubicBezTo>
                <a:cubicBezTo>
                  <a:pt x="1211" y="12892"/>
                  <a:pt x="2481" y="5601"/>
                  <a:pt x="3353" y="3140"/>
                </a:cubicBezTo>
                <a:cubicBezTo>
                  <a:pt x="4225" y="679"/>
                  <a:pt x="5034" y="824"/>
                  <a:pt x="5890" y="813"/>
                </a:cubicBezTo>
                <a:cubicBezTo>
                  <a:pt x="6746" y="803"/>
                  <a:pt x="7528" y="0"/>
                  <a:pt x="8489" y="3075"/>
                </a:cubicBezTo>
                <a:cubicBezTo>
                  <a:pt x="9450" y="6150"/>
                  <a:pt x="11036" y="15570"/>
                  <a:pt x="11654" y="19262"/>
                </a:cubicBezTo>
                <a:cubicBezTo>
                  <a:pt x="11779" y="19271"/>
                  <a:pt x="10945" y="15465"/>
                  <a:pt x="10930" y="15364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4" name="Left Arrow Callout 373"/>
          <p:cNvSpPr/>
          <p:nvPr/>
        </p:nvSpPr>
        <p:spPr>
          <a:xfrm>
            <a:off x="2917371" y="3842657"/>
            <a:ext cx="1578429" cy="1284514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TextBox 374"/>
          <p:cNvSpPr txBox="1"/>
          <p:nvPr/>
        </p:nvSpPr>
        <p:spPr>
          <a:xfrm>
            <a:off x="3548742" y="4005944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Vertex goes in the middle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" grpId="0" animBg="1"/>
      <p:bldP spid="372" grpId="0" animBg="1"/>
      <p:bldP spid="374" grpId="0" animBg="1"/>
      <p:bldP spid="3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f(x) = (1/2)(x + 2)</a:t>
            </a:r>
            <a:r>
              <a:rPr lang="en-US" i="1" baseline="30000" dirty="0" smtClean="0"/>
              <a:t>2</a:t>
            </a:r>
            <a:r>
              <a:rPr lang="en-US" i="1" dirty="0" smtClean="0"/>
              <a:t> -1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What is the general shape of the parabola?</a:t>
            </a:r>
          </a:p>
          <a:p>
            <a:pPr>
              <a:buNone/>
            </a:pPr>
            <a:r>
              <a:rPr lang="en-US" i="1" dirty="0" smtClean="0">
                <a:solidFill>
                  <a:srgbClr val="00B0F0"/>
                </a:solidFill>
              </a:rPr>
              <a:t>Opens up, vertex is the minimum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is the vertex of the parabola?</a:t>
            </a:r>
          </a:p>
          <a:p>
            <a:pPr>
              <a:buNone/>
            </a:pPr>
            <a:r>
              <a:rPr lang="en-US" i="1" dirty="0" smtClean="0">
                <a:solidFill>
                  <a:srgbClr val="00B0F0"/>
                </a:solidFill>
              </a:rPr>
              <a:t>(-2, -1)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is the line of symmetry of this parabola?</a:t>
            </a:r>
          </a:p>
          <a:p>
            <a:pPr>
              <a:buNone/>
            </a:pPr>
            <a:r>
              <a:rPr lang="en-US" i="1" dirty="0" smtClean="0">
                <a:solidFill>
                  <a:srgbClr val="00B0F0"/>
                </a:solidFill>
              </a:rPr>
              <a:t>x = 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f(x) = (1/2)(x + 2)</a:t>
            </a:r>
            <a:r>
              <a:rPr lang="en-US" i="1" baseline="30000" dirty="0" smtClean="0"/>
              <a:t>2</a:t>
            </a:r>
            <a:r>
              <a:rPr lang="en-US" i="1" dirty="0" smtClean="0"/>
              <a:t>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 would you set up a table to graph this parabola?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1" y="3193143"/>
          <a:ext cx="21444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012"/>
                <a:gridCol w="10924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3727904" y="1944688"/>
            <a:ext cx="5241925" cy="4648200"/>
            <a:chOff x="2640" y="937"/>
            <a:chExt cx="3302" cy="2928"/>
          </a:xfrm>
        </p:grpSpPr>
        <p:sp>
          <p:nvSpPr>
            <p:cNvPr id="6" name="Rectangle 31"/>
            <p:cNvSpPr>
              <a:spLocks noChangeArrowheads="1"/>
            </p:cNvSpPr>
            <p:nvPr/>
          </p:nvSpPr>
          <p:spPr bwMode="auto">
            <a:xfrm>
              <a:off x="5324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7" name="Rectangle 32"/>
            <p:cNvSpPr>
              <a:spLocks noChangeArrowheads="1"/>
            </p:cNvSpPr>
            <p:nvPr/>
          </p:nvSpPr>
          <p:spPr bwMode="auto">
            <a:xfrm>
              <a:off x="5080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8" name="Rectangle 33"/>
            <p:cNvSpPr>
              <a:spLocks noChangeArrowheads="1"/>
            </p:cNvSpPr>
            <p:nvPr/>
          </p:nvSpPr>
          <p:spPr bwMode="auto">
            <a:xfrm>
              <a:off x="4836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" name="Rectangle 34"/>
            <p:cNvSpPr>
              <a:spLocks noChangeArrowheads="1"/>
            </p:cNvSpPr>
            <p:nvPr/>
          </p:nvSpPr>
          <p:spPr bwMode="auto">
            <a:xfrm>
              <a:off x="4592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" name="Rectangle 35"/>
            <p:cNvSpPr>
              <a:spLocks noChangeArrowheads="1"/>
            </p:cNvSpPr>
            <p:nvPr/>
          </p:nvSpPr>
          <p:spPr bwMode="auto">
            <a:xfrm>
              <a:off x="4348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" name="Rectangle 36"/>
            <p:cNvSpPr>
              <a:spLocks noChangeArrowheads="1"/>
            </p:cNvSpPr>
            <p:nvPr/>
          </p:nvSpPr>
          <p:spPr bwMode="auto">
            <a:xfrm>
              <a:off x="4104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3860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3" name="Rectangle 38"/>
            <p:cNvSpPr>
              <a:spLocks noChangeArrowheads="1"/>
            </p:cNvSpPr>
            <p:nvPr/>
          </p:nvSpPr>
          <p:spPr bwMode="auto">
            <a:xfrm>
              <a:off x="3616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4" name="Rectangle 39"/>
            <p:cNvSpPr>
              <a:spLocks noChangeArrowheads="1"/>
            </p:cNvSpPr>
            <p:nvPr/>
          </p:nvSpPr>
          <p:spPr bwMode="auto">
            <a:xfrm>
              <a:off x="3372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5" name="Rectangle 40"/>
            <p:cNvSpPr>
              <a:spLocks noChangeArrowheads="1"/>
            </p:cNvSpPr>
            <p:nvPr/>
          </p:nvSpPr>
          <p:spPr bwMode="auto">
            <a:xfrm>
              <a:off x="3128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6" name="Rectangle 41"/>
            <p:cNvSpPr>
              <a:spLocks noChangeArrowheads="1"/>
            </p:cNvSpPr>
            <p:nvPr/>
          </p:nvSpPr>
          <p:spPr bwMode="auto">
            <a:xfrm>
              <a:off x="2884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7" name="Rectangle 42"/>
            <p:cNvSpPr>
              <a:spLocks noChangeArrowheads="1"/>
            </p:cNvSpPr>
            <p:nvPr/>
          </p:nvSpPr>
          <p:spPr bwMode="auto">
            <a:xfrm>
              <a:off x="2640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8" name="Rectangle 43"/>
            <p:cNvSpPr>
              <a:spLocks noChangeArrowheads="1"/>
            </p:cNvSpPr>
            <p:nvPr/>
          </p:nvSpPr>
          <p:spPr bwMode="auto">
            <a:xfrm>
              <a:off x="5324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9" name="Rectangle 44"/>
            <p:cNvSpPr>
              <a:spLocks noChangeArrowheads="1"/>
            </p:cNvSpPr>
            <p:nvPr/>
          </p:nvSpPr>
          <p:spPr bwMode="auto">
            <a:xfrm>
              <a:off x="5080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20" name="Rectangle 45"/>
            <p:cNvSpPr>
              <a:spLocks noChangeArrowheads="1"/>
            </p:cNvSpPr>
            <p:nvPr/>
          </p:nvSpPr>
          <p:spPr bwMode="auto">
            <a:xfrm>
              <a:off x="4836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21" name="Rectangle 46"/>
            <p:cNvSpPr>
              <a:spLocks noChangeArrowheads="1"/>
            </p:cNvSpPr>
            <p:nvPr/>
          </p:nvSpPr>
          <p:spPr bwMode="auto">
            <a:xfrm>
              <a:off x="4592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22" name="Rectangle 47"/>
            <p:cNvSpPr>
              <a:spLocks noChangeArrowheads="1"/>
            </p:cNvSpPr>
            <p:nvPr/>
          </p:nvSpPr>
          <p:spPr bwMode="auto">
            <a:xfrm>
              <a:off x="4348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23" name="Rectangle 48"/>
            <p:cNvSpPr>
              <a:spLocks noChangeArrowheads="1"/>
            </p:cNvSpPr>
            <p:nvPr/>
          </p:nvSpPr>
          <p:spPr bwMode="auto">
            <a:xfrm>
              <a:off x="4104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24" name="Rectangle 49"/>
            <p:cNvSpPr>
              <a:spLocks noChangeArrowheads="1"/>
            </p:cNvSpPr>
            <p:nvPr/>
          </p:nvSpPr>
          <p:spPr bwMode="auto">
            <a:xfrm>
              <a:off x="3860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25" name="Rectangle 50"/>
            <p:cNvSpPr>
              <a:spLocks noChangeArrowheads="1"/>
            </p:cNvSpPr>
            <p:nvPr/>
          </p:nvSpPr>
          <p:spPr bwMode="auto">
            <a:xfrm>
              <a:off x="3616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26" name="Rectangle 51"/>
            <p:cNvSpPr>
              <a:spLocks noChangeArrowheads="1"/>
            </p:cNvSpPr>
            <p:nvPr/>
          </p:nvSpPr>
          <p:spPr bwMode="auto">
            <a:xfrm>
              <a:off x="3372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27" name="Rectangle 52"/>
            <p:cNvSpPr>
              <a:spLocks noChangeArrowheads="1"/>
            </p:cNvSpPr>
            <p:nvPr/>
          </p:nvSpPr>
          <p:spPr bwMode="auto">
            <a:xfrm>
              <a:off x="3128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28" name="Rectangle 53"/>
            <p:cNvSpPr>
              <a:spLocks noChangeArrowheads="1"/>
            </p:cNvSpPr>
            <p:nvPr/>
          </p:nvSpPr>
          <p:spPr bwMode="auto">
            <a:xfrm>
              <a:off x="2884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29" name="Rectangle 54"/>
            <p:cNvSpPr>
              <a:spLocks noChangeArrowheads="1"/>
            </p:cNvSpPr>
            <p:nvPr/>
          </p:nvSpPr>
          <p:spPr bwMode="auto">
            <a:xfrm>
              <a:off x="2640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0" name="Rectangle 55"/>
            <p:cNvSpPr>
              <a:spLocks noChangeArrowheads="1"/>
            </p:cNvSpPr>
            <p:nvPr/>
          </p:nvSpPr>
          <p:spPr bwMode="auto">
            <a:xfrm>
              <a:off x="5324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" name="Rectangle 56"/>
            <p:cNvSpPr>
              <a:spLocks noChangeArrowheads="1"/>
            </p:cNvSpPr>
            <p:nvPr/>
          </p:nvSpPr>
          <p:spPr bwMode="auto">
            <a:xfrm>
              <a:off x="5080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" name="Rectangle 57"/>
            <p:cNvSpPr>
              <a:spLocks noChangeArrowheads="1"/>
            </p:cNvSpPr>
            <p:nvPr/>
          </p:nvSpPr>
          <p:spPr bwMode="auto">
            <a:xfrm>
              <a:off x="4836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3" name="Rectangle 58"/>
            <p:cNvSpPr>
              <a:spLocks noChangeArrowheads="1"/>
            </p:cNvSpPr>
            <p:nvPr/>
          </p:nvSpPr>
          <p:spPr bwMode="auto">
            <a:xfrm>
              <a:off x="4592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4" name="Rectangle 59"/>
            <p:cNvSpPr>
              <a:spLocks noChangeArrowheads="1"/>
            </p:cNvSpPr>
            <p:nvPr/>
          </p:nvSpPr>
          <p:spPr bwMode="auto">
            <a:xfrm>
              <a:off x="4348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5" name="Rectangle 60"/>
            <p:cNvSpPr>
              <a:spLocks noChangeArrowheads="1"/>
            </p:cNvSpPr>
            <p:nvPr/>
          </p:nvSpPr>
          <p:spPr bwMode="auto">
            <a:xfrm>
              <a:off x="4104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6" name="Rectangle 61"/>
            <p:cNvSpPr>
              <a:spLocks noChangeArrowheads="1"/>
            </p:cNvSpPr>
            <p:nvPr/>
          </p:nvSpPr>
          <p:spPr bwMode="auto">
            <a:xfrm>
              <a:off x="3860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7" name="Rectangle 62"/>
            <p:cNvSpPr>
              <a:spLocks noChangeArrowheads="1"/>
            </p:cNvSpPr>
            <p:nvPr/>
          </p:nvSpPr>
          <p:spPr bwMode="auto">
            <a:xfrm>
              <a:off x="3616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8" name="Rectangle 63"/>
            <p:cNvSpPr>
              <a:spLocks noChangeArrowheads="1"/>
            </p:cNvSpPr>
            <p:nvPr/>
          </p:nvSpPr>
          <p:spPr bwMode="auto">
            <a:xfrm>
              <a:off x="3372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9" name="Rectangle 64"/>
            <p:cNvSpPr>
              <a:spLocks noChangeArrowheads="1"/>
            </p:cNvSpPr>
            <p:nvPr/>
          </p:nvSpPr>
          <p:spPr bwMode="auto">
            <a:xfrm>
              <a:off x="3128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40" name="Rectangle 65"/>
            <p:cNvSpPr>
              <a:spLocks noChangeArrowheads="1"/>
            </p:cNvSpPr>
            <p:nvPr/>
          </p:nvSpPr>
          <p:spPr bwMode="auto">
            <a:xfrm>
              <a:off x="2884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41" name="Rectangle 66"/>
            <p:cNvSpPr>
              <a:spLocks noChangeArrowheads="1"/>
            </p:cNvSpPr>
            <p:nvPr/>
          </p:nvSpPr>
          <p:spPr bwMode="auto">
            <a:xfrm>
              <a:off x="2640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42" name="Rectangle 67"/>
            <p:cNvSpPr>
              <a:spLocks noChangeArrowheads="1"/>
            </p:cNvSpPr>
            <p:nvPr/>
          </p:nvSpPr>
          <p:spPr bwMode="auto">
            <a:xfrm>
              <a:off x="5324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43" name="Rectangle 68"/>
            <p:cNvSpPr>
              <a:spLocks noChangeArrowheads="1"/>
            </p:cNvSpPr>
            <p:nvPr/>
          </p:nvSpPr>
          <p:spPr bwMode="auto">
            <a:xfrm>
              <a:off x="5080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44" name="Rectangle 69"/>
            <p:cNvSpPr>
              <a:spLocks noChangeArrowheads="1"/>
            </p:cNvSpPr>
            <p:nvPr/>
          </p:nvSpPr>
          <p:spPr bwMode="auto">
            <a:xfrm>
              <a:off x="4836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45" name="Rectangle 70"/>
            <p:cNvSpPr>
              <a:spLocks noChangeArrowheads="1"/>
            </p:cNvSpPr>
            <p:nvPr/>
          </p:nvSpPr>
          <p:spPr bwMode="auto">
            <a:xfrm>
              <a:off x="4592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46" name="Rectangle 71"/>
            <p:cNvSpPr>
              <a:spLocks noChangeArrowheads="1"/>
            </p:cNvSpPr>
            <p:nvPr/>
          </p:nvSpPr>
          <p:spPr bwMode="auto">
            <a:xfrm>
              <a:off x="4348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47" name="Rectangle 72"/>
            <p:cNvSpPr>
              <a:spLocks noChangeArrowheads="1"/>
            </p:cNvSpPr>
            <p:nvPr/>
          </p:nvSpPr>
          <p:spPr bwMode="auto">
            <a:xfrm>
              <a:off x="4104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48" name="Rectangle 73"/>
            <p:cNvSpPr>
              <a:spLocks noChangeArrowheads="1"/>
            </p:cNvSpPr>
            <p:nvPr/>
          </p:nvSpPr>
          <p:spPr bwMode="auto">
            <a:xfrm>
              <a:off x="3860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49" name="Rectangle 74"/>
            <p:cNvSpPr>
              <a:spLocks noChangeArrowheads="1"/>
            </p:cNvSpPr>
            <p:nvPr/>
          </p:nvSpPr>
          <p:spPr bwMode="auto">
            <a:xfrm>
              <a:off x="3616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0" name="Rectangle 75"/>
            <p:cNvSpPr>
              <a:spLocks noChangeArrowheads="1"/>
            </p:cNvSpPr>
            <p:nvPr/>
          </p:nvSpPr>
          <p:spPr bwMode="auto">
            <a:xfrm>
              <a:off x="3372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" name="Rectangle 76"/>
            <p:cNvSpPr>
              <a:spLocks noChangeArrowheads="1"/>
            </p:cNvSpPr>
            <p:nvPr/>
          </p:nvSpPr>
          <p:spPr bwMode="auto">
            <a:xfrm>
              <a:off x="3128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" name="Rectangle 77"/>
            <p:cNvSpPr>
              <a:spLocks noChangeArrowheads="1"/>
            </p:cNvSpPr>
            <p:nvPr/>
          </p:nvSpPr>
          <p:spPr bwMode="auto">
            <a:xfrm>
              <a:off x="2884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3" name="Rectangle 78"/>
            <p:cNvSpPr>
              <a:spLocks noChangeArrowheads="1"/>
            </p:cNvSpPr>
            <p:nvPr/>
          </p:nvSpPr>
          <p:spPr bwMode="auto">
            <a:xfrm>
              <a:off x="2640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4" name="Rectangle 79"/>
            <p:cNvSpPr>
              <a:spLocks noChangeArrowheads="1"/>
            </p:cNvSpPr>
            <p:nvPr/>
          </p:nvSpPr>
          <p:spPr bwMode="auto">
            <a:xfrm>
              <a:off x="5324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5" name="Rectangle 80"/>
            <p:cNvSpPr>
              <a:spLocks noChangeArrowheads="1"/>
            </p:cNvSpPr>
            <p:nvPr/>
          </p:nvSpPr>
          <p:spPr bwMode="auto">
            <a:xfrm>
              <a:off x="5080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6" name="Rectangle 81"/>
            <p:cNvSpPr>
              <a:spLocks noChangeArrowheads="1"/>
            </p:cNvSpPr>
            <p:nvPr/>
          </p:nvSpPr>
          <p:spPr bwMode="auto">
            <a:xfrm>
              <a:off x="4836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7" name="Rectangle 82"/>
            <p:cNvSpPr>
              <a:spLocks noChangeArrowheads="1"/>
            </p:cNvSpPr>
            <p:nvPr/>
          </p:nvSpPr>
          <p:spPr bwMode="auto">
            <a:xfrm>
              <a:off x="4592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8" name="Rectangle 83"/>
            <p:cNvSpPr>
              <a:spLocks noChangeArrowheads="1"/>
            </p:cNvSpPr>
            <p:nvPr/>
          </p:nvSpPr>
          <p:spPr bwMode="auto">
            <a:xfrm>
              <a:off x="4348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9" name="Rectangle 84"/>
            <p:cNvSpPr>
              <a:spLocks noChangeArrowheads="1"/>
            </p:cNvSpPr>
            <p:nvPr/>
          </p:nvSpPr>
          <p:spPr bwMode="auto">
            <a:xfrm>
              <a:off x="4104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60" name="Rectangle 85"/>
            <p:cNvSpPr>
              <a:spLocks noChangeArrowheads="1"/>
            </p:cNvSpPr>
            <p:nvPr/>
          </p:nvSpPr>
          <p:spPr bwMode="auto">
            <a:xfrm>
              <a:off x="3860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61" name="Rectangle 86"/>
            <p:cNvSpPr>
              <a:spLocks noChangeArrowheads="1"/>
            </p:cNvSpPr>
            <p:nvPr/>
          </p:nvSpPr>
          <p:spPr bwMode="auto">
            <a:xfrm>
              <a:off x="3616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62" name="Rectangle 87"/>
            <p:cNvSpPr>
              <a:spLocks noChangeArrowheads="1"/>
            </p:cNvSpPr>
            <p:nvPr/>
          </p:nvSpPr>
          <p:spPr bwMode="auto">
            <a:xfrm>
              <a:off x="3372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63" name="Rectangle 88"/>
            <p:cNvSpPr>
              <a:spLocks noChangeArrowheads="1"/>
            </p:cNvSpPr>
            <p:nvPr/>
          </p:nvSpPr>
          <p:spPr bwMode="auto">
            <a:xfrm>
              <a:off x="3128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64" name="Rectangle 89"/>
            <p:cNvSpPr>
              <a:spLocks noChangeArrowheads="1"/>
            </p:cNvSpPr>
            <p:nvPr/>
          </p:nvSpPr>
          <p:spPr bwMode="auto">
            <a:xfrm>
              <a:off x="2884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65" name="Rectangle 90"/>
            <p:cNvSpPr>
              <a:spLocks noChangeArrowheads="1"/>
            </p:cNvSpPr>
            <p:nvPr/>
          </p:nvSpPr>
          <p:spPr bwMode="auto">
            <a:xfrm>
              <a:off x="2640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66" name="Rectangle 91"/>
            <p:cNvSpPr>
              <a:spLocks noChangeArrowheads="1"/>
            </p:cNvSpPr>
            <p:nvPr/>
          </p:nvSpPr>
          <p:spPr bwMode="auto">
            <a:xfrm>
              <a:off x="5324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67" name="Rectangle 92"/>
            <p:cNvSpPr>
              <a:spLocks noChangeArrowheads="1"/>
            </p:cNvSpPr>
            <p:nvPr/>
          </p:nvSpPr>
          <p:spPr bwMode="auto">
            <a:xfrm>
              <a:off x="5080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68" name="Rectangle 93"/>
            <p:cNvSpPr>
              <a:spLocks noChangeArrowheads="1"/>
            </p:cNvSpPr>
            <p:nvPr/>
          </p:nvSpPr>
          <p:spPr bwMode="auto">
            <a:xfrm>
              <a:off x="4836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69" name="Rectangle 94"/>
            <p:cNvSpPr>
              <a:spLocks noChangeArrowheads="1"/>
            </p:cNvSpPr>
            <p:nvPr/>
          </p:nvSpPr>
          <p:spPr bwMode="auto">
            <a:xfrm>
              <a:off x="4592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70" name="Rectangle 95"/>
            <p:cNvSpPr>
              <a:spLocks noChangeArrowheads="1"/>
            </p:cNvSpPr>
            <p:nvPr/>
          </p:nvSpPr>
          <p:spPr bwMode="auto">
            <a:xfrm>
              <a:off x="4348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71" name="Rectangle 96"/>
            <p:cNvSpPr>
              <a:spLocks noChangeArrowheads="1"/>
            </p:cNvSpPr>
            <p:nvPr/>
          </p:nvSpPr>
          <p:spPr bwMode="auto">
            <a:xfrm>
              <a:off x="4104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72" name="Rectangle 97"/>
            <p:cNvSpPr>
              <a:spLocks noChangeArrowheads="1"/>
            </p:cNvSpPr>
            <p:nvPr/>
          </p:nvSpPr>
          <p:spPr bwMode="auto">
            <a:xfrm>
              <a:off x="3860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73" name="Rectangle 98"/>
            <p:cNvSpPr>
              <a:spLocks noChangeArrowheads="1"/>
            </p:cNvSpPr>
            <p:nvPr/>
          </p:nvSpPr>
          <p:spPr bwMode="auto">
            <a:xfrm>
              <a:off x="3616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74" name="Rectangle 99"/>
            <p:cNvSpPr>
              <a:spLocks noChangeArrowheads="1"/>
            </p:cNvSpPr>
            <p:nvPr/>
          </p:nvSpPr>
          <p:spPr bwMode="auto">
            <a:xfrm>
              <a:off x="3372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75" name="Rectangle 100"/>
            <p:cNvSpPr>
              <a:spLocks noChangeArrowheads="1"/>
            </p:cNvSpPr>
            <p:nvPr/>
          </p:nvSpPr>
          <p:spPr bwMode="auto">
            <a:xfrm>
              <a:off x="3128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76" name="Rectangle 101"/>
            <p:cNvSpPr>
              <a:spLocks noChangeArrowheads="1"/>
            </p:cNvSpPr>
            <p:nvPr/>
          </p:nvSpPr>
          <p:spPr bwMode="auto">
            <a:xfrm>
              <a:off x="2884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77" name="Rectangle 102"/>
            <p:cNvSpPr>
              <a:spLocks noChangeArrowheads="1"/>
            </p:cNvSpPr>
            <p:nvPr/>
          </p:nvSpPr>
          <p:spPr bwMode="auto">
            <a:xfrm>
              <a:off x="2640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78" name="Rectangle 103"/>
            <p:cNvSpPr>
              <a:spLocks noChangeArrowheads="1"/>
            </p:cNvSpPr>
            <p:nvPr/>
          </p:nvSpPr>
          <p:spPr bwMode="auto">
            <a:xfrm>
              <a:off x="5324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79" name="Rectangle 104"/>
            <p:cNvSpPr>
              <a:spLocks noChangeArrowheads="1"/>
            </p:cNvSpPr>
            <p:nvPr/>
          </p:nvSpPr>
          <p:spPr bwMode="auto">
            <a:xfrm>
              <a:off x="5080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80" name="Rectangle 105"/>
            <p:cNvSpPr>
              <a:spLocks noChangeArrowheads="1"/>
            </p:cNvSpPr>
            <p:nvPr/>
          </p:nvSpPr>
          <p:spPr bwMode="auto">
            <a:xfrm>
              <a:off x="4836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81" name="Rectangle 106"/>
            <p:cNvSpPr>
              <a:spLocks noChangeArrowheads="1"/>
            </p:cNvSpPr>
            <p:nvPr/>
          </p:nvSpPr>
          <p:spPr bwMode="auto">
            <a:xfrm>
              <a:off x="4592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82" name="Rectangle 107"/>
            <p:cNvSpPr>
              <a:spLocks noChangeArrowheads="1"/>
            </p:cNvSpPr>
            <p:nvPr/>
          </p:nvSpPr>
          <p:spPr bwMode="auto">
            <a:xfrm>
              <a:off x="4348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83" name="Rectangle 108"/>
            <p:cNvSpPr>
              <a:spLocks noChangeArrowheads="1"/>
            </p:cNvSpPr>
            <p:nvPr/>
          </p:nvSpPr>
          <p:spPr bwMode="auto">
            <a:xfrm>
              <a:off x="4104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84" name="Rectangle 109"/>
            <p:cNvSpPr>
              <a:spLocks noChangeArrowheads="1"/>
            </p:cNvSpPr>
            <p:nvPr/>
          </p:nvSpPr>
          <p:spPr bwMode="auto">
            <a:xfrm>
              <a:off x="3860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85" name="Rectangle 110"/>
            <p:cNvSpPr>
              <a:spLocks noChangeArrowheads="1"/>
            </p:cNvSpPr>
            <p:nvPr/>
          </p:nvSpPr>
          <p:spPr bwMode="auto">
            <a:xfrm>
              <a:off x="3616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86" name="Rectangle 111"/>
            <p:cNvSpPr>
              <a:spLocks noChangeArrowheads="1"/>
            </p:cNvSpPr>
            <p:nvPr/>
          </p:nvSpPr>
          <p:spPr bwMode="auto">
            <a:xfrm>
              <a:off x="3372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87" name="Rectangle 112"/>
            <p:cNvSpPr>
              <a:spLocks noChangeArrowheads="1"/>
            </p:cNvSpPr>
            <p:nvPr/>
          </p:nvSpPr>
          <p:spPr bwMode="auto">
            <a:xfrm>
              <a:off x="3128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88" name="Rectangle 113"/>
            <p:cNvSpPr>
              <a:spLocks noChangeArrowheads="1"/>
            </p:cNvSpPr>
            <p:nvPr/>
          </p:nvSpPr>
          <p:spPr bwMode="auto">
            <a:xfrm>
              <a:off x="2884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89" name="Rectangle 114"/>
            <p:cNvSpPr>
              <a:spLocks noChangeArrowheads="1"/>
            </p:cNvSpPr>
            <p:nvPr/>
          </p:nvSpPr>
          <p:spPr bwMode="auto">
            <a:xfrm>
              <a:off x="2640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0" name="Rectangle 115"/>
            <p:cNvSpPr>
              <a:spLocks noChangeArrowheads="1"/>
            </p:cNvSpPr>
            <p:nvPr/>
          </p:nvSpPr>
          <p:spPr bwMode="auto">
            <a:xfrm>
              <a:off x="5324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1" name="Rectangle 116"/>
            <p:cNvSpPr>
              <a:spLocks noChangeArrowheads="1"/>
            </p:cNvSpPr>
            <p:nvPr/>
          </p:nvSpPr>
          <p:spPr bwMode="auto">
            <a:xfrm>
              <a:off x="5080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" name="Rectangle 117"/>
            <p:cNvSpPr>
              <a:spLocks noChangeArrowheads="1"/>
            </p:cNvSpPr>
            <p:nvPr/>
          </p:nvSpPr>
          <p:spPr bwMode="auto">
            <a:xfrm>
              <a:off x="4836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" name="Rectangle 118"/>
            <p:cNvSpPr>
              <a:spLocks noChangeArrowheads="1"/>
            </p:cNvSpPr>
            <p:nvPr/>
          </p:nvSpPr>
          <p:spPr bwMode="auto">
            <a:xfrm>
              <a:off x="4592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4" name="Rectangle 119"/>
            <p:cNvSpPr>
              <a:spLocks noChangeArrowheads="1"/>
            </p:cNvSpPr>
            <p:nvPr/>
          </p:nvSpPr>
          <p:spPr bwMode="auto">
            <a:xfrm>
              <a:off x="4348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5" name="Rectangle 120"/>
            <p:cNvSpPr>
              <a:spLocks noChangeArrowheads="1"/>
            </p:cNvSpPr>
            <p:nvPr/>
          </p:nvSpPr>
          <p:spPr bwMode="auto">
            <a:xfrm>
              <a:off x="4104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6" name="Rectangle 121"/>
            <p:cNvSpPr>
              <a:spLocks noChangeArrowheads="1"/>
            </p:cNvSpPr>
            <p:nvPr/>
          </p:nvSpPr>
          <p:spPr bwMode="auto">
            <a:xfrm>
              <a:off x="3860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7" name="Rectangle 122"/>
            <p:cNvSpPr>
              <a:spLocks noChangeArrowheads="1"/>
            </p:cNvSpPr>
            <p:nvPr/>
          </p:nvSpPr>
          <p:spPr bwMode="auto">
            <a:xfrm>
              <a:off x="3616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8" name="Rectangle 123"/>
            <p:cNvSpPr>
              <a:spLocks noChangeArrowheads="1"/>
            </p:cNvSpPr>
            <p:nvPr/>
          </p:nvSpPr>
          <p:spPr bwMode="auto">
            <a:xfrm>
              <a:off x="3372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9" name="Rectangle 124"/>
            <p:cNvSpPr>
              <a:spLocks noChangeArrowheads="1"/>
            </p:cNvSpPr>
            <p:nvPr/>
          </p:nvSpPr>
          <p:spPr bwMode="auto">
            <a:xfrm>
              <a:off x="3128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0" name="Rectangle 125"/>
            <p:cNvSpPr>
              <a:spLocks noChangeArrowheads="1"/>
            </p:cNvSpPr>
            <p:nvPr/>
          </p:nvSpPr>
          <p:spPr bwMode="auto">
            <a:xfrm>
              <a:off x="2884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1" name="Rectangle 126"/>
            <p:cNvSpPr>
              <a:spLocks noChangeArrowheads="1"/>
            </p:cNvSpPr>
            <p:nvPr/>
          </p:nvSpPr>
          <p:spPr bwMode="auto">
            <a:xfrm>
              <a:off x="2640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2" name="Rectangle 127"/>
            <p:cNvSpPr>
              <a:spLocks noChangeArrowheads="1"/>
            </p:cNvSpPr>
            <p:nvPr/>
          </p:nvSpPr>
          <p:spPr bwMode="auto">
            <a:xfrm>
              <a:off x="5324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3" name="Rectangle 128"/>
            <p:cNvSpPr>
              <a:spLocks noChangeArrowheads="1"/>
            </p:cNvSpPr>
            <p:nvPr/>
          </p:nvSpPr>
          <p:spPr bwMode="auto">
            <a:xfrm>
              <a:off x="5080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4" name="Rectangle 129"/>
            <p:cNvSpPr>
              <a:spLocks noChangeArrowheads="1"/>
            </p:cNvSpPr>
            <p:nvPr/>
          </p:nvSpPr>
          <p:spPr bwMode="auto">
            <a:xfrm>
              <a:off x="4836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5" name="Rectangle 130"/>
            <p:cNvSpPr>
              <a:spLocks noChangeArrowheads="1"/>
            </p:cNvSpPr>
            <p:nvPr/>
          </p:nvSpPr>
          <p:spPr bwMode="auto">
            <a:xfrm>
              <a:off x="4592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6" name="Rectangle 131"/>
            <p:cNvSpPr>
              <a:spLocks noChangeArrowheads="1"/>
            </p:cNvSpPr>
            <p:nvPr/>
          </p:nvSpPr>
          <p:spPr bwMode="auto">
            <a:xfrm>
              <a:off x="4348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7" name="Rectangle 132"/>
            <p:cNvSpPr>
              <a:spLocks noChangeArrowheads="1"/>
            </p:cNvSpPr>
            <p:nvPr/>
          </p:nvSpPr>
          <p:spPr bwMode="auto">
            <a:xfrm>
              <a:off x="4104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8" name="Rectangle 133"/>
            <p:cNvSpPr>
              <a:spLocks noChangeArrowheads="1"/>
            </p:cNvSpPr>
            <p:nvPr/>
          </p:nvSpPr>
          <p:spPr bwMode="auto">
            <a:xfrm>
              <a:off x="3860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09" name="Rectangle 134"/>
            <p:cNvSpPr>
              <a:spLocks noChangeArrowheads="1"/>
            </p:cNvSpPr>
            <p:nvPr/>
          </p:nvSpPr>
          <p:spPr bwMode="auto">
            <a:xfrm>
              <a:off x="3616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0" name="Rectangle 135"/>
            <p:cNvSpPr>
              <a:spLocks noChangeArrowheads="1"/>
            </p:cNvSpPr>
            <p:nvPr/>
          </p:nvSpPr>
          <p:spPr bwMode="auto">
            <a:xfrm>
              <a:off x="3372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1" name="Rectangle 136"/>
            <p:cNvSpPr>
              <a:spLocks noChangeArrowheads="1"/>
            </p:cNvSpPr>
            <p:nvPr/>
          </p:nvSpPr>
          <p:spPr bwMode="auto">
            <a:xfrm>
              <a:off x="3128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2" name="Rectangle 137"/>
            <p:cNvSpPr>
              <a:spLocks noChangeArrowheads="1"/>
            </p:cNvSpPr>
            <p:nvPr/>
          </p:nvSpPr>
          <p:spPr bwMode="auto">
            <a:xfrm>
              <a:off x="2884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3" name="Rectangle 138"/>
            <p:cNvSpPr>
              <a:spLocks noChangeArrowheads="1"/>
            </p:cNvSpPr>
            <p:nvPr/>
          </p:nvSpPr>
          <p:spPr bwMode="auto">
            <a:xfrm>
              <a:off x="2640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4" name="Rectangle 139"/>
            <p:cNvSpPr>
              <a:spLocks noChangeArrowheads="1"/>
            </p:cNvSpPr>
            <p:nvPr/>
          </p:nvSpPr>
          <p:spPr bwMode="auto">
            <a:xfrm>
              <a:off x="5324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5" name="Rectangle 140"/>
            <p:cNvSpPr>
              <a:spLocks noChangeArrowheads="1"/>
            </p:cNvSpPr>
            <p:nvPr/>
          </p:nvSpPr>
          <p:spPr bwMode="auto">
            <a:xfrm>
              <a:off x="5080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6" name="Rectangle 141"/>
            <p:cNvSpPr>
              <a:spLocks noChangeArrowheads="1"/>
            </p:cNvSpPr>
            <p:nvPr/>
          </p:nvSpPr>
          <p:spPr bwMode="auto">
            <a:xfrm>
              <a:off x="4836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7" name="Rectangle 142"/>
            <p:cNvSpPr>
              <a:spLocks noChangeArrowheads="1"/>
            </p:cNvSpPr>
            <p:nvPr/>
          </p:nvSpPr>
          <p:spPr bwMode="auto">
            <a:xfrm>
              <a:off x="4592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8" name="Rectangle 143"/>
            <p:cNvSpPr>
              <a:spLocks noChangeArrowheads="1"/>
            </p:cNvSpPr>
            <p:nvPr/>
          </p:nvSpPr>
          <p:spPr bwMode="auto">
            <a:xfrm>
              <a:off x="4348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19" name="Rectangle 144"/>
            <p:cNvSpPr>
              <a:spLocks noChangeArrowheads="1"/>
            </p:cNvSpPr>
            <p:nvPr/>
          </p:nvSpPr>
          <p:spPr bwMode="auto">
            <a:xfrm>
              <a:off x="4104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20" name="Rectangle 145"/>
            <p:cNvSpPr>
              <a:spLocks noChangeArrowheads="1"/>
            </p:cNvSpPr>
            <p:nvPr/>
          </p:nvSpPr>
          <p:spPr bwMode="auto">
            <a:xfrm>
              <a:off x="3860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21" name="Rectangle 146"/>
            <p:cNvSpPr>
              <a:spLocks noChangeArrowheads="1"/>
            </p:cNvSpPr>
            <p:nvPr/>
          </p:nvSpPr>
          <p:spPr bwMode="auto">
            <a:xfrm>
              <a:off x="3616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22" name="Rectangle 147"/>
            <p:cNvSpPr>
              <a:spLocks noChangeArrowheads="1"/>
            </p:cNvSpPr>
            <p:nvPr/>
          </p:nvSpPr>
          <p:spPr bwMode="auto">
            <a:xfrm>
              <a:off x="3372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23" name="Rectangle 148"/>
            <p:cNvSpPr>
              <a:spLocks noChangeArrowheads="1"/>
            </p:cNvSpPr>
            <p:nvPr/>
          </p:nvSpPr>
          <p:spPr bwMode="auto">
            <a:xfrm>
              <a:off x="3128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24" name="Rectangle 149"/>
            <p:cNvSpPr>
              <a:spLocks noChangeArrowheads="1"/>
            </p:cNvSpPr>
            <p:nvPr/>
          </p:nvSpPr>
          <p:spPr bwMode="auto">
            <a:xfrm>
              <a:off x="2884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25" name="Rectangle 150"/>
            <p:cNvSpPr>
              <a:spLocks noChangeArrowheads="1"/>
            </p:cNvSpPr>
            <p:nvPr/>
          </p:nvSpPr>
          <p:spPr bwMode="auto">
            <a:xfrm>
              <a:off x="2640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26" name="Rectangle 151"/>
            <p:cNvSpPr>
              <a:spLocks noChangeArrowheads="1"/>
            </p:cNvSpPr>
            <p:nvPr/>
          </p:nvSpPr>
          <p:spPr bwMode="auto">
            <a:xfrm>
              <a:off x="5324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27" name="Rectangle 152"/>
            <p:cNvSpPr>
              <a:spLocks noChangeArrowheads="1"/>
            </p:cNvSpPr>
            <p:nvPr/>
          </p:nvSpPr>
          <p:spPr bwMode="auto">
            <a:xfrm>
              <a:off x="5080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28" name="Rectangle 153"/>
            <p:cNvSpPr>
              <a:spLocks noChangeArrowheads="1"/>
            </p:cNvSpPr>
            <p:nvPr/>
          </p:nvSpPr>
          <p:spPr bwMode="auto">
            <a:xfrm>
              <a:off x="4836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29" name="Rectangle 154"/>
            <p:cNvSpPr>
              <a:spLocks noChangeArrowheads="1"/>
            </p:cNvSpPr>
            <p:nvPr/>
          </p:nvSpPr>
          <p:spPr bwMode="auto">
            <a:xfrm>
              <a:off x="4592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30" name="Rectangle 155"/>
            <p:cNvSpPr>
              <a:spLocks noChangeArrowheads="1"/>
            </p:cNvSpPr>
            <p:nvPr/>
          </p:nvSpPr>
          <p:spPr bwMode="auto">
            <a:xfrm>
              <a:off x="4348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31" name="Rectangle 156"/>
            <p:cNvSpPr>
              <a:spLocks noChangeArrowheads="1"/>
            </p:cNvSpPr>
            <p:nvPr/>
          </p:nvSpPr>
          <p:spPr bwMode="auto">
            <a:xfrm>
              <a:off x="4104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32" name="Rectangle 157"/>
            <p:cNvSpPr>
              <a:spLocks noChangeArrowheads="1"/>
            </p:cNvSpPr>
            <p:nvPr/>
          </p:nvSpPr>
          <p:spPr bwMode="auto">
            <a:xfrm>
              <a:off x="3860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33" name="Rectangle 158"/>
            <p:cNvSpPr>
              <a:spLocks noChangeArrowheads="1"/>
            </p:cNvSpPr>
            <p:nvPr/>
          </p:nvSpPr>
          <p:spPr bwMode="auto">
            <a:xfrm>
              <a:off x="3616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34" name="Rectangle 159"/>
            <p:cNvSpPr>
              <a:spLocks noChangeArrowheads="1"/>
            </p:cNvSpPr>
            <p:nvPr/>
          </p:nvSpPr>
          <p:spPr bwMode="auto">
            <a:xfrm>
              <a:off x="3372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35" name="Rectangle 160"/>
            <p:cNvSpPr>
              <a:spLocks noChangeArrowheads="1"/>
            </p:cNvSpPr>
            <p:nvPr/>
          </p:nvSpPr>
          <p:spPr bwMode="auto">
            <a:xfrm>
              <a:off x="3128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36" name="Rectangle 161"/>
            <p:cNvSpPr>
              <a:spLocks noChangeArrowheads="1"/>
            </p:cNvSpPr>
            <p:nvPr/>
          </p:nvSpPr>
          <p:spPr bwMode="auto">
            <a:xfrm>
              <a:off x="2884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37" name="Rectangle 162"/>
            <p:cNvSpPr>
              <a:spLocks noChangeArrowheads="1"/>
            </p:cNvSpPr>
            <p:nvPr/>
          </p:nvSpPr>
          <p:spPr bwMode="auto">
            <a:xfrm>
              <a:off x="2640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38" name="Rectangle 163"/>
            <p:cNvSpPr>
              <a:spLocks noChangeArrowheads="1"/>
            </p:cNvSpPr>
            <p:nvPr/>
          </p:nvSpPr>
          <p:spPr bwMode="auto">
            <a:xfrm>
              <a:off x="5324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39" name="Rectangle 164"/>
            <p:cNvSpPr>
              <a:spLocks noChangeArrowheads="1"/>
            </p:cNvSpPr>
            <p:nvPr/>
          </p:nvSpPr>
          <p:spPr bwMode="auto">
            <a:xfrm>
              <a:off x="5080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40" name="Rectangle 165"/>
            <p:cNvSpPr>
              <a:spLocks noChangeArrowheads="1"/>
            </p:cNvSpPr>
            <p:nvPr/>
          </p:nvSpPr>
          <p:spPr bwMode="auto">
            <a:xfrm>
              <a:off x="4836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41" name="Rectangle 166"/>
            <p:cNvSpPr>
              <a:spLocks noChangeArrowheads="1"/>
            </p:cNvSpPr>
            <p:nvPr/>
          </p:nvSpPr>
          <p:spPr bwMode="auto">
            <a:xfrm>
              <a:off x="4592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42" name="Rectangle 167"/>
            <p:cNvSpPr>
              <a:spLocks noChangeArrowheads="1"/>
            </p:cNvSpPr>
            <p:nvPr/>
          </p:nvSpPr>
          <p:spPr bwMode="auto">
            <a:xfrm>
              <a:off x="4348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43" name="Rectangle 168"/>
            <p:cNvSpPr>
              <a:spLocks noChangeArrowheads="1"/>
            </p:cNvSpPr>
            <p:nvPr/>
          </p:nvSpPr>
          <p:spPr bwMode="auto">
            <a:xfrm>
              <a:off x="4104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44" name="Rectangle 169"/>
            <p:cNvSpPr>
              <a:spLocks noChangeArrowheads="1"/>
            </p:cNvSpPr>
            <p:nvPr/>
          </p:nvSpPr>
          <p:spPr bwMode="auto">
            <a:xfrm>
              <a:off x="3860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45" name="Rectangle 170"/>
            <p:cNvSpPr>
              <a:spLocks noChangeArrowheads="1"/>
            </p:cNvSpPr>
            <p:nvPr/>
          </p:nvSpPr>
          <p:spPr bwMode="auto">
            <a:xfrm>
              <a:off x="3616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46" name="Rectangle 171"/>
            <p:cNvSpPr>
              <a:spLocks noChangeArrowheads="1"/>
            </p:cNvSpPr>
            <p:nvPr/>
          </p:nvSpPr>
          <p:spPr bwMode="auto">
            <a:xfrm>
              <a:off x="3372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47" name="Rectangle 172"/>
            <p:cNvSpPr>
              <a:spLocks noChangeArrowheads="1"/>
            </p:cNvSpPr>
            <p:nvPr/>
          </p:nvSpPr>
          <p:spPr bwMode="auto">
            <a:xfrm>
              <a:off x="3128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48" name="Rectangle 173"/>
            <p:cNvSpPr>
              <a:spLocks noChangeArrowheads="1"/>
            </p:cNvSpPr>
            <p:nvPr/>
          </p:nvSpPr>
          <p:spPr bwMode="auto">
            <a:xfrm>
              <a:off x="2884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49" name="Rectangle 174"/>
            <p:cNvSpPr>
              <a:spLocks noChangeArrowheads="1"/>
            </p:cNvSpPr>
            <p:nvPr/>
          </p:nvSpPr>
          <p:spPr bwMode="auto">
            <a:xfrm>
              <a:off x="2640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150" name="Line 175"/>
            <p:cNvSpPr>
              <a:spLocks noChangeShapeType="1"/>
            </p:cNvSpPr>
            <p:nvPr/>
          </p:nvSpPr>
          <p:spPr bwMode="auto">
            <a:xfrm>
              <a:off x="2640" y="1424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Line 176"/>
            <p:cNvSpPr>
              <a:spLocks noChangeShapeType="1"/>
            </p:cNvSpPr>
            <p:nvPr/>
          </p:nvSpPr>
          <p:spPr bwMode="auto">
            <a:xfrm>
              <a:off x="2640" y="1648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Line 177"/>
            <p:cNvSpPr>
              <a:spLocks noChangeShapeType="1"/>
            </p:cNvSpPr>
            <p:nvPr/>
          </p:nvSpPr>
          <p:spPr bwMode="auto">
            <a:xfrm>
              <a:off x="2640" y="1872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78"/>
            <p:cNvSpPr>
              <a:spLocks noChangeShapeType="1"/>
            </p:cNvSpPr>
            <p:nvPr/>
          </p:nvSpPr>
          <p:spPr bwMode="auto">
            <a:xfrm>
              <a:off x="2640" y="2096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Line 179"/>
            <p:cNvSpPr>
              <a:spLocks noChangeShapeType="1"/>
            </p:cNvSpPr>
            <p:nvPr/>
          </p:nvSpPr>
          <p:spPr bwMode="auto">
            <a:xfrm>
              <a:off x="2640" y="2320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Line 180"/>
            <p:cNvSpPr>
              <a:spLocks noChangeShapeType="1"/>
            </p:cNvSpPr>
            <p:nvPr/>
          </p:nvSpPr>
          <p:spPr bwMode="auto">
            <a:xfrm>
              <a:off x="2640" y="2544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Line 181"/>
            <p:cNvSpPr>
              <a:spLocks noChangeShapeType="1"/>
            </p:cNvSpPr>
            <p:nvPr/>
          </p:nvSpPr>
          <p:spPr bwMode="auto">
            <a:xfrm>
              <a:off x="2640" y="2745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Line 182"/>
            <p:cNvSpPr>
              <a:spLocks noChangeShapeType="1"/>
            </p:cNvSpPr>
            <p:nvPr/>
          </p:nvSpPr>
          <p:spPr bwMode="auto">
            <a:xfrm>
              <a:off x="2640" y="2969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Line 183"/>
            <p:cNvSpPr>
              <a:spLocks noChangeShapeType="1"/>
            </p:cNvSpPr>
            <p:nvPr/>
          </p:nvSpPr>
          <p:spPr bwMode="auto">
            <a:xfrm>
              <a:off x="2640" y="3193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Line 184"/>
            <p:cNvSpPr>
              <a:spLocks noChangeShapeType="1"/>
            </p:cNvSpPr>
            <p:nvPr/>
          </p:nvSpPr>
          <p:spPr bwMode="auto">
            <a:xfrm>
              <a:off x="2640" y="3417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185"/>
            <p:cNvSpPr>
              <a:spLocks noChangeShapeType="1"/>
            </p:cNvSpPr>
            <p:nvPr/>
          </p:nvSpPr>
          <p:spPr bwMode="auto">
            <a:xfrm>
              <a:off x="2640" y="3641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Line 186"/>
            <p:cNvSpPr>
              <a:spLocks noChangeShapeType="1"/>
            </p:cNvSpPr>
            <p:nvPr/>
          </p:nvSpPr>
          <p:spPr bwMode="auto">
            <a:xfrm>
              <a:off x="288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Line 187"/>
            <p:cNvSpPr>
              <a:spLocks noChangeShapeType="1"/>
            </p:cNvSpPr>
            <p:nvPr/>
          </p:nvSpPr>
          <p:spPr bwMode="auto">
            <a:xfrm>
              <a:off x="3128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Line 188"/>
            <p:cNvSpPr>
              <a:spLocks noChangeShapeType="1"/>
            </p:cNvSpPr>
            <p:nvPr/>
          </p:nvSpPr>
          <p:spPr bwMode="auto">
            <a:xfrm>
              <a:off x="3372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Line 189"/>
            <p:cNvSpPr>
              <a:spLocks noChangeShapeType="1"/>
            </p:cNvSpPr>
            <p:nvPr/>
          </p:nvSpPr>
          <p:spPr bwMode="auto">
            <a:xfrm>
              <a:off x="3616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Line 190"/>
            <p:cNvSpPr>
              <a:spLocks noChangeShapeType="1"/>
            </p:cNvSpPr>
            <p:nvPr/>
          </p:nvSpPr>
          <p:spPr bwMode="auto">
            <a:xfrm>
              <a:off x="3860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Line 191"/>
            <p:cNvSpPr>
              <a:spLocks noChangeShapeType="1"/>
            </p:cNvSpPr>
            <p:nvPr/>
          </p:nvSpPr>
          <p:spPr bwMode="auto">
            <a:xfrm>
              <a:off x="410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Line 192"/>
            <p:cNvSpPr>
              <a:spLocks noChangeShapeType="1"/>
            </p:cNvSpPr>
            <p:nvPr/>
          </p:nvSpPr>
          <p:spPr bwMode="auto">
            <a:xfrm>
              <a:off x="4348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Line 193"/>
            <p:cNvSpPr>
              <a:spLocks noChangeShapeType="1"/>
            </p:cNvSpPr>
            <p:nvPr/>
          </p:nvSpPr>
          <p:spPr bwMode="auto">
            <a:xfrm>
              <a:off x="4592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Line 194"/>
            <p:cNvSpPr>
              <a:spLocks noChangeShapeType="1"/>
            </p:cNvSpPr>
            <p:nvPr/>
          </p:nvSpPr>
          <p:spPr bwMode="auto">
            <a:xfrm>
              <a:off x="4836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ine 195"/>
            <p:cNvSpPr>
              <a:spLocks noChangeShapeType="1"/>
            </p:cNvSpPr>
            <p:nvPr/>
          </p:nvSpPr>
          <p:spPr bwMode="auto">
            <a:xfrm>
              <a:off x="5080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Line 196"/>
            <p:cNvSpPr>
              <a:spLocks noChangeShapeType="1"/>
            </p:cNvSpPr>
            <p:nvPr/>
          </p:nvSpPr>
          <p:spPr bwMode="auto">
            <a:xfrm>
              <a:off x="532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Line 197"/>
            <p:cNvSpPr>
              <a:spLocks noChangeShapeType="1"/>
            </p:cNvSpPr>
            <p:nvPr/>
          </p:nvSpPr>
          <p:spPr bwMode="auto">
            <a:xfrm>
              <a:off x="2640" y="2544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Line 198"/>
            <p:cNvSpPr>
              <a:spLocks noChangeShapeType="1"/>
            </p:cNvSpPr>
            <p:nvPr/>
          </p:nvSpPr>
          <p:spPr bwMode="auto">
            <a:xfrm>
              <a:off x="2640" y="1200"/>
              <a:ext cx="0" cy="13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Line 199"/>
            <p:cNvSpPr>
              <a:spLocks noChangeShapeType="1"/>
            </p:cNvSpPr>
            <p:nvPr/>
          </p:nvSpPr>
          <p:spPr bwMode="auto">
            <a:xfrm>
              <a:off x="2640" y="2745"/>
              <a:ext cx="0" cy="11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Line 200"/>
            <p:cNvSpPr>
              <a:spLocks noChangeShapeType="1"/>
            </p:cNvSpPr>
            <p:nvPr/>
          </p:nvSpPr>
          <p:spPr bwMode="auto">
            <a:xfrm>
              <a:off x="5568" y="2544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Line 201"/>
            <p:cNvSpPr>
              <a:spLocks noChangeShapeType="1"/>
            </p:cNvSpPr>
            <p:nvPr/>
          </p:nvSpPr>
          <p:spPr bwMode="auto">
            <a:xfrm>
              <a:off x="5568" y="1200"/>
              <a:ext cx="0" cy="13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Line 202"/>
            <p:cNvSpPr>
              <a:spLocks noChangeShapeType="1"/>
            </p:cNvSpPr>
            <p:nvPr/>
          </p:nvSpPr>
          <p:spPr bwMode="auto">
            <a:xfrm>
              <a:off x="5568" y="2745"/>
              <a:ext cx="0" cy="11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Line 203"/>
            <p:cNvSpPr>
              <a:spLocks noChangeShapeType="1"/>
            </p:cNvSpPr>
            <p:nvPr/>
          </p:nvSpPr>
          <p:spPr bwMode="auto">
            <a:xfrm>
              <a:off x="3860" y="1200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Line 204"/>
            <p:cNvSpPr>
              <a:spLocks noChangeShapeType="1"/>
            </p:cNvSpPr>
            <p:nvPr/>
          </p:nvSpPr>
          <p:spPr bwMode="auto">
            <a:xfrm>
              <a:off x="2640" y="1200"/>
              <a:ext cx="12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Line 205"/>
            <p:cNvSpPr>
              <a:spLocks noChangeShapeType="1"/>
            </p:cNvSpPr>
            <p:nvPr/>
          </p:nvSpPr>
          <p:spPr bwMode="auto">
            <a:xfrm>
              <a:off x="4104" y="1200"/>
              <a:ext cx="14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Line 206"/>
            <p:cNvSpPr>
              <a:spLocks noChangeShapeType="1"/>
            </p:cNvSpPr>
            <p:nvPr/>
          </p:nvSpPr>
          <p:spPr bwMode="auto">
            <a:xfrm>
              <a:off x="3860" y="3865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Line 207"/>
            <p:cNvSpPr>
              <a:spLocks noChangeShapeType="1"/>
            </p:cNvSpPr>
            <p:nvPr/>
          </p:nvSpPr>
          <p:spPr bwMode="auto">
            <a:xfrm>
              <a:off x="2640" y="3865"/>
              <a:ext cx="12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Line 208"/>
            <p:cNvSpPr>
              <a:spLocks noChangeShapeType="1"/>
            </p:cNvSpPr>
            <p:nvPr/>
          </p:nvSpPr>
          <p:spPr bwMode="auto">
            <a:xfrm>
              <a:off x="4104" y="3865"/>
              <a:ext cx="14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Line 209"/>
            <p:cNvSpPr>
              <a:spLocks noChangeShapeType="1"/>
            </p:cNvSpPr>
            <p:nvPr/>
          </p:nvSpPr>
          <p:spPr bwMode="auto">
            <a:xfrm flipV="1">
              <a:off x="4106" y="100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Line 210"/>
            <p:cNvSpPr>
              <a:spLocks noChangeShapeType="1"/>
            </p:cNvSpPr>
            <p:nvPr/>
          </p:nvSpPr>
          <p:spPr bwMode="auto">
            <a:xfrm rot="5400000" flipV="1">
              <a:off x="5405" y="228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Text Box 211"/>
            <p:cNvSpPr txBox="1">
              <a:spLocks noChangeArrowheads="1"/>
            </p:cNvSpPr>
            <p:nvPr/>
          </p:nvSpPr>
          <p:spPr bwMode="auto">
            <a:xfrm>
              <a:off x="4131" y="937"/>
              <a:ext cx="36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i="1"/>
                <a:t>y</a:t>
              </a:r>
            </a:p>
          </p:txBody>
        </p:sp>
        <p:sp>
          <p:nvSpPr>
            <p:cNvPr id="187" name="Text Box 212"/>
            <p:cNvSpPr txBox="1">
              <a:spLocks noChangeArrowheads="1"/>
            </p:cNvSpPr>
            <p:nvPr/>
          </p:nvSpPr>
          <p:spPr bwMode="auto">
            <a:xfrm>
              <a:off x="5579" y="2546"/>
              <a:ext cx="36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i="1"/>
                <a:t>x</a:t>
              </a:r>
            </a:p>
          </p:txBody>
        </p:sp>
      </p:grpSp>
      <p:sp>
        <p:nvSpPr>
          <p:cNvPr id="371" name="Line 213"/>
          <p:cNvSpPr>
            <a:spLocks noChangeShapeType="1"/>
          </p:cNvSpPr>
          <p:nvPr/>
        </p:nvSpPr>
        <p:spPr bwMode="auto">
          <a:xfrm>
            <a:off x="5270046" y="1708150"/>
            <a:ext cx="0" cy="5149850"/>
          </a:xfrm>
          <a:prstGeom prst="line">
            <a:avLst/>
          </a:prstGeom>
          <a:noFill/>
          <a:ln w="57150">
            <a:solidFill>
              <a:srgbClr val="FF0066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4" name="Left Arrow Callout 373"/>
          <p:cNvSpPr/>
          <p:nvPr/>
        </p:nvSpPr>
        <p:spPr>
          <a:xfrm>
            <a:off x="2917371" y="3842657"/>
            <a:ext cx="1578429" cy="1284514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TextBox 374"/>
          <p:cNvSpPr txBox="1"/>
          <p:nvPr/>
        </p:nvSpPr>
        <p:spPr>
          <a:xfrm>
            <a:off x="3592286" y="3973286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Vertex goes in the middle</a:t>
            </a:r>
            <a:endParaRPr lang="en-US" sz="1500" dirty="0"/>
          </a:p>
        </p:txBody>
      </p:sp>
      <p:sp>
        <p:nvSpPr>
          <p:cNvPr id="192" name="Freeform 244"/>
          <p:cNvSpPr>
            <a:spLocks/>
          </p:cNvSpPr>
          <p:nvPr/>
        </p:nvSpPr>
        <p:spPr bwMode="auto">
          <a:xfrm>
            <a:off x="3743249" y="2073561"/>
            <a:ext cx="3101163" cy="2727084"/>
          </a:xfrm>
          <a:custGeom>
            <a:avLst/>
            <a:gdLst>
              <a:gd name="connsiteX0" fmla="*/ 0 w 10358"/>
              <a:gd name="connsiteY0" fmla="*/ 0 h 10005"/>
              <a:gd name="connsiteX1" fmla="*/ 2865 w 10358"/>
              <a:gd name="connsiteY1" fmla="*/ 7917 h 10005"/>
              <a:gd name="connsiteX2" fmla="*/ 5027 w 10358"/>
              <a:gd name="connsiteY2" fmla="*/ 10000 h 10005"/>
              <a:gd name="connsiteX3" fmla="*/ 9529 w 10358"/>
              <a:gd name="connsiteY3" fmla="*/ 7949 h 10005"/>
              <a:gd name="connsiteX4" fmla="*/ 10000 w 10358"/>
              <a:gd name="connsiteY4" fmla="*/ 167 h 10005"/>
              <a:gd name="connsiteX0" fmla="*/ 444 w 10802"/>
              <a:gd name="connsiteY0" fmla="*/ 0 h 10016"/>
              <a:gd name="connsiteX1" fmla="*/ 838 w 10802"/>
              <a:gd name="connsiteY1" fmla="*/ 8044 h 10016"/>
              <a:gd name="connsiteX2" fmla="*/ 5471 w 10802"/>
              <a:gd name="connsiteY2" fmla="*/ 10000 h 10016"/>
              <a:gd name="connsiteX3" fmla="*/ 9973 w 10802"/>
              <a:gd name="connsiteY3" fmla="*/ 7949 h 10016"/>
              <a:gd name="connsiteX4" fmla="*/ 10444 w 10802"/>
              <a:gd name="connsiteY4" fmla="*/ 167 h 10016"/>
              <a:gd name="connsiteX0" fmla="*/ 444 w 14336"/>
              <a:gd name="connsiteY0" fmla="*/ 0 h 10016"/>
              <a:gd name="connsiteX1" fmla="*/ 838 w 14336"/>
              <a:gd name="connsiteY1" fmla="*/ 8044 h 10016"/>
              <a:gd name="connsiteX2" fmla="*/ 5471 w 14336"/>
              <a:gd name="connsiteY2" fmla="*/ 10000 h 10016"/>
              <a:gd name="connsiteX3" fmla="*/ 9973 w 14336"/>
              <a:gd name="connsiteY3" fmla="*/ 7949 h 10016"/>
              <a:gd name="connsiteX4" fmla="*/ 14336 w 14336"/>
              <a:gd name="connsiteY4" fmla="*/ 2072 h 10016"/>
              <a:gd name="connsiteX0" fmla="*/ 0 w 17599"/>
              <a:gd name="connsiteY0" fmla="*/ 0 h 7953"/>
              <a:gd name="connsiteX1" fmla="*/ 4101 w 17599"/>
              <a:gd name="connsiteY1" fmla="*/ 5981 h 7953"/>
              <a:gd name="connsiteX2" fmla="*/ 8734 w 17599"/>
              <a:gd name="connsiteY2" fmla="*/ 7937 h 7953"/>
              <a:gd name="connsiteX3" fmla="*/ 13236 w 17599"/>
              <a:gd name="connsiteY3" fmla="*/ 5886 h 7953"/>
              <a:gd name="connsiteX4" fmla="*/ 17599 w 17599"/>
              <a:gd name="connsiteY4" fmla="*/ 9 h 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99" h="7953">
                <a:moveTo>
                  <a:pt x="0" y="0"/>
                </a:moveTo>
                <a:cubicBezTo>
                  <a:pt x="477" y="1315"/>
                  <a:pt x="2645" y="4658"/>
                  <a:pt x="4101" y="5981"/>
                </a:cubicBezTo>
                <a:cubicBezTo>
                  <a:pt x="5557" y="7304"/>
                  <a:pt x="7212" y="7953"/>
                  <a:pt x="8734" y="7937"/>
                </a:cubicBezTo>
                <a:cubicBezTo>
                  <a:pt x="10256" y="7921"/>
                  <a:pt x="11759" y="7207"/>
                  <a:pt x="13236" y="5886"/>
                </a:cubicBezTo>
                <a:cubicBezTo>
                  <a:pt x="14713" y="4565"/>
                  <a:pt x="17022" y="1624"/>
                  <a:pt x="17599" y="9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" grpId="0" animBg="1"/>
      <p:bldP spid="374" grpId="0" animBg="1"/>
      <p:bldP spid="375" grpId="0"/>
      <p:bldP spid="19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2322"/>
          </a:xfrm>
        </p:spPr>
        <p:txBody>
          <a:bodyPr>
            <a:noAutofit/>
          </a:bodyPr>
          <a:lstStyle/>
          <a:p>
            <a:r>
              <a:rPr lang="en-US" sz="3200" dirty="0" smtClean="0"/>
              <a:t>Solving Quadratic Equations using a graph…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82320" y="1209041"/>
            <a:ext cx="718312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Solutions to a quadratic equation have many different names.  You may hear them called roots, solutions, zeros, or the x-intercepts.</a:t>
            </a:r>
          </a:p>
          <a:p>
            <a:endParaRPr lang="en-US" sz="2300" dirty="0" smtClean="0"/>
          </a:p>
          <a:p>
            <a:r>
              <a:rPr lang="en-US" sz="2300" dirty="0" smtClean="0"/>
              <a:t>Either way, they are all the same.  </a:t>
            </a:r>
            <a:r>
              <a:rPr lang="en-US" sz="2300" u="sng" dirty="0" smtClean="0"/>
              <a:t>They are the </a:t>
            </a:r>
            <a:r>
              <a:rPr lang="en-US" sz="2300" i="1" u="sng" dirty="0" smtClean="0"/>
              <a:t>x</a:t>
            </a:r>
            <a:r>
              <a:rPr lang="en-US" sz="2300" u="sng" dirty="0" smtClean="0"/>
              <a:t>-values of the intersection of the parabola and the </a:t>
            </a:r>
            <a:r>
              <a:rPr lang="en-US" sz="2300" i="1" u="sng" dirty="0" smtClean="0"/>
              <a:t>x</a:t>
            </a:r>
            <a:r>
              <a:rPr lang="en-US" sz="2300" u="sng" dirty="0" smtClean="0"/>
              <a:t>-axis</a:t>
            </a:r>
            <a:r>
              <a:rPr lang="en-US" sz="2300" dirty="0" smtClean="0"/>
              <a:t>.</a:t>
            </a:r>
          </a:p>
          <a:p>
            <a:endParaRPr lang="en-US" sz="2300" dirty="0" smtClean="0"/>
          </a:p>
          <a:p>
            <a:r>
              <a:rPr lang="en-US" sz="2300" dirty="0" smtClean="0"/>
              <a:t>When graphing, we have three situations that could happen.</a:t>
            </a:r>
          </a:p>
          <a:p>
            <a:pPr lvl="1">
              <a:buFont typeface="Arial" pitchFamily="34" charset="0"/>
              <a:buChar char="•"/>
            </a:pPr>
            <a:r>
              <a:rPr lang="en-US" sz="2300" dirty="0" smtClean="0"/>
              <a:t>The graph crosses the x-axis twice giving us </a:t>
            </a:r>
            <a:r>
              <a:rPr lang="en-US" sz="2300" u="sng" dirty="0" smtClean="0"/>
              <a:t>two real solutions.</a:t>
            </a:r>
          </a:p>
          <a:p>
            <a:pPr lvl="1">
              <a:buFont typeface="Arial" pitchFamily="34" charset="0"/>
              <a:buChar char="•"/>
            </a:pPr>
            <a:r>
              <a:rPr lang="en-US" sz="2300" dirty="0" smtClean="0"/>
              <a:t>The graph could have its vertex on the x-axis giving us </a:t>
            </a:r>
            <a:r>
              <a:rPr lang="en-US" sz="2300" u="sng" dirty="0" smtClean="0"/>
              <a:t>one real solution</a:t>
            </a:r>
            <a:r>
              <a:rPr lang="en-US" sz="23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2300" dirty="0" smtClean="0"/>
              <a:t>Or the graph could not cross the x-axis at all.  This gives us </a:t>
            </a:r>
            <a:r>
              <a:rPr lang="en-US" sz="2300" u="sng" dirty="0" smtClean="0"/>
              <a:t>no real solutions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7" name="Rectangle 585"/>
          <p:cNvSpPr>
            <a:spLocks noChangeArrowheads="1"/>
          </p:cNvSpPr>
          <p:nvPr/>
        </p:nvSpPr>
        <p:spPr bwMode="auto">
          <a:xfrm>
            <a:off x="1849438" y="4471988"/>
            <a:ext cx="1290637" cy="279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49" name="Rectangle 577"/>
          <p:cNvSpPr>
            <a:spLocks noChangeArrowheads="1"/>
          </p:cNvSpPr>
          <p:nvPr/>
        </p:nvSpPr>
        <p:spPr bwMode="auto">
          <a:xfrm>
            <a:off x="1909128" y="3214053"/>
            <a:ext cx="954087" cy="298450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35025"/>
          </a:xfrm>
        </p:spPr>
        <p:txBody>
          <a:bodyPr>
            <a:normAutofit/>
          </a:bodyPr>
          <a:lstStyle/>
          <a:p>
            <a:r>
              <a:rPr lang="en-US" sz="3100" dirty="0"/>
              <a:t>Quadratic </a:t>
            </a:r>
            <a:r>
              <a:rPr lang="en-US" sz="3100" dirty="0" smtClean="0"/>
              <a:t>Functions</a:t>
            </a:r>
            <a:endParaRPr lang="en-US" sz="3100" i="1" dirty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71463" y="1716088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graph of a quadratic function is a  </a:t>
            </a:r>
            <a:r>
              <a:rPr lang="en-US" b="1" dirty="0">
                <a:solidFill>
                  <a:srgbClr val="3366FF"/>
                </a:solidFill>
              </a:rPr>
              <a:t>parabola</a:t>
            </a:r>
            <a:r>
              <a:rPr lang="en-US" dirty="0"/>
              <a:t>.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71463" y="2709863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parabola can open up or down.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91783" y="3176905"/>
            <a:ext cx="3657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If the parabola opens up, the lowest point </a:t>
            </a:r>
            <a:r>
              <a:rPr lang="en-US" dirty="0" smtClean="0"/>
              <a:t>(minimum) is </a:t>
            </a:r>
            <a:r>
              <a:rPr lang="en-US" dirty="0"/>
              <a:t>called the vertex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71463" y="4394200"/>
            <a:ext cx="3657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If the parabola opens down, the vertex is the highest </a:t>
            </a:r>
            <a:r>
              <a:rPr lang="en-US" dirty="0" smtClean="0"/>
              <a:t>point (maximum).</a:t>
            </a:r>
            <a:endParaRPr lang="en-US" dirty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81623" y="5511483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NOTE:  if the parabola opened left or right it would </a:t>
            </a:r>
            <a:r>
              <a:rPr lang="en-US" b="1" u="sng" dirty="0"/>
              <a:t>not</a:t>
            </a:r>
            <a:r>
              <a:rPr lang="en-US" dirty="0"/>
              <a:t> be a function!</a:t>
            </a:r>
          </a:p>
        </p:txBody>
      </p:sp>
      <p:grpSp>
        <p:nvGrpSpPr>
          <p:cNvPr id="3664" name="Group 592"/>
          <p:cNvGrpSpPr>
            <a:grpSpLocks/>
          </p:cNvGrpSpPr>
          <p:nvPr/>
        </p:nvGrpSpPr>
        <p:grpSpPr bwMode="auto">
          <a:xfrm>
            <a:off x="4191000" y="1487488"/>
            <a:ext cx="5241925" cy="4648200"/>
            <a:chOff x="2640" y="937"/>
            <a:chExt cx="3302" cy="2928"/>
          </a:xfrm>
        </p:grpSpPr>
        <p:sp>
          <p:nvSpPr>
            <p:cNvPr id="3224" name="Rectangle 152"/>
            <p:cNvSpPr>
              <a:spLocks noChangeArrowheads="1"/>
            </p:cNvSpPr>
            <p:nvPr/>
          </p:nvSpPr>
          <p:spPr bwMode="auto">
            <a:xfrm>
              <a:off x="5324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23" name="Rectangle 151"/>
            <p:cNvSpPr>
              <a:spLocks noChangeArrowheads="1"/>
            </p:cNvSpPr>
            <p:nvPr/>
          </p:nvSpPr>
          <p:spPr bwMode="auto">
            <a:xfrm>
              <a:off x="5080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22" name="Rectangle 150"/>
            <p:cNvSpPr>
              <a:spLocks noChangeArrowheads="1"/>
            </p:cNvSpPr>
            <p:nvPr/>
          </p:nvSpPr>
          <p:spPr bwMode="auto">
            <a:xfrm>
              <a:off x="4836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21" name="Rectangle 149"/>
            <p:cNvSpPr>
              <a:spLocks noChangeArrowheads="1"/>
            </p:cNvSpPr>
            <p:nvPr/>
          </p:nvSpPr>
          <p:spPr bwMode="auto">
            <a:xfrm>
              <a:off x="4592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20" name="Rectangle 148"/>
            <p:cNvSpPr>
              <a:spLocks noChangeArrowheads="1"/>
            </p:cNvSpPr>
            <p:nvPr/>
          </p:nvSpPr>
          <p:spPr bwMode="auto">
            <a:xfrm>
              <a:off x="4348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19" name="Rectangle 147"/>
            <p:cNvSpPr>
              <a:spLocks noChangeArrowheads="1"/>
            </p:cNvSpPr>
            <p:nvPr/>
          </p:nvSpPr>
          <p:spPr bwMode="auto">
            <a:xfrm>
              <a:off x="4104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18" name="Rectangle 146"/>
            <p:cNvSpPr>
              <a:spLocks noChangeArrowheads="1"/>
            </p:cNvSpPr>
            <p:nvPr/>
          </p:nvSpPr>
          <p:spPr bwMode="auto">
            <a:xfrm>
              <a:off x="3860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17" name="Rectangle 145"/>
            <p:cNvSpPr>
              <a:spLocks noChangeArrowheads="1"/>
            </p:cNvSpPr>
            <p:nvPr/>
          </p:nvSpPr>
          <p:spPr bwMode="auto">
            <a:xfrm>
              <a:off x="3616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16" name="Rectangle 144"/>
            <p:cNvSpPr>
              <a:spLocks noChangeArrowheads="1"/>
            </p:cNvSpPr>
            <p:nvPr/>
          </p:nvSpPr>
          <p:spPr bwMode="auto">
            <a:xfrm>
              <a:off x="3372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15" name="Rectangle 143"/>
            <p:cNvSpPr>
              <a:spLocks noChangeArrowheads="1"/>
            </p:cNvSpPr>
            <p:nvPr/>
          </p:nvSpPr>
          <p:spPr bwMode="auto">
            <a:xfrm>
              <a:off x="3128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14" name="Rectangle 142"/>
            <p:cNvSpPr>
              <a:spLocks noChangeArrowheads="1"/>
            </p:cNvSpPr>
            <p:nvPr/>
          </p:nvSpPr>
          <p:spPr bwMode="auto">
            <a:xfrm>
              <a:off x="2884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13" name="Rectangle 141"/>
            <p:cNvSpPr>
              <a:spLocks noChangeArrowheads="1"/>
            </p:cNvSpPr>
            <p:nvPr/>
          </p:nvSpPr>
          <p:spPr bwMode="auto">
            <a:xfrm>
              <a:off x="2640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12" name="Rectangle 140"/>
            <p:cNvSpPr>
              <a:spLocks noChangeArrowheads="1"/>
            </p:cNvSpPr>
            <p:nvPr/>
          </p:nvSpPr>
          <p:spPr bwMode="auto">
            <a:xfrm>
              <a:off x="5324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11" name="Rectangle 139"/>
            <p:cNvSpPr>
              <a:spLocks noChangeArrowheads="1"/>
            </p:cNvSpPr>
            <p:nvPr/>
          </p:nvSpPr>
          <p:spPr bwMode="auto">
            <a:xfrm>
              <a:off x="5080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10" name="Rectangle 138"/>
            <p:cNvSpPr>
              <a:spLocks noChangeArrowheads="1"/>
            </p:cNvSpPr>
            <p:nvPr/>
          </p:nvSpPr>
          <p:spPr bwMode="auto">
            <a:xfrm>
              <a:off x="4836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09" name="Rectangle 137"/>
            <p:cNvSpPr>
              <a:spLocks noChangeArrowheads="1"/>
            </p:cNvSpPr>
            <p:nvPr/>
          </p:nvSpPr>
          <p:spPr bwMode="auto">
            <a:xfrm>
              <a:off x="4592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08" name="Rectangle 136"/>
            <p:cNvSpPr>
              <a:spLocks noChangeArrowheads="1"/>
            </p:cNvSpPr>
            <p:nvPr/>
          </p:nvSpPr>
          <p:spPr bwMode="auto">
            <a:xfrm>
              <a:off x="4348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07" name="Rectangle 135"/>
            <p:cNvSpPr>
              <a:spLocks noChangeArrowheads="1"/>
            </p:cNvSpPr>
            <p:nvPr/>
          </p:nvSpPr>
          <p:spPr bwMode="auto">
            <a:xfrm>
              <a:off x="4104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06" name="Rectangle 134"/>
            <p:cNvSpPr>
              <a:spLocks noChangeArrowheads="1"/>
            </p:cNvSpPr>
            <p:nvPr/>
          </p:nvSpPr>
          <p:spPr bwMode="auto">
            <a:xfrm>
              <a:off x="3860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05" name="Rectangle 133"/>
            <p:cNvSpPr>
              <a:spLocks noChangeArrowheads="1"/>
            </p:cNvSpPr>
            <p:nvPr/>
          </p:nvSpPr>
          <p:spPr bwMode="auto">
            <a:xfrm>
              <a:off x="3616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04" name="Rectangle 132"/>
            <p:cNvSpPr>
              <a:spLocks noChangeArrowheads="1"/>
            </p:cNvSpPr>
            <p:nvPr/>
          </p:nvSpPr>
          <p:spPr bwMode="auto">
            <a:xfrm>
              <a:off x="3372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03" name="Rectangle 131"/>
            <p:cNvSpPr>
              <a:spLocks noChangeArrowheads="1"/>
            </p:cNvSpPr>
            <p:nvPr/>
          </p:nvSpPr>
          <p:spPr bwMode="auto">
            <a:xfrm>
              <a:off x="3128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02" name="Rectangle 130"/>
            <p:cNvSpPr>
              <a:spLocks noChangeArrowheads="1"/>
            </p:cNvSpPr>
            <p:nvPr/>
          </p:nvSpPr>
          <p:spPr bwMode="auto">
            <a:xfrm>
              <a:off x="2884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01" name="Rectangle 129"/>
            <p:cNvSpPr>
              <a:spLocks noChangeArrowheads="1"/>
            </p:cNvSpPr>
            <p:nvPr/>
          </p:nvSpPr>
          <p:spPr bwMode="auto">
            <a:xfrm>
              <a:off x="2640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00" name="Rectangle 128"/>
            <p:cNvSpPr>
              <a:spLocks noChangeArrowheads="1"/>
            </p:cNvSpPr>
            <p:nvPr/>
          </p:nvSpPr>
          <p:spPr bwMode="auto">
            <a:xfrm>
              <a:off x="5324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99" name="Rectangle 127"/>
            <p:cNvSpPr>
              <a:spLocks noChangeArrowheads="1"/>
            </p:cNvSpPr>
            <p:nvPr/>
          </p:nvSpPr>
          <p:spPr bwMode="auto">
            <a:xfrm>
              <a:off x="5080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98" name="Rectangle 126"/>
            <p:cNvSpPr>
              <a:spLocks noChangeArrowheads="1"/>
            </p:cNvSpPr>
            <p:nvPr/>
          </p:nvSpPr>
          <p:spPr bwMode="auto">
            <a:xfrm>
              <a:off x="4836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97" name="Rectangle 125"/>
            <p:cNvSpPr>
              <a:spLocks noChangeArrowheads="1"/>
            </p:cNvSpPr>
            <p:nvPr/>
          </p:nvSpPr>
          <p:spPr bwMode="auto">
            <a:xfrm>
              <a:off x="4592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96" name="Rectangle 124"/>
            <p:cNvSpPr>
              <a:spLocks noChangeArrowheads="1"/>
            </p:cNvSpPr>
            <p:nvPr/>
          </p:nvSpPr>
          <p:spPr bwMode="auto">
            <a:xfrm>
              <a:off x="4348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95" name="Rectangle 123"/>
            <p:cNvSpPr>
              <a:spLocks noChangeArrowheads="1"/>
            </p:cNvSpPr>
            <p:nvPr/>
          </p:nvSpPr>
          <p:spPr bwMode="auto">
            <a:xfrm>
              <a:off x="4104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94" name="Rectangle 122"/>
            <p:cNvSpPr>
              <a:spLocks noChangeArrowheads="1"/>
            </p:cNvSpPr>
            <p:nvPr/>
          </p:nvSpPr>
          <p:spPr bwMode="auto">
            <a:xfrm>
              <a:off x="3860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93" name="Rectangle 121"/>
            <p:cNvSpPr>
              <a:spLocks noChangeArrowheads="1"/>
            </p:cNvSpPr>
            <p:nvPr/>
          </p:nvSpPr>
          <p:spPr bwMode="auto">
            <a:xfrm>
              <a:off x="3616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92" name="Rectangle 120"/>
            <p:cNvSpPr>
              <a:spLocks noChangeArrowheads="1"/>
            </p:cNvSpPr>
            <p:nvPr/>
          </p:nvSpPr>
          <p:spPr bwMode="auto">
            <a:xfrm>
              <a:off x="3372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91" name="Rectangle 119"/>
            <p:cNvSpPr>
              <a:spLocks noChangeArrowheads="1"/>
            </p:cNvSpPr>
            <p:nvPr/>
          </p:nvSpPr>
          <p:spPr bwMode="auto">
            <a:xfrm>
              <a:off x="3128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90" name="Rectangle 118"/>
            <p:cNvSpPr>
              <a:spLocks noChangeArrowheads="1"/>
            </p:cNvSpPr>
            <p:nvPr/>
          </p:nvSpPr>
          <p:spPr bwMode="auto">
            <a:xfrm>
              <a:off x="2884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89" name="Rectangle 117"/>
            <p:cNvSpPr>
              <a:spLocks noChangeArrowheads="1"/>
            </p:cNvSpPr>
            <p:nvPr/>
          </p:nvSpPr>
          <p:spPr bwMode="auto">
            <a:xfrm>
              <a:off x="2640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88" name="Rectangle 116"/>
            <p:cNvSpPr>
              <a:spLocks noChangeArrowheads="1"/>
            </p:cNvSpPr>
            <p:nvPr/>
          </p:nvSpPr>
          <p:spPr bwMode="auto">
            <a:xfrm>
              <a:off x="5324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87" name="Rectangle 115"/>
            <p:cNvSpPr>
              <a:spLocks noChangeArrowheads="1"/>
            </p:cNvSpPr>
            <p:nvPr/>
          </p:nvSpPr>
          <p:spPr bwMode="auto">
            <a:xfrm>
              <a:off x="5080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86" name="Rectangle 114"/>
            <p:cNvSpPr>
              <a:spLocks noChangeArrowheads="1"/>
            </p:cNvSpPr>
            <p:nvPr/>
          </p:nvSpPr>
          <p:spPr bwMode="auto">
            <a:xfrm>
              <a:off x="4836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85" name="Rectangle 113"/>
            <p:cNvSpPr>
              <a:spLocks noChangeArrowheads="1"/>
            </p:cNvSpPr>
            <p:nvPr/>
          </p:nvSpPr>
          <p:spPr bwMode="auto">
            <a:xfrm>
              <a:off x="4592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84" name="Rectangle 112"/>
            <p:cNvSpPr>
              <a:spLocks noChangeArrowheads="1"/>
            </p:cNvSpPr>
            <p:nvPr/>
          </p:nvSpPr>
          <p:spPr bwMode="auto">
            <a:xfrm>
              <a:off x="4348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83" name="Rectangle 111"/>
            <p:cNvSpPr>
              <a:spLocks noChangeArrowheads="1"/>
            </p:cNvSpPr>
            <p:nvPr/>
          </p:nvSpPr>
          <p:spPr bwMode="auto">
            <a:xfrm>
              <a:off x="4104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82" name="Rectangle 110"/>
            <p:cNvSpPr>
              <a:spLocks noChangeArrowheads="1"/>
            </p:cNvSpPr>
            <p:nvPr/>
          </p:nvSpPr>
          <p:spPr bwMode="auto">
            <a:xfrm>
              <a:off x="3860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81" name="Rectangle 109"/>
            <p:cNvSpPr>
              <a:spLocks noChangeArrowheads="1"/>
            </p:cNvSpPr>
            <p:nvPr/>
          </p:nvSpPr>
          <p:spPr bwMode="auto">
            <a:xfrm>
              <a:off x="3616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80" name="Rectangle 108"/>
            <p:cNvSpPr>
              <a:spLocks noChangeArrowheads="1"/>
            </p:cNvSpPr>
            <p:nvPr/>
          </p:nvSpPr>
          <p:spPr bwMode="auto">
            <a:xfrm>
              <a:off x="3372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79" name="Rectangle 107"/>
            <p:cNvSpPr>
              <a:spLocks noChangeArrowheads="1"/>
            </p:cNvSpPr>
            <p:nvPr/>
          </p:nvSpPr>
          <p:spPr bwMode="auto">
            <a:xfrm>
              <a:off x="3128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78" name="Rectangle 106"/>
            <p:cNvSpPr>
              <a:spLocks noChangeArrowheads="1"/>
            </p:cNvSpPr>
            <p:nvPr/>
          </p:nvSpPr>
          <p:spPr bwMode="auto">
            <a:xfrm>
              <a:off x="2884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77" name="Rectangle 105"/>
            <p:cNvSpPr>
              <a:spLocks noChangeArrowheads="1"/>
            </p:cNvSpPr>
            <p:nvPr/>
          </p:nvSpPr>
          <p:spPr bwMode="auto">
            <a:xfrm>
              <a:off x="2640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76" name="Rectangle 104"/>
            <p:cNvSpPr>
              <a:spLocks noChangeArrowheads="1"/>
            </p:cNvSpPr>
            <p:nvPr/>
          </p:nvSpPr>
          <p:spPr bwMode="auto">
            <a:xfrm>
              <a:off x="5324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75" name="Rectangle 103"/>
            <p:cNvSpPr>
              <a:spLocks noChangeArrowheads="1"/>
            </p:cNvSpPr>
            <p:nvPr/>
          </p:nvSpPr>
          <p:spPr bwMode="auto">
            <a:xfrm>
              <a:off x="5080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74" name="Rectangle 102"/>
            <p:cNvSpPr>
              <a:spLocks noChangeArrowheads="1"/>
            </p:cNvSpPr>
            <p:nvPr/>
          </p:nvSpPr>
          <p:spPr bwMode="auto">
            <a:xfrm>
              <a:off x="4836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73" name="Rectangle 101"/>
            <p:cNvSpPr>
              <a:spLocks noChangeArrowheads="1"/>
            </p:cNvSpPr>
            <p:nvPr/>
          </p:nvSpPr>
          <p:spPr bwMode="auto">
            <a:xfrm>
              <a:off x="4592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72" name="Rectangle 100"/>
            <p:cNvSpPr>
              <a:spLocks noChangeArrowheads="1"/>
            </p:cNvSpPr>
            <p:nvPr/>
          </p:nvSpPr>
          <p:spPr bwMode="auto">
            <a:xfrm>
              <a:off x="4348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71" name="Rectangle 99"/>
            <p:cNvSpPr>
              <a:spLocks noChangeArrowheads="1"/>
            </p:cNvSpPr>
            <p:nvPr/>
          </p:nvSpPr>
          <p:spPr bwMode="auto">
            <a:xfrm>
              <a:off x="4104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70" name="Rectangle 98"/>
            <p:cNvSpPr>
              <a:spLocks noChangeArrowheads="1"/>
            </p:cNvSpPr>
            <p:nvPr/>
          </p:nvSpPr>
          <p:spPr bwMode="auto">
            <a:xfrm>
              <a:off x="3860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69" name="Rectangle 97"/>
            <p:cNvSpPr>
              <a:spLocks noChangeArrowheads="1"/>
            </p:cNvSpPr>
            <p:nvPr/>
          </p:nvSpPr>
          <p:spPr bwMode="auto">
            <a:xfrm>
              <a:off x="3616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68" name="Rectangle 96"/>
            <p:cNvSpPr>
              <a:spLocks noChangeArrowheads="1"/>
            </p:cNvSpPr>
            <p:nvPr/>
          </p:nvSpPr>
          <p:spPr bwMode="auto">
            <a:xfrm>
              <a:off x="3372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67" name="Rectangle 95"/>
            <p:cNvSpPr>
              <a:spLocks noChangeArrowheads="1"/>
            </p:cNvSpPr>
            <p:nvPr/>
          </p:nvSpPr>
          <p:spPr bwMode="auto">
            <a:xfrm>
              <a:off x="3128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66" name="Rectangle 94"/>
            <p:cNvSpPr>
              <a:spLocks noChangeArrowheads="1"/>
            </p:cNvSpPr>
            <p:nvPr/>
          </p:nvSpPr>
          <p:spPr bwMode="auto">
            <a:xfrm>
              <a:off x="2884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65" name="Rectangle 93"/>
            <p:cNvSpPr>
              <a:spLocks noChangeArrowheads="1"/>
            </p:cNvSpPr>
            <p:nvPr/>
          </p:nvSpPr>
          <p:spPr bwMode="auto">
            <a:xfrm>
              <a:off x="2640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64" name="Rectangle 92"/>
            <p:cNvSpPr>
              <a:spLocks noChangeArrowheads="1"/>
            </p:cNvSpPr>
            <p:nvPr/>
          </p:nvSpPr>
          <p:spPr bwMode="auto">
            <a:xfrm>
              <a:off x="5324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63" name="Rectangle 91"/>
            <p:cNvSpPr>
              <a:spLocks noChangeArrowheads="1"/>
            </p:cNvSpPr>
            <p:nvPr/>
          </p:nvSpPr>
          <p:spPr bwMode="auto">
            <a:xfrm>
              <a:off x="5080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62" name="Rectangle 90"/>
            <p:cNvSpPr>
              <a:spLocks noChangeArrowheads="1"/>
            </p:cNvSpPr>
            <p:nvPr/>
          </p:nvSpPr>
          <p:spPr bwMode="auto">
            <a:xfrm>
              <a:off x="4836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61" name="Rectangle 89"/>
            <p:cNvSpPr>
              <a:spLocks noChangeArrowheads="1"/>
            </p:cNvSpPr>
            <p:nvPr/>
          </p:nvSpPr>
          <p:spPr bwMode="auto">
            <a:xfrm>
              <a:off x="4592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60" name="Rectangle 88"/>
            <p:cNvSpPr>
              <a:spLocks noChangeArrowheads="1"/>
            </p:cNvSpPr>
            <p:nvPr/>
          </p:nvSpPr>
          <p:spPr bwMode="auto">
            <a:xfrm>
              <a:off x="4348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59" name="Rectangle 87"/>
            <p:cNvSpPr>
              <a:spLocks noChangeArrowheads="1"/>
            </p:cNvSpPr>
            <p:nvPr/>
          </p:nvSpPr>
          <p:spPr bwMode="auto">
            <a:xfrm>
              <a:off x="4104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58" name="Rectangle 86"/>
            <p:cNvSpPr>
              <a:spLocks noChangeArrowheads="1"/>
            </p:cNvSpPr>
            <p:nvPr/>
          </p:nvSpPr>
          <p:spPr bwMode="auto">
            <a:xfrm>
              <a:off x="3860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57" name="Rectangle 85"/>
            <p:cNvSpPr>
              <a:spLocks noChangeArrowheads="1"/>
            </p:cNvSpPr>
            <p:nvPr/>
          </p:nvSpPr>
          <p:spPr bwMode="auto">
            <a:xfrm>
              <a:off x="3616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56" name="Rectangle 84"/>
            <p:cNvSpPr>
              <a:spLocks noChangeArrowheads="1"/>
            </p:cNvSpPr>
            <p:nvPr/>
          </p:nvSpPr>
          <p:spPr bwMode="auto">
            <a:xfrm>
              <a:off x="3372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55" name="Rectangle 83"/>
            <p:cNvSpPr>
              <a:spLocks noChangeArrowheads="1"/>
            </p:cNvSpPr>
            <p:nvPr/>
          </p:nvSpPr>
          <p:spPr bwMode="auto">
            <a:xfrm>
              <a:off x="3128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54" name="Rectangle 82"/>
            <p:cNvSpPr>
              <a:spLocks noChangeArrowheads="1"/>
            </p:cNvSpPr>
            <p:nvPr/>
          </p:nvSpPr>
          <p:spPr bwMode="auto">
            <a:xfrm>
              <a:off x="2884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53" name="Rectangle 81"/>
            <p:cNvSpPr>
              <a:spLocks noChangeArrowheads="1"/>
            </p:cNvSpPr>
            <p:nvPr/>
          </p:nvSpPr>
          <p:spPr bwMode="auto">
            <a:xfrm>
              <a:off x="2640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52" name="Rectangle 80"/>
            <p:cNvSpPr>
              <a:spLocks noChangeArrowheads="1"/>
            </p:cNvSpPr>
            <p:nvPr/>
          </p:nvSpPr>
          <p:spPr bwMode="auto">
            <a:xfrm>
              <a:off x="5324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51" name="Rectangle 79"/>
            <p:cNvSpPr>
              <a:spLocks noChangeArrowheads="1"/>
            </p:cNvSpPr>
            <p:nvPr/>
          </p:nvSpPr>
          <p:spPr bwMode="auto">
            <a:xfrm>
              <a:off x="5080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50" name="Rectangle 78"/>
            <p:cNvSpPr>
              <a:spLocks noChangeArrowheads="1"/>
            </p:cNvSpPr>
            <p:nvPr/>
          </p:nvSpPr>
          <p:spPr bwMode="auto">
            <a:xfrm>
              <a:off x="4836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49" name="Rectangle 77"/>
            <p:cNvSpPr>
              <a:spLocks noChangeArrowheads="1"/>
            </p:cNvSpPr>
            <p:nvPr/>
          </p:nvSpPr>
          <p:spPr bwMode="auto">
            <a:xfrm>
              <a:off x="4592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48" name="Rectangle 76"/>
            <p:cNvSpPr>
              <a:spLocks noChangeArrowheads="1"/>
            </p:cNvSpPr>
            <p:nvPr/>
          </p:nvSpPr>
          <p:spPr bwMode="auto">
            <a:xfrm>
              <a:off x="4348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47" name="Rectangle 75"/>
            <p:cNvSpPr>
              <a:spLocks noChangeArrowheads="1"/>
            </p:cNvSpPr>
            <p:nvPr/>
          </p:nvSpPr>
          <p:spPr bwMode="auto">
            <a:xfrm>
              <a:off x="4104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46" name="Rectangle 74"/>
            <p:cNvSpPr>
              <a:spLocks noChangeArrowheads="1"/>
            </p:cNvSpPr>
            <p:nvPr/>
          </p:nvSpPr>
          <p:spPr bwMode="auto">
            <a:xfrm>
              <a:off x="3860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45" name="Rectangle 73"/>
            <p:cNvSpPr>
              <a:spLocks noChangeArrowheads="1"/>
            </p:cNvSpPr>
            <p:nvPr/>
          </p:nvSpPr>
          <p:spPr bwMode="auto">
            <a:xfrm>
              <a:off x="3616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44" name="Rectangle 72"/>
            <p:cNvSpPr>
              <a:spLocks noChangeArrowheads="1"/>
            </p:cNvSpPr>
            <p:nvPr/>
          </p:nvSpPr>
          <p:spPr bwMode="auto">
            <a:xfrm>
              <a:off x="3372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43" name="Rectangle 71"/>
            <p:cNvSpPr>
              <a:spLocks noChangeArrowheads="1"/>
            </p:cNvSpPr>
            <p:nvPr/>
          </p:nvSpPr>
          <p:spPr bwMode="auto">
            <a:xfrm>
              <a:off x="3128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42" name="Rectangle 70"/>
            <p:cNvSpPr>
              <a:spLocks noChangeArrowheads="1"/>
            </p:cNvSpPr>
            <p:nvPr/>
          </p:nvSpPr>
          <p:spPr bwMode="auto">
            <a:xfrm>
              <a:off x="2884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41" name="Rectangle 69"/>
            <p:cNvSpPr>
              <a:spLocks noChangeArrowheads="1"/>
            </p:cNvSpPr>
            <p:nvPr/>
          </p:nvSpPr>
          <p:spPr bwMode="auto">
            <a:xfrm>
              <a:off x="2640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40" name="Rectangle 68"/>
            <p:cNvSpPr>
              <a:spLocks noChangeArrowheads="1"/>
            </p:cNvSpPr>
            <p:nvPr/>
          </p:nvSpPr>
          <p:spPr bwMode="auto">
            <a:xfrm>
              <a:off x="5324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39" name="Rectangle 67"/>
            <p:cNvSpPr>
              <a:spLocks noChangeArrowheads="1"/>
            </p:cNvSpPr>
            <p:nvPr/>
          </p:nvSpPr>
          <p:spPr bwMode="auto">
            <a:xfrm>
              <a:off x="5080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38" name="Rectangle 66"/>
            <p:cNvSpPr>
              <a:spLocks noChangeArrowheads="1"/>
            </p:cNvSpPr>
            <p:nvPr/>
          </p:nvSpPr>
          <p:spPr bwMode="auto">
            <a:xfrm>
              <a:off x="4836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37" name="Rectangle 65"/>
            <p:cNvSpPr>
              <a:spLocks noChangeArrowheads="1"/>
            </p:cNvSpPr>
            <p:nvPr/>
          </p:nvSpPr>
          <p:spPr bwMode="auto">
            <a:xfrm>
              <a:off x="4592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36" name="Rectangle 64"/>
            <p:cNvSpPr>
              <a:spLocks noChangeArrowheads="1"/>
            </p:cNvSpPr>
            <p:nvPr/>
          </p:nvSpPr>
          <p:spPr bwMode="auto">
            <a:xfrm>
              <a:off x="4348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35" name="Rectangle 63"/>
            <p:cNvSpPr>
              <a:spLocks noChangeArrowheads="1"/>
            </p:cNvSpPr>
            <p:nvPr/>
          </p:nvSpPr>
          <p:spPr bwMode="auto">
            <a:xfrm>
              <a:off x="4104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34" name="Rectangle 62"/>
            <p:cNvSpPr>
              <a:spLocks noChangeArrowheads="1"/>
            </p:cNvSpPr>
            <p:nvPr/>
          </p:nvSpPr>
          <p:spPr bwMode="auto">
            <a:xfrm>
              <a:off x="3860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33" name="Rectangle 61"/>
            <p:cNvSpPr>
              <a:spLocks noChangeArrowheads="1"/>
            </p:cNvSpPr>
            <p:nvPr/>
          </p:nvSpPr>
          <p:spPr bwMode="auto">
            <a:xfrm>
              <a:off x="3616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32" name="Rectangle 60"/>
            <p:cNvSpPr>
              <a:spLocks noChangeArrowheads="1"/>
            </p:cNvSpPr>
            <p:nvPr/>
          </p:nvSpPr>
          <p:spPr bwMode="auto">
            <a:xfrm>
              <a:off x="3372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31" name="Rectangle 59"/>
            <p:cNvSpPr>
              <a:spLocks noChangeArrowheads="1"/>
            </p:cNvSpPr>
            <p:nvPr/>
          </p:nvSpPr>
          <p:spPr bwMode="auto">
            <a:xfrm>
              <a:off x="3128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30" name="Rectangle 58"/>
            <p:cNvSpPr>
              <a:spLocks noChangeArrowheads="1"/>
            </p:cNvSpPr>
            <p:nvPr/>
          </p:nvSpPr>
          <p:spPr bwMode="auto">
            <a:xfrm>
              <a:off x="2884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29" name="Rectangle 57"/>
            <p:cNvSpPr>
              <a:spLocks noChangeArrowheads="1"/>
            </p:cNvSpPr>
            <p:nvPr/>
          </p:nvSpPr>
          <p:spPr bwMode="auto">
            <a:xfrm>
              <a:off x="2640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28" name="Rectangle 56"/>
            <p:cNvSpPr>
              <a:spLocks noChangeArrowheads="1"/>
            </p:cNvSpPr>
            <p:nvPr/>
          </p:nvSpPr>
          <p:spPr bwMode="auto">
            <a:xfrm>
              <a:off x="5324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27" name="Rectangle 55"/>
            <p:cNvSpPr>
              <a:spLocks noChangeArrowheads="1"/>
            </p:cNvSpPr>
            <p:nvPr/>
          </p:nvSpPr>
          <p:spPr bwMode="auto">
            <a:xfrm>
              <a:off x="5080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26" name="Rectangle 54"/>
            <p:cNvSpPr>
              <a:spLocks noChangeArrowheads="1"/>
            </p:cNvSpPr>
            <p:nvPr/>
          </p:nvSpPr>
          <p:spPr bwMode="auto">
            <a:xfrm>
              <a:off x="4836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25" name="Rectangle 53"/>
            <p:cNvSpPr>
              <a:spLocks noChangeArrowheads="1"/>
            </p:cNvSpPr>
            <p:nvPr/>
          </p:nvSpPr>
          <p:spPr bwMode="auto">
            <a:xfrm>
              <a:off x="4592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24" name="Rectangle 52"/>
            <p:cNvSpPr>
              <a:spLocks noChangeArrowheads="1"/>
            </p:cNvSpPr>
            <p:nvPr/>
          </p:nvSpPr>
          <p:spPr bwMode="auto">
            <a:xfrm>
              <a:off x="4348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23" name="Rectangle 51"/>
            <p:cNvSpPr>
              <a:spLocks noChangeArrowheads="1"/>
            </p:cNvSpPr>
            <p:nvPr/>
          </p:nvSpPr>
          <p:spPr bwMode="auto">
            <a:xfrm>
              <a:off x="4104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22" name="Rectangle 50"/>
            <p:cNvSpPr>
              <a:spLocks noChangeArrowheads="1"/>
            </p:cNvSpPr>
            <p:nvPr/>
          </p:nvSpPr>
          <p:spPr bwMode="auto">
            <a:xfrm>
              <a:off x="3860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21" name="Rectangle 49"/>
            <p:cNvSpPr>
              <a:spLocks noChangeArrowheads="1"/>
            </p:cNvSpPr>
            <p:nvPr/>
          </p:nvSpPr>
          <p:spPr bwMode="auto">
            <a:xfrm>
              <a:off x="3616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20" name="Rectangle 48"/>
            <p:cNvSpPr>
              <a:spLocks noChangeArrowheads="1"/>
            </p:cNvSpPr>
            <p:nvPr/>
          </p:nvSpPr>
          <p:spPr bwMode="auto">
            <a:xfrm>
              <a:off x="3372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19" name="Rectangle 47"/>
            <p:cNvSpPr>
              <a:spLocks noChangeArrowheads="1"/>
            </p:cNvSpPr>
            <p:nvPr/>
          </p:nvSpPr>
          <p:spPr bwMode="auto">
            <a:xfrm>
              <a:off x="3128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18" name="Rectangle 46"/>
            <p:cNvSpPr>
              <a:spLocks noChangeArrowheads="1"/>
            </p:cNvSpPr>
            <p:nvPr/>
          </p:nvSpPr>
          <p:spPr bwMode="auto">
            <a:xfrm>
              <a:off x="2884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17" name="Rectangle 45"/>
            <p:cNvSpPr>
              <a:spLocks noChangeArrowheads="1"/>
            </p:cNvSpPr>
            <p:nvPr/>
          </p:nvSpPr>
          <p:spPr bwMode="auto">
            <a:xfrm>
              <a:off x="2640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16" name="Rectangle 44"/>
            <p:cNvSpPr>
              <a:spLocks noChangeArrowheads="1"/>
            </p:cNvSpPr>
            <p:nvPr/>
          </p:nvSpPr>
          <p:spPr bwMode="auto">
            <a:xfrm>
              <a:off x="5324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15" name="Rectangle 43"/>
            <p:cNvSpPr>
              <a:spLocks noChangeArrowheads="1"/>
            </p:cNvSpPr>
            <p:nvPr/>
          </p:nvSpPr>
          <p:spPr bwMode="auto">
            <a:xfrm>
              <a:off x="5080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14" name="Rectangle 42"/>
            <p:cNvSpPr>
              <a:spLocks noChangeArrowheads="1"/>
            </p:cNvSpPr>
            <p:nvPr/>
          </p:nvSpPr>
          <p:spPr bwMode="auto">
            <a:xfrm>
              <a:off x="4836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13" name="Rectangle 41"/>
            <p:cNvSpPr>
              <a:spLocks noChangeArrowheads="1"/>
            </p:cNvSpPr>
            <p:nvPr/>
          </p:nvSpPr>
          <p:spPr bwMode="auto">
            <a:xfrm>
              <a:off x="4592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12" name="Rectangle 40"/>
            <p:cNvSpPr>
              <a:spLocks noChangeArrowheads="1"/>
            </p:cNvSpPr>
            <p:nvPr/>
          </p:nvSpPr>
          <p:spPr bwMode="auto">
            <a:xfrm>
              <a:off x="4348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11" name="Rectangle 39"/>
            <p:cNvSpPr>
              <a:spLocks noChangeArrowheads="1"/>
            </p:cNvSpPr>
            <p:nvPr/>
          </p:nvSpPr>
          <p:spPr bwMode="auto">
            <a:xfrm>
              <a:off x="4104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10" name="Rectangle 38"/>
            <p:cNvSpPr>
              <a:spLocks noChangeArrowheads="1"/>
            </p:cNvSpPr>
            <p:nvPr/>
          </p:nvSpPr>
          <p:spPr bwMode="auto">
            <a:xfrm>
              <a:off x="3860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09" name="Rectangle 37"/>
            <p:cNvSpPr>
              <a:spLocks noChangeArrowheads="1"/>
            </p:cNvSpPr>
            <p:nvPr/>
          </p:nvSpPr>
          <p:spPr bwMode="auto">
            <a:xfrm>
              <a:off x="3616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08" name="Rectangle 36"/>
            <p:cNvSpPr>
              <a:spLocks noChangeArrowheads="1"/>
            </p:cNvSpPr>
            <p:nvPr/>
          </p:nvSpPr>
          <p:spPr bwMode="auto">
            <a:xfrm>
              <a:off x="3372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07" name="Rectangle 35"/>
            <p:cNvSpPr>
              <a:spLocks noChangeArrowheads="1"/>
            </p:cNvSpPr>
            <p:nvPr/>
          </p:nvSpPr>
          <p:spPr bwMode="auto">
            <a:xfrm>
              <a:off x="3128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06" name="Rectangle 34"/>
            <p:cNvSpPr>
              <a:spLocks noChangeArrowheads="1"/>
            </p:cNvSpPr>
            <p:nvPr/>
          </p:nvSpPr>
          <p:spPr bwMode="auto">
            <a:xfrm>
              <a:off x="2884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05" name="Rectangle 33"/>
            <p:cNvSpPr>
              <a:spLocks noChangeArrowheads="1"/>
            </p:cNvSpPr>
            <p:nvPr/>
          </p:nvSpPr>
          <p:spPr bwMode="auto">
            <a:xfrm>
              <a:off x="2640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04" name="Rectangle 32"/>
            <p:cNvSpPr>
              <a:spLocks noChangeArrowheads="1"/>
            </p:cNvSpPr>
            <p:nvPr/>
          </p:nvSpPr>
          <p:spPr bwMode="auto">
            <a:xfrm>
              <a:off x="5324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03" name="Rectangle 31"/>
            <p:cNvSpPr>
              <a:spLocks noChangeArrowheads="1"/>
            </p:cNvSpPr>
            <p:nvPr/>
          </p:nvSpPr>
          <p:spPr bwMode="auto">
            <a:xfrm>
              <a:off x="5080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02" name="Rectangle 30"/>
            <p:cNvSpPr>
              <a:spLocks noChangeArrowheads="1"/>
            </p:cNvSpPr>
            <p:nvPr/>
          </p:nvSpPr>
          <p:spPr bwMode="auto">
            <a:xfrm>
              <a:off x="4836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auto">
            <a:xfrm>
              <a:off x="4592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100" name="Rectangle 28"/>
            <p:cNvSpPr>
              <a:spLocks noChangeArrowheads="1"/>
            </p:cNvSpPr>
            <p:nvPr/>
          </p:nvSpPr>
          <p:spPr bwMode="auto">
            <a:xfrm>
              <a:off x="4348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099" name="Rectangle 27"/>
            <p:cNvSpPr>
              <a:spLocks noChangeArrowheads="1"/>
            </p:cNvSpPr>
            <p:nvPr/>
          </p:nvSpPr>
          <p:spPr bwMode="auto">
            <a:xfrm>
              <a:off x="4104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098" name="Rectangle 26"/>
            <p:cNvSpPr>
              <a:spLocks noChangeArrowheads="1"/>
            </p:cNvSpPr>
            <p:nvPr/>
          </p:nvSpPr>
          <p:spPr bwMode="auto">
            <a:xfrm>
              <a:off x="3860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097" name="Rectangle 25"/>
            <p:cNvSpPr>
              <a:spLocks noChangeArrowheads="1"/>
            </p:cNvSpPr>
            <p:nvPr/>
          </p:nvSpPr>
          <p:spPr bwMode="auto">
            <a:xfrm>
              <a:off x="3616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096" name="Rectangle 24"/>
            <p:cNvSpPr>
              <a:spLocks noChangeArrowheads="1"/>
            </p:cNvSpPr>
            <p:nvPr/>
          </p:nvSpPr>
          <p:spPr bwMode="auto">
            <a:xfrm>
              <a:off x="3372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3128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094" name="Rectangle 22"/>
            <p:cNvSpPr>
              <a:spLocks noChangeArrowheads="1"/>
            </p:cNvSpPr>
            <p:nvPr/>
          </p:nvSpPr>
          <p:spPr bwMode="auto">
            <a:xfrm>
              <a:off x="2884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093" name="Rectangle 21"/>
            <p:cNvSpPr>
              <a:spLocks noChangeArrowheads="1"/>
            </p:cNvSpPr>
            <p:nvPr/>
          </p:nvSpPr>
          <p:spPr bwMode="auto">
            <a:xfrm>
              <a:off x="2640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092" name="Rectangle 20"/>
            <p:cNvSpPr>
              <a:spLocks noChangeArrowheads="1"/>
            </p:cNvSpPr>
            <p:nvPr/>
          </p:nvSpPr>
          <p:spPr bwMode="auto">
            <a:xfrm>
              <a:off x="5324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auto">
            <a:xfrm>
              <a:off x="5080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4836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089" name="Rectangle 17"/>
            <p:cNvSpPr>
              <a:spLocks noChangeArrowheads="1"/>
            </p:cNvSpPr>
            <p:nvPr/>
          </p:nvSpPr>
          <p:spPr bwMode="auto">
            <a:xfrm>
              <a:off x="4592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4348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>
              <a:off x="4104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3860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3616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3372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3128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2884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640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3226" name="Line 154"/>
            <p:cNvSpPr>
              <a:spLocks noChangeShapeType="1"/>
            </p:cNvSpPr>
            <p:nvPr/>
          </p:nvSpPr>
          <p:spPr bwMode="auto">
            <a:xfrm>
              <a:off x="2640" y="1424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7" name="Line 155"/>
            <p:cNvSpPr>
              <a:spLocks noChangeShapeType="1"/>
            </p:cNvSpPr>
            <p:nvPr/>
          </p:nvSpPr>
          <p:spPr bwMode="auto">
            <a:xfrm>
              <a:off x="2640" y="1648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8" name="Line 156"/>
            <p:cNvSpPr>
              <a:spLocks noChangeShapeType="1"/>
            </p:cNvSpPr>
            <p:nvPr/>
          </p:nvSpPr>
          <p:spPr bwMode="auto">
            <a:xfrm>
              <a:off x="2640" y="1872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9" name="Line 157"/>
            <p:cNvSpPr>
              <a:spLocks noChangeShapeType="1"/>
            </p:cNvSpPr>
            <p:nvPr/>
          </p:nvSpPr>
          <p:spPr bwMode="auto">
            <a:xfrm>
              <a:off x="2640" y="2096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30" name="Line 158"/>
            <p:cNvSpPr>
              <a:spLocks noChangeShapeType="1"/>
            </p:cNvSpPr>
            <p:nvPr/>
          </p:nvSpPr>
          <p:spPr bwMode="auto">
            <a:xfrm>
              <a:off x="2640" y="2320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31" name="Line 159"/>
            <p:cNvSpPr>
              <a:spLocks noChangeShapeType="1"/>
            </p:cNvSpPr>
            <p:nvPr/>
          </p:nvSpPr>
          <p:spPr bwMode="auto">
            <a:xfrm>
              <a:off x="2640" y="2544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32" name="Line 160"/>
            <p:cNvSpPr>
              <a:spLocks noChangeShapeType="1"/>
            </p:cNvSpPr>
            <p:nvPr/>
          </p:nvSpPr>
          <p:spPr bwMode="auto">
            <a:xfrm>
              <a:off x="2640" y="2745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33" name="Line 161"/>
            <p:cNvSpPr>
              <a:spLocks noChangeShapeType="1"/>
            </p:cNvSpPr>
            <p:nvPr/>
          </p:nvSpPr>
          <p:spPr bwMode="auto">
            <a:xfrm>
              <a:off x="2640" y="2969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34" name="Line 162"/>
            <p:cNvSpPr>
              <a:spLocks noChangeShapeType="1"/>
            </p:cNvSpPr>
            <p:nvPr/>
          </p:nvSpPr>
          <p:spPr bwMode="auto">
            <a:xfrm>
              <a:off x="2640" y="3193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35" name="Line 163"/>
            <p:cNvSpPr>
              <a:spLocks noChangeShapeType="1"/>
            </p:cNvSpPr>
            <p:nvPr/>
          </p:nvSpPr>
          <p:spPr bwMode="auto">
            <a:xfrm>
              <a:off x="2640" y="3417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36" name="Line 164"/>
            <p:cNvSpPr>
              <a:spLocks noChangeShapeType="1"/>
            </p:cNvSpPr>
            <p:nvPr/>
          </p:nvSpPr>
          <p:spPr bwMode="auto">
            <a:xfrm>
              <a:off x="2640" y="3641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39" name="Line 167"/>
            <p:cNvSpPr>
              <a:spLocks noChangeShapeType="1"/>
            </p:cNvSpPr>
            <p:nvPr/>
          </p:nvSpPr>
          <p:spPr bwMode="auto">
            <a:xfrm>
              <a:off x="288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0" name="Line 168"/>
            <p:cNvSpPr>
              <a:spLocks noChangeShapeType="1"/>
            </p:cNvSpPr>
            <p:nvPr/>
          </p:nvSpPr>
          <p:spPr bwMode="auto">
            <a:xfrm>
              <a:off x="3128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1" name="Line 169"/>
            <p:cNvSpPr>
              <a:spLocks noChangeShapeType="1"/>
            </p:cNvSpPr>
            <p:nvPr/>
          </p:nvSpPr>
          <p:spPr bwMode="auto">
            <a:xfrm>
              <a:off x="3372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2" name="Line 170"/>
            <p:cNvSpPr>
              <a:spLocks noChangeShapeType="1"/>
            </p:cNvSpPr>
            <p:nvPr/>
          </p:nvSpPr>
          <p:spPr bwMode="auto">
            <a:xfrm>
              <a:off x="3616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3" name="Line 171"/>
            <p:cNvSpPr>
              <a:spLocks noChangeShapeType="1"/>
            </p:cNvSpPr>
            <p:nvPr/>
          </p:nvSpPr>
          <p:spPr bwMode="auto">
            <a:xfrm>
              <a:off x="3860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4" name="Line 172"/>
            <p:cNvSpPr>
              <a:spLocks noChangeShapeType="1"/>
            </p:cNvSpPr>
            <p:nvPr/>
          </p:nvSpPr>
          <p:spPr bwMode="auto">
            <a:xfrm>
              <a:off x="410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5" name="Line 173"/>
            <p:cNvSpPr>
              <a:spLocks noChangeShapeType="1"/>
            </p:cNvSpPr>
            <p:nvPr/>
          </p:nvSpPr>
          <p:spPr bwMode="auto">
            <a:xfrm>
              <a:off x="4348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" name="Line 174"/>
            <p:cNvSpPr>
              <a:spLocks noChangeShapeType="1"/>
            </p:cNvSpPr>
            <p:nvPr/>
          </p:nvSpPr>
          <p:spPr bwMode="auto">
            <a:xfrm>
              <a:off x="4592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7" name="Line 175"/>
            <p:cNvSpPr>
              <a:spLocks noChangeShapeType="1"/>
            </p:cNvSpPr>
            <p:nvPr/>
          </p:nvSpPr>
          <p:spPr bwMode="auto">
            <a:xfrm>
              <a:off x="4836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8" name="Line 176"/>
            <p:cNvSpPr>
              <a:spLocks noChangeShapeType="1"/>
            </p:cNvSpPr>
            <p:nvPr/>
          </p:nvSpPr>
          <p:spPr bwMode="auto">
            <a:xfrm>
              <a:off x="5080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9" name="Line 177"/>
            <p:cNvSpPr>
              <a:spLocks noChangeShapeType="1"/>
            </p:cNvSpPr>
            <p:nvPr/>
          </p:nvSpPr>
          <p:spPr bwMode="auto">
            <a:xfrm>
              <a:off x="532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43" name="Line 471"/>
            <p:cNvSpPr>
              <a:spLocks noChangeShapeType="1"/>
            </p:cNvSpPr>
            <p:nvPr/>
          </p:nvSpPr>
          <p:spPr bwMode="auto">
            <a:xfrm>
              <a:off x="2640" y="2544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38" name="Line 166"/>
            <p:cNvSpPr>
              <a:spLocks noChangeShapeType="1"/>
            </p:cNvSpPr>
            <p:nvPr/>
          </p:nvSpPr>
          <p:spPr bwMode="auto">
            <a:xfrm>
              <a:off x="2640" y="1200"/>
              <a:ext cx="0" cy="13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44" name="Line 472"/>
            <p:cNvSpPr>
              <a:spLocks noChangeShapeType="1"/>
            </p:cNvSpPr>
            <p:nvPr/>
          </p:nvSpPr>
          <p:spPr bwMode="auto">
            <a:xfrm>
              <a:off x="2640" y="2745"/>
              <a:ext cx="0" cy="11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77" name="Line 505"/>
            <p:cNvSpPr>
              <a:spLocks noChangeShapeType="1"/>
            </p:cNvSpPr>
            <p:nvPr/>
          </p:nvSpPr>
          <p:spPr bwMode="auto">
            <a:xfrm>
              <a:off x="5568" y="2544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50" name="Line 178"/>
            <p:cNvSpPr>
              <a:spLocks noChangeShapeType="1"/>
            </p:cNvSpPr>
            <p:nvPr/>
          </p:nvSpPr>
          <p:spPr bwMode="auto">
            <a:xfrm>
              <a:off x="5568" y="1200"/>
              <a:ext cx="0" cy="13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78" name="Line 506"/>
            <p:cNvSpPr>
              <a:spLocks noChangeShapeType="1"/>
            </p:cNvSpPr>
            <p:nvPr/>
          </p:nvSpPr>
          <p:spPr bwMode="auto">
            <a:xfrm>
              <a:off x="5568" y="2745"/>
              <a:ext cx="0" cy="11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2" name="Line 530"/>
            <p:cNvSpPr>
              <a:spLocks noChangeShapeType="1"/>
            </p:cNvSpPr>
            <p:nvPr/>
          </p:nvSpPr>
          <p:spPr bwMode="auto">
            <a:xfrm>
              <a:off x="3860" y="1200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" name="Line 153"/>
            <p:cNvSpPr>
              <a:spLocks noChangeShapeType="1"/>
            </p:cNvSpPr>
            <p:nvPr/>
          </p:nvSpPr>
          <p:spPr bwMode="auto">
            <a:xfrm>
              <a:off x="2640" y="1200"/>
              <a:ext cx="12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3" name="Line 531"/>
            <p:cNvSpPr>
              <a:spLocks noChangeShapeType="1"/>
            </p:cNvSpPr>
            <p:nvPr/>
          </p:nvSpPr>
          <p:spPr bwMode="auto">
            <a:xfrm>
              <a:off x="4104" y="1200"/>
              <a:ext cx="14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36" name="Line 564"/>
            <p:cNvSpPr>
              <a:spLocks noChangeShapeType="1"/>
            </p:cNvSpPr>
            <p:nvPr/>
          </p:nvSpPr>
          <p:spPr bwMode="auto">
            <a:xfrm>
              <a:off x="3860" y="3865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37" name="Line 165"/>
            <p:cNvSpPr>
              <a:spLocks noChangeShapeType="1"/>
            </p:cNvSpPr>
            <p:nvPr/>
          </p:nvSpPr>
          <p:spPr bwMode="auto">
            <a:xfrm>
              <a:off x="2640" y="3865"/>
              <a:ext cx="12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37" name="Line 565"/>
            <p:cNvSpPr>
              <a:spLocks noChangeShapeType="1"/>
            </p:cNvSpPr>
            <p:nvPr/>
          </p:nvSpPr>
          <p:spPr bwMode="auto">
            <a:xfrm>
              <a:off x="4104" y="3865"/>
              <a:ext cx="14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0" name="Line 568"/>
            <p:cNvSpPr>
              <a:spLocks noChangeShapeType="1"/>
            </p:cNvSpPr>
            <p:nvPr/>
          </p:nvSpPr>
          <p:spPr bwMode="auto">
            <a:xfrm flipV="1">
              <a:off x="4106" y="100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2" name="Line 570"/>
            <p:cNvSpPr>
              <a:spLocks noChangeShapeType="1"/>
            </p:cNvSpPr>
            <p:nvPr/>
          </p:nvSpPr>
          <p:spPr bwMode="auto">
            <a:xfrm rot="5400000" flipV="1">
              <a:off x="5405" y="228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3" name="Text Box 571"/>
            <p:cNvSpPr txBox="1">
              <a:spLocks noChangeArrowheads="1"/>
            </p:cNvSpPr>
            <p:nvPr/>
          </p:nvSpPr>
          <p:spPr bwMode="auto">
            <a:xfrm>
              <a:off x="4131" y="937"/>
              <a:ext cx="36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i="1"/>
                <a:t>y</a:t>
              </a:r>
            </a:p>
          </p:txBody>
        </p:sp>
        <p:sp>
          <p:nvSpPr>
            <p:cNvPr id="3644" name="Text Box 572"/>
            <p:cNvSpPr txBox="1">
              <a:spLocks noChangeArrowheads="1"/>
            </p:cNvSpPr>
            <p:nvPr/>
          </p:nvSpPr>
          <p:spPr bwMode="auto">
            <a:xfrm>
              <a:off x="5579" y="2546"/>
              <a:ext cx="36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i="1"/>
                <a:t>x</a:t>
              </a:r>
            </a:p>
          </p:txBody>
        </p:sp>
      </p:grpSp>
      <p:sp>
        <p:nvSpPr>
          <p:cNvPr id="3646" name="Freeform 574"/>
          <p:cNvSpPr>
            <a:spLocks/>
          </p:cNvSpPr>
          <p:nvPr/>
        </p:nvSpPr>
        <p:spPr bwMode="auto">
          <a:xfrm>
            <a:off x="4572000" y="2246313"/>
            <a:ext cx="1550988" cy="2822575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250" y="1327"/>
              </a:cxn>
              <a:cxn ang="0">
                <a:pos x="488" y="1778"/>
              </a:cxn>
              <a:cxn ang="0">
                <a:pos x="739" y="1327"/>
              </a:cxn>
              <a:cxn ang="0">
                <a:pos x="977" y="0"/>
              </a:cxn>
            </a:cxnLst>
            <a:rect l="0" t="0" r="r" b="b"/>
            <a:pathLst>
              <a:path w="977" h="1778">
                <a:moveTo>
                  <a:pt x="0" y="12"/>
                </a:moveTo>
                <a:cubicBezTo>
                  <a:pt x="84" y="522"/>
                  <a:pt x="169" y="1033"/>
                  <a:pt x="250" y="1327"/>
                </a:cubicBezTo>
                <a:cubicBezTo>
                  <a:pt x="331" y="1621"/>
                  <a:pt x="407" y="1778"/>
                  <a:pt x="488" y="1778"/>
                </a:cubicBezTo>
                <a:cubicBezTo>
                  <a:pt x="569" y="1778"/>
                  <a:pt x="658" y="1623"/>
                  <a:pt x="739" y="1327"/>
                </a:cubicBezTo>
                <a:cubicBezTo>
                  <a:pt x="820" y="1031"/>
                  <a:pt x="898" y="515"/>
                  <a:pt x="977" y="0"/>
                </a:cubicBezTo>
              </a:path>
            </a:pathLst>
          </a:custGeom>
          <a:noFill/>
          <a:ln w="38100" cmpd="sng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652" name="Group 580"/>
          <p:cNvGrpSpPr>
            <a:grpSpLocks/>
          </p:cNvGrpSpPr>
          <p:nvPr/>
        </p:nvGrpSpPr>
        <p:grpSpPr bwMode="auto">
          <a:xfrm>
            <a:off x="4116388" y="5224463"/>
            <a:ext cx="1320800" cy="569912"/>
            <a:chOff x="2593" y="3291"/>
            <a:chExt cx="832" cy="359"/>
          </a:xfrm>
        </p:grpSpPr>
        <p:sp>
          <p:nvSpPr>
            <p:cNvPr id="3650" name="Text Box 578"/>
            <p:cNvSpPr txBox="1">
              <a:spLocks noChangeArrowheads="1"/>
            </p:cNvSpPr>
            <p:nvPr/>
          </p:nvSpPr>
          <p:spPr bwMode="auto">
            <a:xfrm>
              <a:off x="2593" y="3410"/>
              <a:ext cx="614" cy="24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900"/>
                <a:t>Vertex</a:t>
              </a:r>
            </a:p>
          </p:txBody>
        </p:sp>
        <p:sp>
          <p:nvSpPr>
            <p:cNvPr id="3651" name="AutoShape 579"/>
            <p:cNvSpPr>
              <a:spLocks noChangeArrowheads="1"/>
            </p:cNvSpPr>
            <p:nvPr/>
          </p:nvSpPr>
          <p:spPr bwMode="auto">
            <a:xfrm rot="-2614296">
              <a:off x="3050" y="3291"/>
              <a:ext cx="375" cy="175"/>
            </a:xfrm>
            <a:prstGeom prst="rightArrow">
              <a:avLst>
                <a:gd name="adj1" fmla="val 50000"/>
                <a:gd name="adj2" fmla="val 53571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47" name="Freeform 575"/>
          <p:cNvSpPr>
            <a:spLocks/>
          </p:cNvSpPr>
          <p:nvPr/>
        </p:nvSpPr>
        <p:spPr bwMode="auto">
          <a:xfrm flipV="1">
            <a:off x="6135688" y="2976563"/>
            <a:ext cx="1550987" cy="2822575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250" y="1327"/>
              </a:cxn>
              <a:cxn ang="0">
                <a:pos x="488" y="1778"/>
              </a:cxn>
              <a:cxn ang="0">
                <a:pos x="739" y="1327"/>
              </a:cxn>
              <a:cxn ang="0">
                <a:pos x="977" y="0"/>
              </a:cxn>
            </a:cxnLst>
            <a:rect l="0" t="0" r="r" b="b"/>
            <a:pathLst>
              <a:path w="977" h="1778">
                <a:moveTo>
                  <a:pt x="0" y="12"/>
                </a:moveTo>
                <a:cubicBezTo>
                  <a:pt x="84" y="522"/>
                  <a:pt x="169" y="1033"/>
                  <a:pt x="250" y="1327"/>
                </a:cubicBezTo>
                <a:cubicBezTo>
                  <a:pt x="331" y="1621"/>
                  <a:pt x="407" y="1778"/>
                  <a:pt x="488" y="1778"/>
                </a:cubicBezTo>
                <a:cubicBezTo>
                  <a:pt x="569" y="1778"/>
                  <a:pt x="658" y="1623"/>
                  <a:pt x="739" y="1327"/>
                </a:cubicBezTo>
                <a:cubicBezTo>
                  <a:pt x="820" y="1031"/>
                  <a:pt x="898" y="515"/>
                  <a:pt x="977" y="0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665" name="Group 593"/>
          <p:cNvGrpSpPr>
            <a:grpSpLocks/>
          </p:cNvGrpSpPr>
          <p:nvPr/>
        </p:nvGrpSpPr>
        <p:grpSpPr bwMode="auto">
          <a:xfrm>
            <a:off x="6869113" y="2236788"/>
            <a:ext cx="1366837" cy="592137"/>
            <a:chOff x="4327" y="1409"/>
            <a:chExt cx="861" cy="373"/>
          </a:xfrm>
        </p:grpSpPr>
        <p:sp>
          <p:nvSpPr>
            <p:cNvPr id="3661" name="Text Box 589"/>
            <p:cNvSpPr txBox="1">
              <a:spLocks noChangeArrowheads="1"/>
            </p:cNvSpPr>
            <p:nvPr/>
          </p:nvSpPr>
          <p:spPr bwMode="auto">
            <a:xfrm>
              <a:off x="4574" y="1409"/>
              <a:ext cx="614" cy="24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900"/>
                <a:t>Vertex</a:t>
              </a:r>
            </a:p>
          </p:txBody>
        </p:sp>
        <p:sp>
          <p:nvSpPr>
            <p:cNvPr id="3662" name="AutoShape 590"/>
            <p:cNvSpPr>
              <a:spLocks noChangeArrowheads="1"/>
            </p:cNvSpPr>
            <p:nvPr/>
          </p:nvSpPr>
          <p:spPr bwMode="auto">
            <a:xfrm rot="8319140">
              <a:off x="4327" y="1607"/>
              <a:ext cx="375" cy="175"/>
            </a:xfrm>
            <a:prstGeom prst="rightArrow">
              <a:avLst>
                <a:gd name="adj1" fmla="val 50000"/>
                <a:gd name="adj2" fmla="val 53571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6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6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6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6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6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7" grpId="0" animBg="1"/>
      <p:bldP spid="3649" grpId="0" animBg="1"/>
      <p:bldP spid="3075" grpId="0" autoUpdateAnimBg="0"/>
      <p:bldP spid="3076" grpId="0" autoUpdateAnimBg="0"/>
      <p:bldP spid="3077" grpId="0" autoUpdateAnimBg="0"/>
      <p:bldP spid="3078" grpId="0" autoUpdateAnimBg="0"/>
      <p:bldP spid="3079" grpId="0" autoUpdateAnimBg="0"/>
      <p:bldP spid="3646" grpId="0" animBg="1"/>
      <p:bldP spid="36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solutions for the following quadratic equations.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94080" y="2113280"/>
            <a:ext cx="3159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 </a:t>
            </a:r>
            <a:endParaRPr lang="en-US" dirty="0"/>
          </a:p>
        </p:txBody>
      </p:sp>
      <p:pic>
        <p:nvPicPr>
          <p:cNvPr id="4" name="Picture 3" descr="parabola 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120392"/>
            <a:ext cx="4683760" cy="37470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21600" y="5740400"/>
            <a:ext cx="1076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{-3, 2}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2.</a:t>
            </a:r>
            <a:endParaRPr lang="en-US" dirty="0"/>
          </a:p>
        </p:txBody>
      </p:sp>
      <p:pic>
        <p:nvPicPr>
          <p:cNvPr id="3" name="Picture 2" descr="parabola 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990600"/>
            <a:ext cx="6096000" cy="4876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21600" y="5740400"/>
            <a:ext cx="1076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{-1, 3}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3.</a:t>
            </a:r>
            <a:endParaRPr lang="en-US" dirty="0"/>
          </a:p>
        </p:txBody>
      </p:sp>
      <p:pic>
        <p:nvPicPr>
          <p:cNvPr id="3" name="Picture 2" descr="parabola 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990600"/>
            <a:ext cx="6096000" cy="4876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21600" y="5740400"/>
            <a:ext cx="1076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{4}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Intercept Form</a:t>
            </a:r>
            <a:endParaRPr lang="en-US" dirty="0" smtClean="0"/>
          </a:p>
          <a:p>
            <a:r>
              <a:rPr lang="en-US" dirty="0" smtClean="0"/>
              <a:t>y = a(x – p)(x – q)</a:t>
            </a:r>
          </a:p>
          <a:p>
            <a:r>
              <a:rPr lang="en-US" dirty="0" smtClean="0"/>
              <a:t>y = x^2 + 3x + 2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211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= x^2 – 5x + 6</a:t>
            </a:r>
            <a:endParaRPr lang="en-US" dirty="0"/>
          </a:p>
        </p:txBody>
      </p:sp>
      <p:sp>
        <p:nvSpPr>
          <p:cNvPr id="4" name="AutoShape 2" descr="data:image/jpeg;base64,/9j/4AAQSkZJRgABAQAAAQABAAD/2wCEAAkGBxQQEQ4UDxQQFBUVFxUVFBUUEBYXFBUUFBEWFhQUFRQYHSghGBolHBYUITEhJSkrLi4uFx8zODMsNygtLisBCgoKBQUFDgUFDisZExkrKysrKysrKysrKysrKysrKysrKysrKysrKysrKysrKysrKysrKysrKysrKysrKysrK//AABEIANoA5wMBIgACEQEDEQH/xAAbAAEAAgMBAQAAAAAAAAAAAAAEAAUBAwYCB//EAEgQAAAEAgMHEgQEBgIDAAAAAAABAgMEEQUTIRIxM0FRUpMUFSIjMkJDU2FicXJzkZKy0dIGNGOzVbHT4SRUdIK1wYGhRMLw/8QAFAEBAAAAAAAAAAAAAAAAAAAAAP/EABQRAQAAAAAAAAAAAAAAAAAAAAD/2gAMAwEAAhEDEQA/APuIgg1RMQTZEap2mRFIjMzMzkVhANogJq8sx7RKHg6TTdEm5dmZGZFVKvEZEZ/9l3gHCAmryzHtEoeU0mkzURJdmmRGVUqyZTL/AKMA0QE1eWY9olDy3SaVFNKXTLslYjkAaIBOUmlJGakvERFMzqlWEQ9avLMe0SgCxAJdJJKU0ulM5FtSrTyD1q8sx7RKALGFHIjMwPXJM7m5dnKcqpV6cpjJx5Zj2iUA5n4Z+OCjIyJYNpTbZGWpnTvPFVJcOeaZpUS0ljScx2RDjvhuKIo6nDuHMPDyk2dkqPYK9iHTavLMe0SgCxAJukkqIjSl0yO9tShHKSSkjNSXSIsdUrLIA0QE1eWY9olDyqkklIjS7aci2pVpyM/9AGiAmryzHtEoedc0zNNy7ORHKqVeMzIj/wCjANEBNXlmPaJQ8opJJzkl05HI9qVYYBogGdIFmPaJQw3SSVERkl4yMpkdUq8YBogGdIpKU0ulMyKZtqIpqUSSmfSZBgCCCCAICUjea7RvzBYFSpHct3JkR1jcjMplusgBoG58w32TnnaGLh/PZ0avcCrQ9Xt7NqdW5wapSu2577oAW4DB4WK6yPtJGbh/PZ0avcCQqHq2Jktqd0ie1q4pPOAXAJRWCT0r86h5uH89nRq9wNRqHqtMltSmq+2rPPnAF0vgH+orymFippRD1S9NbUrhU5NqydYKuH89nRq9wDMffY7RPlUFipjUPbTNbWETLa1X5Hzgm4fz2dGr3AMn8wnsz86QwVJoery2bU6s+DVKV2nnBNw/ns6NXuAUnwx8/T39RD/4+HHTnjHH/DSHdXU7JTU6+HnNtUjPUDF7ZWYh0hofz2dGr3APdF4JvoHmlsCv+3zkDUch6qbktqUuLV7hik0PVS5ralsbzas4ucAtgSM3cP1z+2sebh/PZ0avcDRSHrpia2t2ctrVfq1c4BbAiMOvs0edY83D+ezo1e4GSh6uXs2p3CeDVKV0rnALYEgb7/aH5UjzcP57OjV7gaDQ9N6S2t2c9rVfuU84BZu7lXQf5DTRmBZ6ifKQ0uofkrZs3j4NWTrDTRyHqpqS2pXCZbWrNLnAFUpgy67X3kBYqo5Dtym7U0ZXbUyJBkeGRjuhagIIIIAgJSN5rtG/MFgVLNkpLZHeNxudplvspAGgbnzDfZOedoY1rbyK0rnuBV0c3XtlJUqtw8IvEtvHPlAW4FB4WK6yPtJE1rbyK0rnuBISjmzdiSkqxSJbYvik8oC4BKKwSelfnUMa1t5FaVz3AtG0a2baTMlX1cIvPPnAF0vgH+orymFippSjWyZeMiVMkK4ReTrBWtbeRWlX7gGY++x2ifyUFipjaNbKpkSrXElhF5D5wTrW3kVpXPcAyfzBdmfnSGCpOjm68ikqVWZ4ReennBWtbeRWlX7gFH8MfP09/UQ/+Phx06sY4/4ao9Bx1OkZKkT7BFti/wCQYPLbfHSHRbeRWlc9wD3ReCb6B5pbBL/t85A1HUa2bTZmSr3GL9w80nRzZNLMiVveEXnFzgFuCRm7h+uf21jzrW3kVpXPcDRVGtkpixVqz4RfFq5QFsCIw6+zR51jzrW3kVpXPcDJo5uuWUlSq0nhF5y+cAtgSBvv9oflSPOtbeRWlc9wNB0a2ZvTJVizLCLzU84BZu7lXQf5DTRmBZ6ifKQ0u0Y3cqsVePhV5OsNNHUa2bTRmSrUJ4ReaXOAKpTBl12vvICxVR8AhKUmklTJbV9xZ8MjEZi1AQQQQBAKlXCSlsznInG7xGZ7rIVoaCUjea7RvzAMa5t/U0LntBF0givbPZ4NwsE5Pdt4rnkFuBufMN9k552gE1zb+poXPaBwlIIJ2JPZ2qRwLnFJv7EXAFB4WK6yPtJAZ1zb+poXPaC0bSKCbSR3d9V5lzPPmi2BKKwSelfnUAJSlIoNl4iu7UK4FwsR47kK1zb+poXPaJS+Af6ivKGAKmOpFBmzu7HEngXMiuaE65t/U0LvtHqPvsdon8lBYCpOkUV5Hs8GZYFzPTiuQrXNv6mhc9oyfzBdmfnSFgOO+Go9BR1Omd3I34cy2pw//AYK0rmz/kdIdJN/U0LvtFJ8MfP0/wD1EP8A4+HHTnjAVdHUigmmy2d7Ey4f/qMUnSKDaWRVmLgXC3xc0MovBN9H+x5pbBL/ALfOQCa5t/U0LntBYqkUGpjd2LPgXOLVzRbAkZu4frn9tQDGubf1NC57QVNIIrlns8GksC5PdKxXItgRGHX2aPOsBjXNv6mhc9oNB0igje3dqz4FzNTzRagkDff7Q/KkBrcpJuSsJePgXMnVGqj6RQTTRbZYhPAuZpY7kWLu5V0H+Q00ZgWeonykAJHR6FJSRXczW1facIsMjGaZELQEpTBl12vvICwEEEEAQCpUzuW7kiM6xuRGci3WMyIw0EpG812jfmAS7fzGdKr2Ai1vV7exZnVucIqUrtvmdAtgNz5hvsnPO0Azdv5jOlV7AOEU9WxMkszukT21XFJvbAW4DB4WK6yPtJAe7t/MZ0qvYC0at6rTJLN9V9xWefMFqCUVgk9KvOoASlVvVL00syuFTk4rJ1Au7fzGdKr2DFL4B/qK8oYAqo5b02ZpZwiZbYq/JXMCbt7MZ0qvYMx99jtE+VQWAqTU9XlsWZ1Z8IqW7TzAu7fzGdKr2DB/MJ7M/OkMAcf8NKd1dTsktTr2JzcVIv4Bi9sLcQ6Q1vZjOlV7BR/DHz9P/wBRD/4+HHTqxgKujlPVTcksyljdV7BilFPVS5pZxXnFZxcwMovBN9A80tgV/wBvnIBLt/MZ0qvYDRanrpiaWd2cttVxauYLUEjN3D9c/trAS7fzGdKr2AiVPV69izOrTwipbpWO4FsBow6+zR51gM3b+YzpVewFg1PTeklndnPbFX7lPMFqCQN9/tD8qQHh1b0lbFm8fCqydQaaOU9VMySzK4TLbVZpcwWLu5V0H+Q00ZgWeonykAJHqduSuktEV21OTijPDIxGghaAlKYMuu195AWAggggCAVKouktlMym43aRyPdBoFSiySls1GRETjczM7N0AzqH6j3j/YFXBbe2VY9g3Lbu3dt2Xg3XBrjEeIgRcc3qhs7tEqtwt0We2ARqH6j3j/YEhIObsTtj1ikb+/tSb9gdrg1xiPEQHCRrZOxM1otUiWyLikgE6h+o94/2BqNgptp2x4rVXl88+QM1wa4xHiIFoyObJtM1ovq3xZ5gPFKQUmXjrHj2Cr67L3QFah+o94/2B6VjmzYeIloPYK3xZAvXBrjG/EQAcdBSqdsewiS3fIrkCdQ/Ue0n7DRHRzZmzJaMInfFkUFava4xHiIAI4LbyKsewZ23du7TyBWofqPeP9hoOObryO7RKrPfFnpCtcGuMb8RAOX+GoScdTpXbtj7FpLtP+AYv2DpTgfqPaT9hznwzGNlHU6ZrRI34eWyK3+AYKwdKce1xiPEQAtHQU2m9sevZ/7DzScFJpe2PHevr5xcg2UbHNk03NxF7OIeaUjmzaXJaN7viziAI1D9R7x/sDRcFsmNsetWe/8Apq5AzXBrjG/EQLFxzd0xs0WLPfFxagG/UP1HvH+wMmC29RVj2DTbd27tXIGa4NcYjxECpjm69Z3aJVad8WcoBv1D9R7x/sDQcFM3tse3Z7/mp5AzXBrjG/EQLBRzZG9NaMIe+LNSA2uQNitsevHv+ToGmjoKbTR1j24TeXzS5Al2PauVbYi8e+LINFHRzZMskbiNwnfFmkA8x8JcpSd26cltWGuZYZF+wWgraQjG1IIkrQZ3bVhKKeGQLIBBBBAEA6SKxrtG/MOUp/4qimaQZhm4VyqPZE5dMziVSMzZaN1aUplfMpmuRHIiK0OiabiVVd1R8WjZpMjU9CmRmR2J2Lp2n3AOmqk5E9xAbjZaobsLBOYiz2gHXqI/D4nTQ36oMql365B6hiJkhZEmuh5mRrbmqdZKRSLvIB0dUnInuICg2yrYqwt0jEXFJAteoj8PidNDfqgsNSz5OPmUDEGZmmZE7DzTJtJERzckc79mUB0lUnInuIEotsqpNhX1YizzANeoj8PidNDfqg8BS8QSCIoGIUU1Wk9DytUeVwBb0s2VQ/YW4ViLNC6pORPcQ52kaXiFNOkqBiEkaVEajehzIilfMicmEa9RH4fE6aG/VAPj2ymzYWETiLIoLqk5E9xDnYul4g6qcDEFJZGU3oe05HsSk5f6QjXqI/D4nTQ36oB5tlXlYWDPEWekLqk5E9xDnTpeIriPUMRO4Mrmuh5yui2U6yUsX/IRr1Efh8Tpob9UAL4YbLV1PWFh4fEX4ewOmNpNtie4hwnw7Sr5RtNmUFEKNT7BqSTsORoPULBERmbkjOREdk746I6ZiP5CJ00N+qAsKMbKqbsK9kIYpVsqpdhb3EWeQqYGl4gm0EUDEKIivk9DkR97kxikKXiFNqI4GISVlpvQ8i2RZHJgOiqk5E9xAsY2V3D2FuzxFxahX69RH4fE6aG/VB4ml4g1MzgYgpKMyKuh9kdwopFJzpO3IA6KqTkT3ECIbKvXYWDRiLPWAa9RH4fE6aG/VB00vEVqj1DETuElc10PMiulSOdZKR/6AdFVJzU9xAsC2U3rCwh4izUiv16iPw+J00N+qNELS8QRuygYg5rMzk9D2HclYc3L/qAvnWk3KrE3jxFkGmjWiqWbC3CcRZpCscpmIkf8BE3j4aGydqNUDTEQTbRFAxKiJKSIyeh5GUitKbkwFvSTZEgpEW7axfWQGjmo+mIg0WwMSWybPDQ1pk6kyTY5fMyIv+RTfEXxjGMKhjbgYgjUu5qFrhlKeIzKZt1TqlpUm/O5NMjtlfAd8INbCzUlJqSaTMiM0mZGaTMrUmZWTK9YIA9KQRymRHI5lMpyMrxlyg1IXmu0b8wWBUqkzS2RGZHWN2lKZbLlANA3PmG+yc87QmpF8c53I9ARcKqvbKtXg3LZJz27L3/0gFuBQeFiusj7SRnUi+Oc7kegJCQy62J21ZSUi2SbdqTyALcEorBJ6V+dQxqRfHOdyPQFo2FWbadtWVqt6nPPkAKpfAP9RXlMMFTSkKsmXttcPYKsknJ0BWpF8c53I9AGY++x2ifyUFipjoVc2dtWe2JxJyK5ArUi+Oc7kegCH8wXZn50hgqThV15FWrwZ2yTnp5ArUi+Oc7kegCj+F/n6f8A6iH/AMfDjp1Yxx/w1DKOOp0q1ZSfh5nJNv8AAMX7B0hwi+Oc8KPQB7ovBN9H+x5pbAr/ALfMQNR0Ks2m9tcKzIn0GKThVE0ubqz3Nkk5xcgC2BIzdw/XP7axjUi+Oc7kegNFwq7pjbV7s8SbNrVyALUERh19mjzrGNSL45zuR6AqYVdesq1eDTbcpz1cgC2BIG+/2h+VIxqRfHOdyPQGg4Vc3ttc3Z71OankAWTu5V0H+Q00ZgWeonykNTkIuStucvHiRk6Bpo6FXVM7astgmySc0uQAmlMGXXa+8gJNBTI5FMrCOVpEd+0VsdDqJJGbq1bNqwyTI9uRkIWgCCCCAIB0kcianxjfmDAKlEkaWyMiMjcbsMplugCa5OcnxEBreTqhvZJwbmMs9oJ1E3xbfgT6Aa4RvVDZXDcqtyy4LPbAPr05yfEQHBuprYrZJ3SMZcUkJ1E3xbfgT6AUJCN1sTsEWKRvC4pPIAsK9OcnxEC0W8mrTsk31YyzzG/UTfFt+BPoCUZCNm2maG76t4WefIA90s8mof2SdwrGWaYXXJzk+IgGloRsmH5Ib3Ct4WToC9RN8W34E+gDRHvJmzsk4ROMsigquTnJ8RAMdBtkbMkN4RO8TkVyBWom+Lb8CfQBoN5NeWyTgzxlnpC69OcnxEAnCN15FcN4M94WekL1E3xbfgT6AOc+GHU6up7ZJw8PjL8PYHSm8m3ZJ8RDl/hmFQcdTxGhEifh5bArP4Bi8OlODbt2tvwJ9AGqjHk1TeyTeykPNKvJql7JO9xlnEPNGwjZtNzQ3ezC9BilIRsmlyQ2W53hZxcgB1enOT4iBYt5N2xsk7s98XFqG/UTfFt+BPoCxcI3dsbBvdnvC4tXIAbXpzk+IgRLya9eyTg0Yyz1hGom+Lb8CfQERCN169g3g0bws9fIAdXJzk+IgWBeTN7ZJwh4yzUjfqJvi2/An0BYKEbm9sG8Ie8LNTyAFuvJuVbJN498WQaKNeTUs7JO4TjLNIe3YNu5Vtbd494nJ0DTRsG2bLM229wneFmlyAPVJOpNBSNJ7NrGXHIDhXUjCoSgjJCCO7atJJEeGQLEBBBBAEAqVXJLZyM5ON2EVu6xBoJSN5rtG/MAmrvpPeAvUEXGbe2dW9g3ClclPdt8otgNz5hvsnPO0AmrvpPeAvUEhIyTsTtb1qkb0rNqTftFuAweFiusj7SQHvV30nvAXqC0ZGSbTtbx2qvJLPPlFqCUVgk9K/OoASlYybLxVbxbBV9JSvdIXq76T3gL1EpfAP8AUV5TCwFVHRk6na3sIneFkVyhOrvpPeAvUZj77HaJ/JQWAqjjNvI6t7BnZclPdp5QrV30nvAXqMH8wXZn50hgDjvhqLlHU6dW6c32LCSUy/gGL9o6U476T3gL1FH8MfP09/UQ/wDj4cdOrGArKOjJNN7W9ezC9R5pSMm0va3ivX0lnFyhlGYJvoHmlsCv+3zEAmrvpPeAvUGi4zZMbW9uz3hcWrlFqCRm7h+uf21gMau+k94C9QZMZt6zq3sGneFPdK5RagaMOvs0edYDOrvpPeAvUFgoyRvbW9hD3pZqeUWoJA33+0PypAeHY3Yq2p68e8LJ0jTR0bJpna3twneFmlyixe3Kug/yGmjMCz1E+UgBI+LukkVW6WzatNJSwyOUWgJSmDLrtfeQFgIIIIAgFSpHct3JkR1jcjMpluskw0EpG812jfmASqd4xvRH7gVbbuqG9midW5bVHeu28V10C1A3PmG+yc87QDNU7xjeiP3AkI27WxMlo3SJ7UfFJ5wtgKDwsV1kfaSA9VTvGN6I/cC0Y27VpktBWq4I88+cLUEorBJ6V+dQAtKtu1L01oMrhXBHk6wVVO8Y3oj9wlL4B/qK8phYCqjm3dpmtGETLajyK5wVVO8Y3oj9wkffY7RP5KCwFUbbteWzROrO2qPPTzgqqd4xvRH7hD+YLsz86QsBx/w025q6nZLROvh57Wdv8AxeK6sxDpTad4xvRH7hRfDHz9Pf1EP/AI+HHTqxgK2jm3apuS0XuKP3DzSjbtUua0HueCPOLnBdGYJvoHmlsEv+3zEAzVO8Y3oj94NFtu3TE1o3Z8EfFq5wtASM3cP1z+2sBKp3jG9EfuBUtu169midWngjzl84WoIjDr7NHnWAlU7xjeiP3A0G27N6S0bs+CPNTzhaAkDfe7Q/KkB5cbdkrbG7x8EeTrDTRzbtUzJxErhPBHmlzhYO7lXQf5DTRmBZ6ifKQAse24SCuloMrtqZE2ZHhkY7oWYJSmDLrtfeQFgIIIIAgFSrZKS2SimRuNz8QaBUqskpbM52ON3ime6yEAzrY1mF3n6gq6Obr2yuClVuHfPEtv1C9cE5HNGr0BVxya9s5LwbhYNWe3ycgBOtjWYXefqCQlHtm7ElclYpErT4pIZrgnI5o1egJCRqSdibF2qRwauKTyAFa2NZhd5+oLRlHNm2maCvqxnnmF64JyOaNXoC0ZHJJtNi76uDVnnyAMUrRzZMvGSCsQrGeTpCtbGswu8/UGpWOSbLxSXuFcGrJ0BWuCcjmjV6ACx1HNkbMkFa4kr55FcoTrY1mF3n6g0dHJM2bF4RPBqyK5ArXBORzRq9ABDo5uvIrgpVZ4zz08oVrY1mF3n6gxxya8jkvBnwas9PIFa4JyOaNXoA5n4agGzjqdI0lIn2JWn/ACDB/wCx0p0Y1mF3n6jm/hqMSUdTpyXa/D7xX8gwVtlg6U49ORzRq9ABaOo5o2mzNBXsp+oxSdHNk0syQWLGecQ9UdHJJpuxd7i1egxSkck2l2LxcGrOLkAJ1sazC7z9QaLo5olMbArVnjPi1coVrgnI5o1egNFxyTUxYuxZ8Gri1cgBGtjWYXefqDJo5uvWVwUqtOM85fKFa4JyOaNXoCpjk16zkvBp4NWcrkAJ1sazC7z9QaDo5szemgrFmV881IVrgnI5o1egNBxySN6xe7Pg1ZqeQBuco1qStgV48Z5OkaaOo1o2mTNBbhOM80uUb3I9Nyqxy8fBqydA00dHJJpkpObhPBqzS5AGI+AbSkjSkiMltSOZ8cgWgrI+MSpBERL3bV9tRFhkYzIWYCCCCAICUjea7RvzBYNHMqWlNwaSMlJUV0Ry2JzlYASBufMN9k552hJP5We5fqNRsPG4lc2ZklSZXKt8pJzv80BYgUHhYrrI+0kZk/lY7l+o0tQ7yVOKmzszIz2KrJJJOXkAWQJRWCT0r86hiT+VnuX6jVDMPISSSNk5T3qsZmeXlAbaXwD/AFFeUMFdFMPOIWgzZK6I0zuVWTKWUbZP5WO5fqAzH32O0T+SgsVz7Dyri1nYqJW5XiI+XlG2T+VjuX6gIfzCezPzpDBXGw9dkubM7k0yuV4zI8vINsn8rPcv1AUfwx8/T/8AUQ/+Phx06rxjkPhsndXU7I2p18POZKlPW9i9bkkOkMn8rHcv1AeqMwTfQPNLYJf9vmIa4dl5CUpI2TkUtyr1GIph5xJpM2SnLeqxGR5eQBYgkZu4frn9tYxJ/Kz3L9RqdZeUaDmzsTnuV27Eyy8oCxBEYdfZo86xiT+VjuX6jUTD12a5szNJJlcrxGZzv8oCxBIG+/2h+VIxJ/Kx3L9RrZZeTd2s7JV1uV4yIsvIAa7uVdB/kNNGYFnqJ8pDWtL5kZTZt5F+o8Q7LyEISRsnckRTuVYillAbaUwZddr7yAsAeYeWREo2iK6Qo5JVPYrJVlvIHgIIIIAggggCCCCAIIIIAggggCCCCAIIIIAgwopkZZRkQBw/wn8MxcPHRrkS9dsGpKmpGd28ZQ6GUqfOdtyhJJljVssg7gQQBBBBAEEEEAQQQQBBBBAEEEEAQQQQBBBB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QEQ4UDxQQFBUVFxUVFBUUEBYXFBUUFBEWFhQUFRQYHSghGBolHBYUITEhJSkrLi4uFx8zODMsNygtLisBCgoKBQUFDgUFDisZExkrKysrKysrKysrKysrKysrKysrKysrKysrKysrKysrKysrKysrKysrKysrKysrKysrK//AABEIANoA5wMBIgACEQEDEQH/xAAbAAEAAgMBAQAAAAAAAAAAAAAEAAUBAwYCB//EAEgQAAAEAgMHEgQEBgIDAAAAAAABAgMEEQUTIRIxM0FRUpMUFSIjMkJDU2FicXJzkZKy0dIGNGOzVbHT4SRUdIK1wYGhRMLw/8QAFAEBAAAAAAAAAAAAAAAAAAAAAP/EABQRAQAAAAAAAAAAAAAAAAAAAAD/2gAMAwEAAhEDEQA/APuIgg1RMQTZEap2mRFIjMzMzkVhANogJq8sx7RKHg6TTdEm5dmZGZFVKvEZEZ/9l3gHCAmryzHtEoeU0mkzURJdmmRGVUqyZTL/AKMA0QE1eWY9olDy3SaVFNKXTLslYjkAaIBOUmlJGakvERFMzqlWEQ9avLMe0SgCxAJdJJKU0ulM5FtSrTyD1q8sx7RKALGFHIjMwPXJM7m5dnKcqpV6cpjJx5Zj2iUA5n4Z+OCjIyJYNpTbZGWpnTvPFVJcOeaZpUS0ljScx2RDjvhuKIo6nDuHMPDyk2dkqPYK9iHTavLMe0SgCxAJukkqIjSl0yO9tShHKSSkjNSXSIsdUrLIA0QE1eWY9olDyqkklIjS7aci2pVpyM/9AGiAmryzHtEoedc0zNNy7ORHKqVeMzIj/wCjANEBNXlmPaJQ8opJJzkl05HI9qVYYBogGdIFmPaJQw3SSVERkl4yMpkdUq8YBogGdIpKU0ulMyKZtqIpqUSSmfSZBgCCCCAICUjea7RvzBYFSpHct3JkR1jcjMplusgBoG58w32TnnaGLh/PZ0avcCrQ9Xt7NqdW5wapSu2577oAW4DB4WK6yPtJGbh/PZ0avcCQqHq2Jktqd0ie1q4pPOAXAJRWCT0r86h5uH89nRq9wNRqHqtMltSmq+2rPPnAF0vgH+orymFippRD1S9NbUrhU5NqydYKuH89nRq9wDMffY7RPlUFipjUPbTNbWETLa1X5Hzgm4fz2dGr3AMn8wnsz86QwVJoery2bU6s+DVKV2nnBNw/ns6NXuAUnwx8/T39RD/4+HHTnjHH/DSHdXU7JTU6+HnNtUjPUDF7ZWYh0hofz2dGr3APdF4JvoHmlsCv+3zkDUch6qbktqUuLV7hik0PVS5ralsbzas4ucAtgSM3cP1z+2sebh/PZ0avcDRSHrpia2t2ctrVfq1c4BbAiMOvs0edY83D+ezo1e4GSh6uXs2p3CeDVKV0rnALYEgb7/aH5UjzcP57OjV7gaDQ9N6S2t2c9rVfuU84BZu7lXQf5DTRmBZ6ifKQ0uofkrZs3j4NWTrDTRyHqpqS2pXCZbWrNLnAFUpgy67X3kBYqo5Dtym7U0ZXbUyJBkeGRjuhagIIIIAgJSN5rtG/MFgVLNkpLZHeNxudplvspAGgbnzDfZOedoY1rbyK0rnuBV0c3XtlJUqtw8IvEtvHPlAW4FB4WK6yPtJE1rbyK0rnuBISjmzdiSkqxSJbYvik8oC4BKKwSelfnUMa1t5FaVz3AtG0a2baTMlX1cIvPPnAF0vgH+orymFippSjWyZeMiVMkK4ReTrBWtbeRWlX7gGY++x2ifyUFipjaNbKpkSrXElhF5D5wTrW3kVpXPcAyfzBdmfnSGCpOjm68ikqVWZ4ReennBWtbeRWlX7gFH8MfP09/UQ/+Phx06sY4/4ao9Bx1OkZKkT7BFti/wCQYPLbfHSHRbeRWlc9wD3ReCb6B5pbBL/t85A1HUa2bTZmSr3GL9w80nRzZNLMiVveEXnFzgFuCRm7h+uf21jzrW3kVpXPcDRVGtkpixVqz4RfFq5QFsCIw6+zR51jzrW3kVpXPcDJo5uuWUlSq0nhF5y+cAtgSBvv9oflSPOtbeRWlc9wNB0a2ZvTJVizLCLzU84BZu7lXQf5DTRmBZ6ifKQ0u0Y3cqsVePhV5OsNNHUa2bTRmSrUJ4ReaXOAKpTBl12vvICxVR8AhKUmklTJbV9xZ8MjEZi1AQQQQBAKlXCSlsznInG7xGZ7rIVoaCUjea7RvzAMa5t/U0LntBF0givbPZ4NwsE5Pdt4rnkFuBufMN9k552gE1zb+poXPaBwlIIJ2JPZ2qRwLnFJv7EXAFB4WK6yPtJAZ1zb+poXPaC0bSKCbSR3d9V5lzPPmi2BKKwSelfnUAJSlIoNl4iu7UK4FwsR47kK1zb+poXPaJS+Af6ivKGAKmOpFBmzu7HEngXMiuaE65t/U0LvtHqPvsdon8lBYCpOkUV5Hs8GZYFzPTiuQrXNv6mhc9oyfzBdmfnSFgOO+Go9BR1Omd3I34cy2pw//AYK0rmz/kdIdJN/U0LvtFJ8MfP0/wD1EP8A4+HHTnjAVdHUigmmy2d7Ey4f/qMUnSKDaWRVmLgXC3xc0MovBN9H+x5pbBL/ALfOQCa5t/U0LntBYqkUGpjd2LPgXOLVzRbAkZu4frn9tQDGubf1NC57QVNIIrlns8GksC5PdKxXItgRGHX2aPOsBjXNv6mhc9oNB0igje3dqz4FzNTzRagkDff7Q/KkBrcpJuSsJePgXMnVGqj6RQTTRbZYhPAuZpY7kWLu5V0H+Q00ZgWeonykAJHR6FJSRXczW1facIsMjGaZELQEpTBl12vvICwEEEEAQCpUzuW7kiM6xuRGci3WMyIw0EpG812jfmAS7fzGdKr2Ai1vV7exZnVucIqUrtvmdAtgNz5hvsnPO0Azdv5jOlV7AOEU9WxMkszukT21XFJvbAW4DB4WK6yPtJAe7t/MZ0qvYC0at6rTJLN9V9xWefMFqCUVgk9KvOoASlVvVL00syuFTk4rJ1Au7fzGdKr2DFL4B/qK8oYAqo5b02ZpZwiZbYq/JXMCbt7MZ0qvYMx99jtE+VQWAqTU9XlsWZ1Z8IqW7TzAu7fzGdKr2DB/MJ7M/OkMAcf8NKd1dTsktTr2JzcVIv4Bi9sLcQ6Q1vZjOlV7BR/DHz9P/wBRD/4+HHTqxgKujlPVTcksyljdV7BilFPVS5pZxXnFZxcwMovBN9A80tgV/wBvnIBLt/MZ0qvYDRanrpiaWd2cttVxauYLUEjN3D9c/trAS7fzGdKr2AiVPV69izOrTwipbpWO4FsBow6+zR51gM3b+YzpVewFg1PTeklndnPbFX7lPMFqCQN9/tD8qQHh1b0lbFm8fCqydQaaOU9VMySzK4TLbVZpcwWLu5V0H+Q00ZgWeonykAJHqduSuktEV21OTijPDIxGghaAlKYMuu195AWAggggCAVKouktlMym43aRyPdBoFSiySls1GRETjczM7N0AzqH6j3j/YFXBbe2VY9g3Lbu3dt2Xg3XBrjEeIgRcc3qhs7tEqtwt0We2ARqH6j3j/YEhIObsTtj1ikb+/tSb9gdrg1xiPEQHCRrZOxM1otUiWyLikgE6h+o94/2BqNgptp2x4rVXl88+QM1wa4xHiIFoyObJtM1ovq3xZ5gPFKQUmXjrHj2Cr67L3QFah+o94/2B6VjmzYeIloPYK3xZAvXBrjG/EQAcdBSqdsewiS3fIrkCdQ/Ue0n7DRHRzZmzJaMInfFkUFava4xHiIAI4LbyKsewZ23du7TyBWofqPeP9hoOObryO7RKrPfFnpCtcGuMb8RAOX+GoScdTpXbtj7FpLtP+AYv2DpTgfqPaT9hznwzGNlHU6ZrRI34eWyK3+AYKwdKce1xiPEQAtHQU2m9sevZ/7DzScFJpe2PHevr5xcg2UbHNk03NxF7OIeaUjmzaXJaN7viziAI1D9R7x/sDRcFsmNsetWe/8Apq5AzXBrjG/EQLFxzd0xs0WLPfFxagG/UP1HvH+wMmC29RVj2DTbd27tXIGa4NcYjxECpjm69Z3aJVad8WcoBv1D9R7x/sDQcFM3tse3Z7/mp5AzXBrjG/EQLBRzZG9NaMIe+LNSA2uQNitsevHv+ToGmjoKbTR1j24TeXzS5Al2PauVbYi8e+LINFHRzZMskbiNwnfFmkA8x8JcpSd26cltWGuZYZF+wWgraQjG1IIkrQZ3bVhKKeGQLIBBBBAEA6SKxrtG/MOUp/4qimaQZhm4VyqPZE5dMziVSMzZaN1aUplfMpmuRHIiK0OiabiVVd1R8WjZpMjU9CmRmR2J2Lp2n3AOmqk5E9xAbjZaobsLBOYiz2gHXqI/D4nTQ36oMql365B6hiJkhZEmuh5mRrbmqdZKRSLvIB0dUnInuICg2yrYqwt0jEXFJAteoj8PidNDfqgsNSz5OPmUDEGZmmZE7DzTJtJERzckc79mUB0lUnInuIEotsqpNhX1YizzANeoj8PidNDfqg8BS8QSCIoGIUU1Wk9DytUeVwBb0s2VQ/YW4ViLNC6pORPcQ52kaXiFNOkqBiEkaVEajehzIilfMicmEa9RH4fE6aG/VAPj2ymzYWETiLIoLqk5E9xDnYul4g6qcDEFJZGU3oe05HsSk5f6QjXqI/D4nTQ36oB5tlXlYWDPEWekLqk5E9xDnTpeIriPUMRO4Mrmuh5yui2U6yUsX/IRr1Efh8Tpob9UAL4YbLV1PWFh4fEX4ewOmNpNtie4hwnw7Sr5RtNmUFEKNT7BqSTsORoPULBERmbkjOREdk746I6ZiP5CJ00N+qAsKMbKqbsK9kIYpVsqpdhb3EWeQqYGl4gm0EUDEKIivk9DkR97kxikKXiFNqI4GISVlpvQ8i2RZHJgOiqk5E9xAsY2V3D2FuzxFxahX69RH4fE6aG/VB4ml4g1MzgYgpKMyKuh9kdwopFJzpO3IA6KqTkT3ECIbKvXYWDRiLPWAa9RH4fE6aG/VB00vEVqj1DETuElc10PMiulSOdZKR/6AdFVJzU9xAsC2U3rCwh4izUiv16iPw+J00N+qNELS8QRuygYg5rMzk9D2HclYc3L/qAvnWk3KrE3jxFkGmjWiqWbC3CcRZpCscpmIkf8BE3j4aGydqNUDTEQTbRFAxKiJKSIyeh5GUitKbkwFvSTZEgpEW7axfWQGjmo+mIg0WwMSWybPDQ1pk6kyTY5fMyIv+RTfEXxjGMKhjbgYgjUu5qFrhlKeIzKZt1TqlpUm/O5NMjtlfAd8INbCzUlJqSaTMiM0mZGaTMrUmZWTK9YIA9KQRymRHI5lMpyMrxlyg1IXmu0b8wWBUqkzS2RGZHWN2lKZbLlANA3PmG+yc87QmpF8c53I9ARcKqvbKtXg3LZJz27L3/0gFuBQeFiusj7SRnUi+Oc7kegJCQy62J21ZSUi2SbdqTyALcEorBJ6V+dQxqRfHOdyPQFo2FWbadtWVqt6nPPkAKpfAP9RXlMMFTSkKsmXttcPYKsknJ0BWpF8c53I9AGY++x2ifyUFipjoVc2dtWe2JxJyK5ArUi+Oc7kegCH8wXZn50hgqThV15FWrwZ2yTnp5ArUi+Oc7kegCj+F/n6f8A6iH/AMfDjp1Yxx/w1DKOOp0q1ZSfh5nJNv8AAMX7B0hwi+Oc8KPQB7ovBN9H+x5pbAr/ALfMQNR0Ks2m9tcKzIn0GKThVE0ubqz3Nkk5xcgC2BIzdw/XP7axjUi+Oc7kegNFwq7pjbV7s8SbNrVyALUERh19mjzrGNSL45zuR6AqYVdesq1eDTbcpz1cgC2BIG+/2h+VIxqRfHOdyPQGg4Vc3ttc3Z71OankAWTu5V0H+Q00ZgWeonykNTkIuStucvHiRk6Bpo6FXVM7astgmySc0uQAmlMGXXa+8gJNBTI5FMrCOVpEd+0VsdDqJJGbq1bNqwyTI9uRkIWgCCCCAIB0kcianxjfmDAKlEkaWyMiMjcbsMplugCa5OcnxEBreTqhvZJwbmMs9oJ1E3xbfgT6Aa4RvVDZXDcqtyy4LPbAPr05yfEQHBuprYrZJ3SMZcUkJ1E3xbfgT6AUJCN1sTsEWKRvC4pPIAsK9OcnxEC0W8mrTsk31YyzzG/UTfFt+BPoCUZCNm2maG76t4WefIA90s8mof2SdwrGWaYXXJzk+IgGloRsmH5Ib3Ct4WToC9RN8W34E+gDRHvJmzsk4ROMsigquTnJ8RAMdBtkbMkN4RO8TkVyBWom+Lb8CfQBoN5NeWyTgzxlnpC69OcnxEAnCN15FcN4M94WekL1E3xbfgT6AOc+GHU6up7ZJw8PjL8PYHSm8m3ZJ8RDl/hmFQcdTxGhEifh5bArP4Bi8OlODbt2tvwJ9AGqjHk1TeyTeykPNKvJql7JO9xlnEPNGwjZtNzQ3ezC9BilIRsmlyQ2W53hZxcgB1enOT4iBYt5N2xsk7s98XFqG/UTfFt+BPoCxcI3dsbBvdnvC4tXIAbXpzk+IgRLya9eyTg0Yyz1hGom+Lb8CfQERCN169g3g0bws9fIAdXJzk+IgWBeTN7ZJwh4yzUjfqJvi2/An0BYKEbm9sG8Ie8LNTyAFuvJuVbJN498WQaKNeTUs7JO4TjLNIe3YNu5Vtbd494nJ0DTRsG2bLM229wneFmlyAPVJOpNBSNJ7NrGXHIDhXUjCoSgjJCCO7atJJEeGQLEBBBBAEAqVXJLZyM5ON2EVu6xBoJSN5rtG/MAmrvpPeAvUEXGbe2dW9g3ClclPdt8otgNz5hvsnPO0AmrvpPeAvUEhIyTsTtb1qkb0rNqTftFuAweFiusj7SQHvV30nvAXqC0ZGSbTtbx2qvJLPPlFqCUVgk9K/OoASlYybLxVbxbBV9JSvdIXq76T3gL1EpfAP8AUV5TCwFVHRk6na3sIneFkVyhOrvpPeAvUZj77HaJ/JQWAqjjNvI6t7BnZclPdp5QrV30nvAXqMH8wXZn50hgDjvhqLlHU6dW6c32LCSUy/gGL9o6U476T3gL1FH8MfP09/UQ/wDj4cdOrGArKOjJNN7W9ezC9R5pSMm0va3ivX0lnFyhlGYJvoHmlsCv+3zEAmrvpPeAvUGi4zZMbW9uz3hcWrlFqCRm7h+uf21gMau+k94C9QZMZt6zq3sGneFPdK5RagaMOvs0edYDOrvpPeAvUFgoyRvbW9hD3pZqeUWoJA33+0PypAeHY3Yq2p68e8LJ0jTR0bJpna3twneFmlyixe3Kug/yGmjMCz1E+UgBI+LukkVW6WzatNJSwyOUWgJSmDLrtfeQFgIIIIAgFSpHct3JkR1jcjMpluskw0EpG812jfmASqd4xvRH7gVbbuqG9midW5bVHeu28V10C1A3PmG+yc87QDNU7xjeiP3AkI27WxMlo3SJ7UfFJ5wtgKDwsV1kfaSA9VTvGN6I/cC0Y27VpktBWq4I88+cLUEorBJ6V+dQAtKtu1L01oMrhXBHk6wVVO8Y3oj9wlL4B/qK8phYCqjm3dpmtGETLajyK5wVVO8Y3oj9wkffY7RP5KCwFUbbteWzROrO2qPPTzgqqd4xvRH7hD+YLsz86QsBx/w025q6nZLROvh57Wdv8AxeK6sxDpTad4xvRH7hRfDHz9Pf1EP/AI+HHTqxgK2jm3apuS0XuKP3DzSjbtUua0HueCPOLnBdGYJvoHmlsEv+3zEAzVO8Y3oj94NFtu3TE1o3Z8EfFq5wtASM3cP1z+2sBKp3jG9EfuBUtu169midWngjzl84WoIjDr7NHnWAlU7xjeiP3A0G27N6S0bs+CPNTzhaAkDfe7Q/KkB5cbdkrbG7x8EeTrDTRzbtUzJxErhPBHmlzhYO7lXQf5DTRmBZ6ifKQAse24SCuloMrtqZE2ZHhkY7oWYJSmDLrtfeQFgIIIIAgFSrZKS2SimRuNz8QaBUqskpbM52ON3ime6yEAzrY1mF3n6gq6Obr2yuClVuHfPEtv1C9cE5HNGr0BVxya9s5LwbhYNWe3ycgBOtjWYXefqCQlHtm7ElclYpErT4pIZrgnI5o1egJCRqSdibF2qRwauKTyAFa2NZhd5+oLRlHNm2maCvqxnnmF64JyOaNXoC0ZHJJtNi76uDVnnyAMUrRzZMvGSCsQrGeTpCtbGswu8/UGpWOSbLxSXuFcGrJ0BWuCcjmjV6ACx1HNkbMkFa4kr55FcoTrY1mF3n6g0dHJM2bF4RPBqyK5ArXBORzRq9ABDo5uvIrgpVZ4zz08oVrY1mF3n6gxxya8jkvBnwas9PIFa4JyOaNXoA5n4agGzjqdI0lIn2JWn/ACDB/wCx0p0Y1mF3n6jm/hqMSUdTpyXa/D7xX8gwVtlg6U49ORzRq9ABaOo5o2mzNBXsp+oxSdHNk0syQWLGecQ9UdHJJpuxd7i1egxSkck2l2LxcGrOLkAJ1sazC7z9QaLo5olMbArVnjPi1coVrgnI5o1egNFxyTUxYuxZ8Gri1cgBGtjWYXefqDJo5uvWVwUqtOM85fKFa4JyOaNXoCpjk16zkvBp4NWcrkAJ1sazC7z9QaDo5szemgrFmV881IVrgnI5o1egNBxySN6xe7Pg1ZqeQBuco1qStgV48Z5OkaaOo1o2mTNBbhOM80uUb3I9Nyqxy8fBqydA00dHJJpkpObhPBqzS5AGI+AbSkjSkiMltSOZ8cgWgrI+MSpBERL3bV9tRFhkYzIWYCCCCAICUjea7RvzBYNHMqWlNwaSMlJUV0Ry2JzlYASBufMN9k552hJP5We5fqNRsPG4lc2ZklSZXKt8pJzv80BYgUHhYrrI+0kZk/lY7l+o0tQ7yVOKmzszIz2KrJJJOXkAWQJRWCT0r86hiT+VnuX6jVDMPISSSNk5T3qsZmeXlAbaXwD/AFFeUMFdFMPOIWgzZK6I0zuVWTKWUbZP5WO5fqAzH32O0T+SgsVz7Dyri1nYqJW5XiI+XlG2T+VjuX6gIfzCezPzpDBXGw9dkubM7k0yuV4zI8vINsn8rPcv1AUfwx8/T/8AUQ/+Phx06rxjkPhsndXU7I2p18POZKlPW9i9bkkOkMn8rHcv1AeqMwTfQPNLYJf9vmIa4dl5CUpI2TkUtyr1GIph5xJpM2SnLeqxGR5eQBYgkZu4frn9tYxJ/Kz3L9RqdZeUaDmzsTnuV27Eyy8oCxBEYdfZo86xiT+VjuX6jUTD12a5szNJJlcrxGZzv8oCxBIG+/2h+VIxJ/Kx3L9RrZZeTd2s7JV1uV4yIsvIAa7uVdB/kNNGYFnqJ8pDWtL5kZTZt5F+o8Q7LyEISRsnckRTuVYillAbaUwZddr7yAsAeYeWREo2iK6Qo5JVPYrJVlvIHgIIIIAggggCCCCAIIIIAggggCCCCAIIIIAgwopkZZRkQBw/wn8MxcPHRrkS9dsGpKmpGd28ZQ6GUqfOdtyhJJljVssg7gQQBBBBAEEEEAQQQQBBBBAEEEEAQQQQBBBBA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4" name="Picture 6" descr="http://mathbits.com/MathBits/StudentResources/GraphPaper/14by14%20ax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679" y="1439863"/>
            <a:ext cx="4857875" cy="458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6476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= x^2 – x - 20</a:t>
            </a:r>
            <a:endParaRPr lang="en-US" dirty="0"/>
          </a:p>
        </p:txBody>
      </p:sp>
      <p:sp>
        <p:nvSpPr>
          <p:cNvPr id="4" name="AutoShape 2" descr="data:image/jpeg;base64,/9j/4AAQSkZJRgABAQAAAQABAAD/2wCEAAkGBxQQEQ4UDxQQFBUVFxUVFBUUEBYXFBUUFBEWFhQUFRQYHSghGBolHBYUITEhJSkrLi4uFx8zODMsNygtLisBCgoKBQUFDgUFDisZExkrKysrKysrKysrKysrKysrKysrKysrKysrKysrKysrKysrKysrKysrKysrKysrKysrK//AABEIANoA5wMBIgACEQEDEQH/xAAbAAEAAgMBAQAAAAAAAAAAAAAEAAUBAwYCB//EAEgQAAAEAgMHEgQEBgIDAAAAAAABAgMEEQUTIRIxM0FRUpMUFSIjMkJDU2FicXJzkZKy0dIGNGOzVbHT4SRUdIK1wYGhRMLw/8QAFAEBAAAAAAAAAAAAAAAAAAAAAP/EABQRAQAAAAAAAAAAAAAAAAAAAAD/2gAMAwEAAhEDEQA/APuIgg1RMQTZEap2mRFIjMzMzkVhANogJq8sx7RKHg6TTdEm5dmZGZFVKvEZEZ/9l3gHCAmryzHtEoeU0mkzURJdmmRGVUqyZTL/AKMA0QE1eWY9olDy3SaVFNKXTLslYjkAaIBOUmlJGakvERFMzqlWEQ9avLMe0SgCxAJdJJKU0ulM5FtSrTyD1q8sx7RKALGFHIjMwPXJM7m5dnKcqpV6cpjJx5Zj2iUA5n4Z+OCjIyJYNpTbZGWpnTvPFVJcOeaZpUS0ljScx2RDjvhuKIo6nDuHMPDyk2dkqPYK9iHTavLMe0SgCxAJukkqIjSl0yO9tShHKSSkjNSXSIsdUrLIA0QE1eWY9olDyqkklIjS7aci2pVpyM/9AGiAmryzHtEoedc0zNNy7ORHKqVeMzIj/wCjANEBNXlmPaJQ8opJJzkl05HI9qVYYBogGdIFmPaJQw3SSVERkl4yMpkdUq8YBogGdIpKU0ulMyKZtqIpqUSSmfSZBgCCCCAICUjea7RvzBYFSpHct3JkR1jcjMplusgBoG58w32TnnaGLh/PZ0avcCrQ9Xt7NqdW5wapSu2577oAW4DB4WK6yPtJGbh/PZ0avcCQqHq2Jktqd0ie1q4pPOAXAJRWCT0r86h5uH89nRq9wNRqHqtMltSmq+2rPPnAF0vgH+orymFippRD1S9NbUrhU5NqydYKuH89nRq9wDMffY7RPlUFipjUPbTNbWETLa1X5Hzgm4fz2dGr3AMn8wnsz86QwVJoery2bU6s+DVKV2nnBNw/ns6NXuAUnwx8/T39RD/4+HHTnjHH/DSHdXU7JTU6+HnNtUjPUDF7ZWYh0hofz2dGr3APdF4JvoHmlsCv+3zkDUch6qbktqUuLV7hik0PVS5ralsbzas4ucAtgSM3cP1z+2sebh/PZ0avcDRSHrpia2t2ctrVfq1c4BbAiMOvs0edY83D+ezo1e4GSh6uXs2p3CeDVKV0rnALYEgb7/aH5UjzcP57OjV7gaDQ9N6S2t2c9rVfuU84BZu7lXQf5DTRmBZ6ifKQ0uofkrZs3j4NWTrDTRyHqpqS2pXCZbWrNLnAFUpgy67X3kBYqo5Dtym7U0ZXbUyJBkeGRjuhagIIIIAgJSN5rtG/MFgVLNkpLZHeNxudplvspAGgbnzDfZOedoY1rbyK0rnuBV0c3XtlJUqtw8IvEtvHPlAW4FB4WK6yPtJE1rbyK0rnuBISjmzdiSkqxSJbYvik8oC4BKKwSelfnUMa1t5FaVz3AtG0a2baTMlX1cIvPPnAF0vgH+orymFippSjWyZeMiVMkK4ReTrBWtbeRWlX7gGY++x2ifyUFipjaNbKpkSrXElhF5D5wTrW3kVpXPcAyfzBdmfnSGCpOjm68ikqVWZ4ReennBWtbeRWlX7gFH8MfP09/UQ/+Phx06sY4/4ao9Bx1OkZKkT7BFti/wCQYPLbfHSHRbeRWlc9wD3ReCb6B5pbBL/t85A1HUa2bTZmSr3GL9w80nRzZNLMiVveEXnFzgFuCRm7h+uf21jzrW3kVpXPcDRVGtkpixVqz4RfFq5QFsCIw6+zR51jzrW3kVpXPcDJo5uuWUlSq0nhF5y+cAtgSBvv9oflSPOtbeRWlc9wNB0a2ZvTJVizLCLzU84BZu7lXQf5DTRmBZ6ifKQ0u0Y3cqsVePhV5OsNNHUa2bTRmSrUJ4ReaXOAKpTBl12vvICxVR8AhKUmklTJbV9xZ8MjEZi1AQQQQBAKlXCSlsznInG7xGZ7rIVoaCUjea7RvzAMa5t/U0LntBF0givbPZ4NwsE5Pdt4rnkFuBufMN9k552gE1zb+poXPaBwlIIJ2JPZ2qRwLnFJv7EXAFB4WK6yPtJAZ1zb+poXPaC0bSKCbSR3d9V5lzPPmi2BKKwSelfnUAJSlIoNl4iu7UK4FwsR47kK1zb+poXPaJS+Af6ivKGAKmOpFBmzu7HEngXMiuaE65t/U0LvtHqPvsdon8lBYCpOkUV5Hs8GZYFzPTiuQrXNv6mhc9oyfzBdmfnSFgOO+Go9BR1Omd3I34cy2pw//AYK0rmz/kdIdJN/U0LvtFJ8MfP0/wD1EP8A4+HHTnjAVdHUigmmy2d7Ey4f/qMUnSKDaWRVmLgXC3xc0MovBN9H+x5pbBL/ALfOQCa5t/U0LntBYqkUGpjd2LPgXOLVzRbAkZu4frn9tQDGubf1NC57QVNIIrlns8GksC5PdKxXItgRGHX2aPOsBjXNv6mhc9oNB0igje3dqz4FzNTzRagkDff7Q/KkBrcpJuSsJePgXMnVGqj6RQTTRbZYhPAuZpY7kWLu5V0H+Q00ZgWeonykAJHR6FJSRXczW1facIsMjGaZELQEpTBl12vvICwEEEEAQCpUzuW7kiM6xuRGci3WMyIw0EpG812jfmAS7fzGdKr2Ai1vV7exZnVucIqUrtvmdAtgNz5hvsnPO0Azdv5jOlV7AOEU9WxMkszukT21XFJvbAW4DB4WK6yPtJAe7t/MZ0qvYC0at6rTJLN9V9xWefMFqCUVgk9KvOoASlVvVL00syuFTk4rJ1Au7fzGdKr2DFL4B/qK8oYAqo5b02ZpZwiZbYq/JXMCbt7MZ0qvYMx99jtE+VQWAqTU9XlsWZ1Z8IqW7TzAu7fzGdKr2DB/MJ7M/OkMAcf8NKd1dTsktTr2JzcVIv4Bi9sLcQ6Q1vZjOlV7BR/DHz9P/wBRD/4+HHTqxgKujlPVTcksyljdV7BilFPVS5pZxXnFZxcwMovBN9A80tgV/wBvnIBLt/MZ0qvYDRanrpiaWd2cttVxauYLUEjN3D9c/trAS7fzGdKr2AiVPV69izOrTwipbpWO4FsBow6+zR51gM3b+YzpVewFg1PTeklndnPbFX7lPMFqCQN9/tD8qQHh1b0lbFm8fCqydQaaOU9VMySzK4TLbVZpcwWLu5V0H+Q00ZgWeonykAJHqduSuktEV21OTijPDIxGghaAlKYMuu195AWAggggCAVKouktlMym43aRyPdBoFSiySls1GRETjczM7N0AzqH6j3j/YFXBbe2VY9g3Lbu3dt2Xg3XBrjEeIgRcc3qhs7tEqtwt0We2ARqH6j3j/YEhIObsTtj1ikb+/tSb9gdrg1xiPEQHCRrZOxM1otUiWyLikgE6h+o94/2BqNgptp2x4rVXl88+QM1wa4xHiIFoyObJtM1ovq3xZ5gPFKQUmXjrHj2Cr67L3QFah+o94/2B6VjmzYeIloPYK3xZAvXBrjG/EQAcdBSqdsewiS3fIrkCdQ/Ue0n7DRHRzZmzJaMInfFkUFava4xHiIAI4LbyKsewZ23du7TyBWofqPeP9hoOObryO7RKrPfFnpCtcGuMb8RAOX+GoScdTpXbtj7FpLtP+AYv2DpTgfqPaT9hznwzGNlHU6ZrRI34eWyK3+AYKwdKce1xiPEQAtHQU2m9sevZ/7DzScFJpe2PHevr5xcg2UbHNk03NxF7OIeaUjmzaXJaN7viziAI1D9R7x/sDRcFsmNsetWe/8Apq5AzXBrjG/EQLFxzd0xs0WLPfFxagG/UP1HvH+wMmC29RVj2DTbd27tXIGa4NcYjxECpjm69Z3aJVad8WcoBv1D9R7x/sDQcFM3tse3Z7/mp5AzXBrjG/EQLBRzZG9NaMIe+LNSA2uQNitsevHv+ToGmjoKbTR1j24TeXzS5Al2PauVbYi8e+LINFHRzZMskbiNwnfFmkA8x8JcpSd26cltWGuZYZF+wWgraQjG1IIkrQZ3bVhKKeGQLIBBBBAEA6SKxrtG/MOUp/4qimaQZhm4VyqPZE5dMziVSMzZaN1aUplfMpmuRHIiK0OiabiVVd1R8WjZpMjU9CmRmR2J2Lp2n3AOmqk5E9xAbjZaobsLBOYiz2gHXqI/D4nTQ36oMql365B6hiJkhZEmuh5mRrbmqdZKRSLvIB0dUnInuICg2yrYqwt0jEXFJAteoj8PidNDfqgsNSz5OPmUDEGZmmZE7DzTJtJERzckc79mUB0lUnInuIEotsqpNhX1YizzANeoj8PidNDfqg8BS8QSCIoGIUU1Wk9DytUeVwBb0s2VQ/YW4ViLNC6pORPcQ52kaXiFNOkqBiEkaVEajehzIilfMicmEa9RH4fE6aG/VAPj2ymzYWETiLIoLqk5E9xDnYul4g6qcDEFJZGU3oe05HsSk5f6QjXqI/D4nTQ36oB5tlXlYWDPEWekLqk5E9xDnTpeIriPUMRO4Mrmuh5yui2U6yUsX/IRr1Efh8Tpob9UAL4YbLV1PWFh4fEX4ewOmNpNtie4hwnw7Sr5RtNmUFEKNT7BqSTsORoPULBERmbkjOREdk746I6ZiP5CJ00N+qAsKMbKqbsK9kIYpVsqpdhb3EWeQqYGl4gm0EUDEKIivk9DkR97kxikKXiFNqI4GISVlpvQ8i2RZHJgOiqk5E9xAsY2V3D2FuzxFxahX69RH4fE6aG/VB4ml4g1MzgYgpKMyKuh9kdwopFJzpO3IA6KqTkT3ECIbKvXYWDRiLPWAa9RH4fE6aG/VB00vEVqj1DETuElc10PMiulSOdZKR/6AdFVJzU9xAsC2U3rCwh4izUiv16iPw+J00N+qNELS8QRuygYg5rMzk9D2HclYc3L/qAvnWk3KrE3jxFkGmjWiqWbC3CcRZpCscpmIkf8BE3j4aGydqNUDTEQTbRFAxKiJKSIyeh5GUitKbkwFvSTZEgpEW7axfWQGjmo+mIg0WwMSWybPDQ1pk6kyTY5fMyIv+RTfEXxjGMKhjbgYgjUu5qFrhlKeIzKZt1TqlpUm/O5NMjtlfAd8INbCzUlJqSaTMiM0mZGaTMrUmZWTK9YIA9KQRymRHI5lMpyMrxlyg1IXmu0b8wWBUqkzS2RGZHWN2lKZbLlANA3PmG+yc87QmpF8c53I9ARcKqvbKtXg3LZJz27L3/0gFuBQeFiusj7SRnUi+Oc7kegJCQy62J21ZSUi2SbdqTyALcEorBJ6V+dQxqRfHOdyPQFo2FWbadtWVqt6nPPkAKpfAP9RXlMMFTSkKsmXttcPYKsknJ0BWpF8c53I9AGY++x2ifyUFipjoVc2dtWe2JxJyK5ArUi+Oc7kegCH8wXZn50hgqThV15FWrwZ2yTnp5ArUi+Oc7kegCj+F/n6f8A6iH/AMfDjp1Yxx/w1DKOOp0q1ZSfh5nJNv8AAMX7B0hwi+Oc8KPQB7ovBN9H+x5pbAr/ALfMQNR0Ks2m9tcKzIn0GKThVE0ubqz3Nkk5xcgC2BIzdw/XP7axjUi+Oc7kegNFwq7pjbV7s8SbNrVyALUERh19mjzrGNSL45zuR6AqYVdesq1eDTbcpz1cgC2BIG+/2h+VIxqRfHOdyPQGg4Vc3ttc3Z71OankAWTu5V0H+Q00ZgWeonykNTkIuStucvHiRk6Bpo6FXVM7astgmySc0uQAmlMGXXa+8gJNBTI5FMrCOVpEd+0VsdDqJJGbq1bNqwyTI9uRkIWgCCCCAIB0kcianxjfmDAKlEkaWyMiMjcbsMplugCa5OcnxEBreTqhvZJwbmMs9oJ1E3xbfgT6Aa4RvVDZXDcqtyy4LPbAPr05yfEQHBuprYrZJ3SMZcUkJ1E3xbfgT6AUJCN1sTsEWKRvC4pPIAsK9OcnxEC0W8mrTsk31YyzzG/UTfFt+BPoCUZCNm2maG76t4WefIA90s8mof2SdwrGWaYXXJzk+IgGloRsmH5Ib3Ct4WToC9RN8W34E+gDRHvJmzsk4ROMsigquTnJ8RAMdBtkbMkN4RO8TkVyBWom+Lb8CfQBoN5NeWyTgzxlnpC69OcnxEAnCN15FcN4M94WekL1E3xbfgT6AOc+GHU6up7ZJw8PjL8PYHSm8m3ZJ8RDl/hmFQcdTxGhEifh5bArP4Bi8OlODbt2tvwJ9AGqjHk1TeyTeykPNKvJql7JO9xlnEPNGwjZtNzQ3ezC9BilIRsmlyQ2W53hZxcgB1enOT4iBYt5N2xsk7s98XFqG/UTfFt+BPoCxcI3dsbBvdnvC4tXIAbXpzk+IgRLya9eyTg0Yyz1hGom+Lb8CfQERCN169g3g0bws9fIAdXJzk+IgWBeTN7ZJwh4yzUjfqJvi2/An0BYKEbm9sG8Ie8LNTyAFuvJuVbJN498WQaKNeTUs7JO4TjLNIe3YNu5Vtbd494nJ0DTRsG2bLM229wneFmlyAPVJOpNBSNJ7NrGXHIDhXUjCoSgjJCCO7atJJEeGQLEBBBBAEAqVXJLZyM5ON2EVu6xBoJSN5rtG/MAmrvpPeAvUEXGbe2dW9g3ClclPdt8otgNz5hvsnPO0AmrvpPeAvUEhIyTsTtb1qkb0rNqTftFuAweFiusj7SQHvV30nvAXqC0ZGSbTtbx2qvJLPPlFqCUVgk9K/OoASlYybLxVbxbBV9JSvdIXq76T3gL1EpfAP8AUV5TCwFVHRk6na3sIneFkVyhOrvpPeAvUZj77HaJ/JQWAqjjNvI6t7BnZclPdp5QrV30nvAXqMH8wXZn50hgDjvhqLlHU6dW6c32LCSUy/gGL9o6U476T3gL1FH8MfP09/UQ/wDj4cdOrGArKOjJNN7W9ezC9R5pSMm0va3ivX0lnFyhlGYJvoHmlsCv+3zEAmrvpPeAvUGi4zZMbW9uz3hcWrlFqCRm7h+uf21gMau+k94C9QZMZt6zq3sGneFPdK5RagaMOvs0edYDOrvpPeAvUFgoyRvbW9hD3pZqeUWoJA33+0PypAeHY3Yq2p68e8LJ0jTR0bJpna3twneFmlyixe3Kug/yGmjMCz1E+UgBI+LukkVW6WzatNJSwyOUWgJSmDLrtfeQFgIIIIAgFSpHct3JkR1jcjMpluskw0EpG812jfmASqd4xvRH7gVbbuqG9midW5bVHeu28V10C1A3PmG+yc87QDNU7xjeiP3AkI27WxMlo3SJ7UfFJ5wtgKDwsV1kfaSA9VTvGN6I/cC0Y27VpktBWq4I88+cLUEorBJ6V+dQAtKtu1L01oMrhXBHk6wVVO8Y3oj9wlL4B/qK8phYCqjm3dpmtGETLajyK5wVVO8Y3oj9wkffY7RP5KCwFUbbteWzROrO2qPPTzgqqd4xvRH7hD+YLsz86QsBx/w025q6nZLROvh57Wdv8AxeK6sxDpTad4xvRH7hRfDHz9Pf1EP/AI+HHTqxgK2jm3apuS0XuKP3DzSjbtUua0HueCPOLnBdGYJvoHmlsEv+3zEAzVO8Y3oj94NFtu3TE1o3Z8EfFq5wtASM3cP1z+2sBKp3jG9EfuBUtu169midWngjzl84WoIjDr7NHnWAlU7xjeiP3A0G27N6S0bs+CPNTzhaAkDfe7Q/KkB5cbdkrbG7x8EeTrDTRzbtUzJxErhPBHmlzhYO7lXQf5DTRmBZ6ifKQAse24SCuloMrtqZE2ZHhkY7oWYJSmDLrtfeQFgIIIIAgFSrZKS2SimRuNz8QaBUqskpbM52ON3ime6yEAzrY1mF3n6gq6Obr2yuClVuHfPEtv1C9cE5HNGr0BVxya9s5LwbhYNWe3ycgBOtjWYXefqCQlHtm7ElclYpErT4pIZrgnI5o1egJCRqSdibF2qRwauKTyAFa2NZhd5+oLRlHNm2maCvqxnnmF64JyOaNXoC0ZHJJtNi76uDVnnyAMUrRzZMvGSCsQrGeTpCtbGswu8/UGpWOSbLxSXuFcGrJ0BWuCcjmjV6ACx1HNkbMkFa4kr55FcoTrY1mF3n6g0dHJM2bF4RPBqyK5ArXBORzRq9ABDo5uvIrgpVZ4zz08oVrY1mF3n6gxxya8jkvBnwas9PIFa4JyOaNXoA5n4agGzjqdI0lIn2JWn/ACDB/wCx0p0Y1mF3n6jm/hqMSUdTpyXa/D7xX8gwVtlg6U49ORzRq9ABaOo5o2mzNBXsp+oxSdHNk0syQWLGecQ9UdHJJpuxd7i1egxSkck2l2LxcGrOLkAJ1sazC7z9QaLo5olMbArVnjPi1coVrgnI5o1egNFxyTUxYuxZ8Gri1cgBGtjWYXefqDJo5uvWVwUqtOM85fKFa4JyOaNXoCpjk16zkvBp4NWcrkAJ1sazC7z9QaDo5szemgrFmV881IVrgnI5o1egNBxySN6xe7Pg1ZqeQBuco1qStgV48Z5OkaaOo1o2mTNBbhOM80uUb3I9Nyqxy8fBqydA00dHJJpkpObhPBqzS5AGI+AbSkjSkiMltSOZ8cgWgrI+MSpBERL3bV9tRFhkYzIWYCCCCAICUjea7RvzBYNHMqWlNwaSMlJUV0Ry2JzlYASBufMN9k552hJP5We5fqNRsPG4lc2ZklSZXKt8pJzv80BYgUHhYrrI+0kZk/lY7l+o0tQ7yVOKmzszIz2KrJJJOXkAWQJRWCT0r86hiT+VnuX6jVDMPISSSNk5T3qsZmeXlAbaXwD/AFFeUMFdFMPOIWgzZK6I0zuVWTKWUbZP5WO5fqAzH32O0T+SgsVz7Dyri1nYqJW5XiI+XlG2T+VjuX6gIfzCezPzpDBXGw9dkubM7k0yuV4zI8vINsn8rPcv1AUfwx8/T/8AUQ/+Phx06rxjkPhsndXU7I2p18POZKlPW9i9bkkOkMn8rHcv1AeqMwTfQPNLYJf9vmIa4dl5CUpI2TkUtyr1GIph5xJpM2SnLeqxGR5eQBYgkZu4frn9tYxJ/Kz3L9RqdZeUaDmzsTnuV27Eyy8oCxBEYdfZo86xiT+VjuX6jUTD12a5szNJJlcrxGZzv8oCxBIG+/2h+VIxJ/Kx3L9RrZZeTd2s7JV1uV4yIsvIAa7uVdB/kNNGYFnqJ8pDWtL5kZTZt5F+o8Q7LyEISRsnckRTuVYillAbaUwZddr7yAsAeYeWREo2iK6Qo5JVPYrJVlvIHgIIIIAggggCCCCAIIIIAggggCCCCAIIIIAgwopkZZRkQBw/wn8MxcPHRrkS9dsGpKmpGd28ZQ6GUqfOdtyhJJljVssg7gQQBBBBAEEEEAQQQQBBBBAEEEEAQQQQBBBB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QEQ4UDxQQFBUVFxUVFBUUEBYXFBUUFBEWFhQUFRQYHSghGBolHBYUITEhJSkrLi4uFx8zODMsNygtLisBCgoKBQUFDgUFDisZExkrKysrKysrKysrKysrKysrKysrKysrKysrKysrKysrKysrKysrKysrKysrKysrKysrK//AABEIANoA5wMBIgACEQEDEQH/xAAbAAEAAgMBAQAAAAAAAAAAAAAEAAUBAwYCB//EAEgQAAAEAgMHEgQEBgIDAAAAAAABAgMEEQUTIRIxM0FRUpMUFSIjMkJDU2FicXJzkZKy0dIGNGOzVbHT4SRUdIK1wYGhRMLw/8QAFAEBAAAAAAAAAAAAAAAAAAAAAP/EABQRAQAAAAAAAAAAAAAAAAAAAAD/2gAMAwEAAhEDEQA/APuIgg1RMQTZEap2mRFIjMzMzkVhANogJq8sx7RKHg6TTdEm5dmZGZFVKvEZEZ/9l3gHCAmryzHtEoeU0mkzURJdmmRGVUqyZTL/AKMA0QE1eWY9olDy3SaVFNKXTLslYjkAaIBOUmlJGakvERFMzqlWEQ9avLMe0SgCxAJdJJKU0ulM5FtSrTyD1q8sx7RKALGFHIjMwPXJM7m5dnKcqpV6cpjJx5Zj2iUA5n4Z+OCjIyJYNpTbZGWpnTvPFVJcOeaZpUS0ljScx2RDjvhuKIo6nDuHMPDyk2dkqPYK9iHTavLMe0SgCxAJukkqIjSl0yO9tShHKSSkjNSXSIsdUrLIA0QE1eWY9olDyqkklIjS7aci2pVpyM/9AGiAmryzHtEoedc0zNNy7ORHKqVeMzIj/wCjANEBNXlmPaJQ8opJJzkl05HI9qVYYBogGdIFmPaJQw3SSVERkl4yMpkdUq8YBogGdIpKU0ulMyKZtqIpqUSSmfSZBgCCCCAICUjea7RvzBYFSpHct3JkR1jcjMplusgBoG58w32TnnaGLh/PZ0avcCrQ9Xt7NqdW5wapSu2577oAW4DB4WK6yPtJGbh/PZ0avcCQqHq2Jktqd0ie1q4pPOAXAJRWCT0r86h5uH89nRq9wNRqHqtMltSmq+2rPPnAF0vgH+orymFippRD1S9NbUrhU5NqydYKuH89nRq9wDMffY7RPlUFipjUPbTNbWETLa1X5Hzgm4fz2dGr3AMn8wnsz86QwVJoery2bU6s+DVKV2nnBNw/ns6NXuAUnwx8/T39RD/4+HHTnjHH/DSHdXU7JTU6+HnNtUjPUDF7ZWYh0hofz2dGr3APdF4JvoHmlsCv+3zkDUch6qbktqUuLV7hik0PVS5ralsbzas4ucAtgSM3cP1z+2sebh/PZ0avcDRSHrpia2t2ctrVfq1c4BbAiMOvs0edY83D+ezo1e4GSh6uXs2p3CeDVKV0rnALYEgb7/aH5UjzcP57OjV7gaDQ9N6S2t2c9rVfuU84BZu7lXQf5DTRmBZ6ifKQ0uofkrZs3j4NWTrDTRyHqpqS2pXCZbWrNLnAFUpgy67X3kBYqo5Dtym7U0ZXbUyJBkeGRjuhagIIIIAgJSN5rtG/MFgVLNkpLZHeNxudplvspAGgbnzDfZOedoY1rbyK0rnuBV0c3XtlJUqtw8IvEtvHPlAW4FB4WK6yPtJE1rbyK0rnuBISjmzdiSkqxSJbYvik8oC4BKKwSelfnUMa1t5FaVz3AtG0a2baTMlX1cIvPPnAF0vgH+orymFippSjWyZeMiVMkK4ReTrBWtbeRWlX7gGY++x2ifyUFipjaNbKpkSrXElhF5D5wTrW3kVpXPcAyfzBdmfnSGCpOjm68ikqVWZ4ReennBWtbeRWlX7gFH8MfP09/UQ/+Phx06sY4/4ao9Bx1OkZKkT7BFti/wCQYPLbfHSHRbeRWlc9wD3ReCb6B5pbBL/t85A1HUa2bTZmSr3GL9w80nRzZNLMiVveEXnFzgFuCRm7h+uf21jzrW3kVpXPcDRVGtkpixVqz4RfFq5QFsCIw6+zR51jzrW3kVpXPcDJo5uuWUlSq0nhF5y+cAtgSBvv9oflSPOtbeRWlc9wNB0a2ZvTJVizLCLzU84BZu7lXQf5DTRmBZ6ifKQ0u0Y3cqsVePhV5OsNNHUa2bTRmSrUJ4ReaXOAKpTBl12vvICxVR8AhKUmklTJbV9xZ8MjEZi1AQQQQBAKlXCSlsznInG7xGZ7rIVoaCUjea7RvzAMa5t/U0LntBF0givbPZ4NwsE5Pdt4rnkFuBufMN9k552gE1zb+poXPaBwlIIJ2JPZ2qRwLnFJv7EXAFB4WK6yPtJAZ1zb+poXPaC0bSKCbSR3d9V5lzPPmi2BKKwSelfnUAJSlIoNl4iu7UK4FwsR47kK1zb+poXPaJS+Af6ivKGAKmOpFBmzu7HEngXMiuaE65t/U0LvtHqPvsdon8lBYCpOkUV5Hs8GZYFzPTiuQrXNv6mhc9oyfzBdmfnSFgOO+Go9BR1Omd3I34cy2pw//AYK0rmz/kdIdJN/U0LvtFJ8MfP0/wD1EP8A4+HHTnjAVdHUigmmy2d7Ey4f/qMUnSKDaWRVmLgXC3xc0MovBN9H+x5pbBL/ALfOQCa5t/U0LntBYqkUGpjd2LPgXOLVzRbAkZu4frn9tQDGubf1NC57QVNIIrlns8GksC5PdKxXItgRGHX2aPOsBjXNv6mhc9oNB0igje3dqz4FzNTzRagkDff7Q/KkBrcpJuSsJePgXMnVGqj6RQTTRbZYhPAuZpY7kWLu5V0H+Q00ZgWeonykAJHR6FJSRXczW1facIsMjGaZELQEpTBl12vvICwEEEEAQCpUzuW7kiM6xuRGci3WMyIw0EpG812jfmAS7fzGdKr2Ai1vV7exZnVucIqUrtvmdAtgNz5hvsnPO0Azdv5jOlV7AOEU9WxMkszukT21XFJvbAW4DB4WK6yPtJAe7t/MZ0qvYC0at6rTJLN9V9xWefMFqCUVgk9KvOoASlVvVL00syuFTk4rJ1Au7fzGdKr2DFL4B/qK8oYAqo5b02ZpZwiZbYq/JXMCbt7MZ0qvYMx99jtE+VQWAqTU9XlsWZ1Z8IqW7TzAu7fzGdKr2DB/MJ7M/OkMAcf8NKd1dTsktTr2JzcVIv4Bi9sLcQ6Q1vZjOlV7BR/DHz9P/wBRD/4+HHTqxgKujlPVTcksyljdV7BilFPVS5pZxXnFZxcwMovBN9A80tgV/wBvnIBLt/MZ0qvYDRanrpiaWd2cttVxauYLUEjN3D9c/trAS7fzGdKr2AiVPV69izOrTwipbpWO4FsBow6+zR51gM3b+YzpVewFg1PTeklndnPbFX7lPMFqCQN9/tD8qQHh1b0lbFm8fCqydQaaOU9VMySzK4TLbVZpcwWLu5V0H+Q00ZgWeonykAJHqduSuktEV21OTijPDIxGghaAlKYMuu195AWAggggCAVKouktlMym43aRyPdBoFSiySls1GRETjczM7N0AzqH6j3j/YFXBbe2VY9g3Lbu3dt2Xg3XBrjEeIgRcc3qhs7tEqtwt0We2ARqH6j3j/YEhIObsTtj1ikb+/tSb9gdrg1xiPEQHCRrZOxM1otUiWyLikgE6h+o94/2BqNgptp2x4rVXl88+QM1wa4xHiIFoyObJtM1ovq3xZ5gPFKQUmXjrHj2Cr67L3QFah+o94/2B6VjmzYeIloPYK3xZAvXBrjG/EQAcdBSqdsewiS3fIrkCdQ/Ue0n7DRHRzZmzJaMInfFkUFava4xHiIAI4LbyKsewZ23du7TyBWofqPeP9hoOObryO7RKrPfFnpCtcGuMb8RAOX+GoScdTpXbtj7FpLtP+AYv2DpTgfqPaT9hznwzGNlHU6ZrRI34eWyK3+AYKwdKce1xiPEQAtHQU2m9sevZ/7DzScFJpe2PHevr5xcg2UbHNk03NxF7OIeaUjmzaXJaN7viziAI1D9R7x/sDRcFsmNsetWe/8Apq5AzXBrjG/EQLFxzd0xs0WLPfFxagG/UP1HvH+wMmC29RVj2DTbd27tXIGa4NcYjxECpjm69Z3aJVad8WcoBv1D9R7x/sDQcFM3tse3Z7/mp5AzXBrjG/EQLBRzZG9NaMIe+LNSA2uQNitsevHv+ToGmjoKbTR1j24TeXzS5Al2PauVbYi8e+LINFHRzZMskbiNwnfFmkA8x8JcpSd26cltWGuZYZF+wWgraQjG1IIkrQZ3bVhKKeGQLIBBBBAEA6SKxrtG/MOUp/4qimaQZhm4VyqPZE5dMziVSMzZaN1aUplfMpmuRHIiK0OiabiVVd1R8WjZpMjU9CmRmR2J2Lp2n3AOmqk5E9xAbjZaobsLBOYiz2gHXqI/D4nTQ36oMql365B6hiJkhZEmuh5mRrbmqdZKRSLvIB0dUnInuICg2yrYqwt0jEXFJAteoj8PidNDfqgsNSz5OPmUDEGZmmZE7DzTJtJERzckc79mUB0lUnInuIEotsqpNhX1YizzANeoj8PidNDfqg8BS8QSCIoGIUU1Wk9DytUeVwBb0s2VQ/YW4ViLNC6pORPcQ52kaXiFNOkqBiEkaVEajehzIilfMicmEa9RH4fE6aG/VAPj2ymzYWETiLIoLqk5E9xDnYul4g6qcDEFJZGU3oe05HsSk5f6QjXqI/D4nTQ36oB5tlXlYWDPEWekLqk5E9xDnTpeIriPUMRO4Mrmuh5yui2U6yUsX/IRr1Efh8Tpob9UAL4YbLV1PWFh4fEX4ewOmNpNtie4hwnw7Sr5RtNmUFEKNT7BqSTsORoPULBERmbkjOREdk746I6ZiP5CJ00N+qAsKMbKqbsK9kIYpVsqpdhb3EWeQqYGl4gm0EUDEKIivk9DkR97kxikKXiFNqI4GISVlpvQ8i2RZHJgOiqk5E9xAsY2V3D2FuzxFxahX69RH4fE6aG/VB4ml4g1MzgYgpKMyKuh9kdwopFJzpO3IA6KqTkT3ECIbKvXYWDRiLPWAa9RH4fE6aG/VB00vEVqj1DETuElc10PMiulSOdZKR/6AdFVJzU9xAsC2U3rCwh4izUiv16iPw+J00N+qNELS8QRuygYg5rMzk9D2HclYc3L/qAvnWk3KrE3jxFkGmjWiqWbC3CcRZpCscpmIkf8BE3j4aGydqNUDTEQTbRFAxKiJKSIyeh5GUitKbkwFvSTZEgpEW7axfWQGjmo+mIg0WwMSWybPDQ1pk6kyTY5fMyIv+RTfEXxjGMKhjbgYgjUu5qFrhlKeIzKZt1TqlpUm/O5NMjtlfAd8INbCzUlJqSaTMiM0mZGaTMrUmZWTK9YIA9KQRymRHI5lMpyMrxlyg1IXmu0b8wWBUqkzS2RGZHWN2lKZbLlANA3PmG+yc87QmpF8c53I9ARcKqvbKtXg3LZJz27L3/0gFuBQeFiusj7SRnUi+Oc7kegJCQy62J21ZSUi2SbdqTyALcEorBJ6V+dQxqRfHOdyPQFo2FWbadtWVqt6nPPkAKpfAP9RXlMMFTSkKsmXttcPYKsknJ0BWpF8c53I9AGY++x2ifyUFipjoVc2dtWe2JxJyK5ArUi+Oc7kegCH8wXZn50hgqThV15FWrwZ2yTnp5ArUi+Oc7kegCj+F/n6f8A6iH/AMfDjp1Yxx/w1DKOOp0q1ZSfh5nJNv8AAMX7B0hwi+Oc8KPQB7ovBN9H+x5pbAr/ALfMQNR0Ks2m9tcKzIn0GKThVE0ubqz3Nkk5xcgC2BIzdw/XP7axjUi+Oc7kegNFwq7pjbV7s8SbNrVyALUERh19mjzrGNSL45zuR6AqYVdesq1eDTbcpz1cgC2BIG+/2h+VIxqRfHOdyPQGg4Vc3ttc3Z71OankAWTu5V0H+Q00ZgWeonykNTkIuStucvHiRk6Bpo6FXVM7astgmySc0uQAmlMGXXa+8gJNBTI5FMrCOVpEd+0VsdDqJJGbq1bNqwyTI9uRkIWgCCCCAIB0kcianxjfmDAKlEkaWyMiMjcbsMplugCa5OcnxEBreTqhvZJwbmMs9oJ1E3xbfgT6Aa4RvVDZXDcqtyy4LPbAPr05yfEQHBuprYrZJ3SMZcUkJ1E3xbfgT6AUJCN1sTsEWKRvC4pPIAsK9OcnxEC0W8mrTsk31YyzzG/UTfFt+BPoCUZCNm2maG76t4WefIA90s8mof2SdwrGWaYXXJzk+IgGloRsmH5Ib3Ct4WToC9RN8W34E+gDRHvJmzsk4ROMsigquTnJ8RAMdBtkbMkN4RO8TkVyBWom+Lb8CfQBoN5NeWyTgzxlnpC69OcnxEAnCN15FcN4M94WekL1E3xbfgT6AOc+GHU6up7ZJw8PjL8PYHSm8m3ZJ8RDl/hmFQcdTxGhEifh5bArP4Bi8OlODbt2tvwJ9AGqjHk1TeyTeykPNKvJql7JO9xlnEPNGwjZtNzQ3ezC9BilIRsmlyQ2W53hZxcgB1enOT4iBYt5N2xsk7s98XFqG/UTfFt+BPoCxcI3dsbBvdnvC4tXIAbXpzk+IgRLya9eyTg0Yyz1hGom+Lb8CfQERCN169g3g0bws9fIAdXJzk+IgWBeTN7ZJwh4yzUjfqJvi2/An0BYKEbm9sG8Ie8LNTyAFuvJuVbJN498WQaKNeTUs7JO4TjLNIe3YNu5Vtbd494nJ0DTRsG2bLM229wneFmlyAPVJOpNBSNJ7NrGXHIDhXUjCoSgjJCCO7atJJEeGQLEBBBBAEAqVXJLZyM5ON2EVu6xBoJSN5rtG/MAmrvpPeAvUEXGbe2dW9g3ClclPdt8otgNz5hvsnPO0AmrvpPeAvUEhIyTsTtb1qkb0rNqTftFuAweFiusj7SQHvV30nvAXqC0ZGSbTtbx2qvJLPPlFqCUVgk9K/OoASlYybLxVbxbBV9JSvdIXq76T3gL1EpfAP8AUV5TCwFVHRk6na3sIneFkVyhOrvpPeAvUZj77HaJ/JQWAqjjNvI6t7BnZclPdp5QrV30nvAXqMH8wXZn50hgDjvhqLlHU6dW6c32LCSUy/gGL9o6U476T3gL1FH8MfP09/UQ/wDj4cdOrGArKOjJNN7W9ezC9R5pSMm0va3ivX0lnFyhlGYJvoHmlsCv+3zEAmrvpPeAvUGi4zZMbW9uz3hcWrlFqCRm7h+uf21gMau+k94C9QZMZt6zq3sGneFPdK5RagaMOvs0edYDOrvpPeAvUFgoyRvbW9hD3pZqeUWoJA33+0PypAeHY3Yq2p68e8LJ0jTR0bJpna3twneFmlyixe3Kug/yGmjMCz1E+UgBI+LukkVW6WzatNJSwyOUWgJSmDLrtfeQFgIIIIAgFSpHct3JkR1jcjMpluskw0EpG812jfmASqd4xvRH7gVbbuqG9midW5bVHeu28V10C1A3PmG+yc87QDNU7xjeiP3AkI27WxMlo3SJ7UfFJ5wtgKDwsV1kfaSA9VTvGN6I/cC0Y27VpktBWq4I88+cLUEorBJ6V+dQAtKtu1L01oMrhXBHk6wVVO8Y3oj9wlL4B/qK8phYCqjm3dpmtGETLajyK5wVVO8Y3oj9wkffY7RP5KCwFUbbteWzROrO2qPPTzgqqd4xvRH7hD+YLsz86QsBx/w025q6nZLROvh57Wdv8AxeK6sxDpTad4xvRH7hRfDHz9Pf1EP/AI+HHTqxgK2jm3apuS0XuKP3DzSjbtUua0HueCPOLnBdGYJvoHmlsEv+3zEAzVO8Y3oj94NFtu3TE1o3Z8EfFq5wtASM3cP1z+2sBKp3jG9EfuBUtu169midWngjzl84WoIjDr7NHnWAlU7xjeiP3A0G27N6S0bs+CPNTzhaAkDfe7Q/KkB5cbdkrbG7x8EeTrDTRzbtUzJxErhPBHmlzhYO7lXQf5DTRmBZ6ifKQAse24SCuloMrtqZE2ZHhkY7oWYJSmDLrtfeQFgIIIIAgFSrZKS2SimRuNz8QaBUqskpbM52ON3ime6yEAzrY1mF3n6gq6Obr2yuClVuHfPEtv1C9cE5HNGr0BVxya9s5LwbhYNWe3ycgBOtjWYXefqCQlHtm7ElclYpErT4pIZrgnI5o1egJCRqSdibF2qRwauKTyAFa2NZhd5+oLRlHNm2maCvqxnnmF64JyOaNXoC0ZHJJtNi76uDVnnyAMUrRzZMvGSCsQrGeTpCtbGswu8/UGpWOSbLxSXuFcGrJ0BWuCcjmjV6ACx1HNkbMkFa4kr55FcoTrY1mF3n6g0dHJM2bF4RPBqyK5ArXBORzRq9ABDo5uvIrgpVZ4zz08oVrY1mF3n6gxxya8jkvBnwas9PIFa4JyOaNXoA5n4agGzjqdI0lIn2JWn/ACDB/wCx0p0Y1mF3n6jm/hqMSUdTpyXa/D7xX8gwVtlg6U49ORzRq9ABaOo5o2mzNBXsp+oxSdHNk0syQWLGecQ9UdHJJpuxd7i1egxSkck2l2LxcGrOLkAJ1sazC7z9QaLo5olMbArVnjPi1coVrgnI5o1egNFxyTUxYuxZ8Gri1cgBGtjWYXefqDJo5uvWVwUqtOM85fKFa4JyOaNXoCpjk16zkvBp4NWcrkAJ1sazC7z9QaDo5szemgrFmV881IVrgnI5o1egNBxySN6xe7Pg1ZqeQBuco1qStgV48Z5OkaaOo1o2mTNBbhOM80uUb3I9Nyqxy8fBqydA00dHJJpkpObhPBqzS5AGI+AbSkjSkiMltSOZ8cgWgrI+MSpBERL3bV9tRFhkYzIWYCCCCAICUjea7RvzBYNHMqWlNwaSMlJUV0Ry2JzlYASBufMN9k552hJP5We5fqNRsPG4lc2ZklSZXKt8pJzv80BYgUHhYrrI+0kZk/lY7l+o0tQ7yVOKmzszIz2KrJJJOXkAWQJRWCT0r86hiT+VnuX6jVDMPISSSNk5T3qsZmeXlAbaXwD/AFFeUMFdFMPOIWgzZK6I0zuVWTKWUbZP5WO5fqAzH32O0T+SgsVz7Dyri1nYqJW5XiI+XlG2T+VjuX6gIfzCezPzpDBXGw9dkubM7k0yuV4zI8vINsn8rPcv1AUfwx8/T/8AUQ/+Phx06rxjkPhsndXU7I2p18POZKlPW9i9bkkOkMn8rHcv1AeqMwTfQPNLYJf9vmIa4dl5CUpI2TkUtyr1GIph5xJpM2SnLeqxGR5eQBYgkZu4frn9tYxJ/Kz3L9RqdZeUaDmzsTnuV27Eyy8oCxBEYdfZo86xiT+VjuX6jUTD12a5szNJJlcrxGZzv8oCxBIG+/2h+VIxJ/Kx3L9RrZZeTd2s7JV1uV4yIsvIAa7uVdB/kNNGYFnqJ8pDWtL5kZTZt5F+o8Q7LyEISRsnckRTuVYillAbaUwZddr7yAsAeYeWREo2iK6Qo5JVPYrJVlvIHgIIIIAggggCCCCAIIIIAggggCCCCAIIIIAgwopkZZRkQBw/wn8MxcPHRrkS9dsGpKmpGd28ZQ6GUqfOdtyhJJljVssg7gQQBBBBAEEEEAQQQQBBBBAEEEEAQQQQBBBBA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4" name="Picture 6" descr="http://mathbits.com/MathBits/StudentResources/GraphPaper/14by14%20ax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679" y="1439863"/>
            <a:ext cx="4857875" cy="458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444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7" name="Text Box 187"/>
          <p:cNvSpPr txBox="1">
            <a:spLocks noChangeArrowheads="1"/>
          </p:cNvSpPr>
          <p:nvPr/>
        </p:nvSpPr>
        <p:spPr bwMode="auto">
          <a:xfrm>
            <a:off x="317500" y="2617788"/>
            <a:ext cx="3227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chemeClr val="accent2"/>
                </a:solidFill>
              </a:rPr>
              <a:t>y = ax</a:t>
            </a:r>
            <a:r>
              <a:rPr lang="en-US" b="1" i="1" baseline="30000" dirty="0">
                <a:solidFill>
                  <a:schemeClr val="accent2"/>
                </a:solidFill>
              </a:rPr>
              <a:t>2</a:t>
            </a:r>
            <a:r>
              <a:rPr lang="en-US" b="1" i="1" dirty="0">
                <a:solidFill>
                  <a:schemeClr val="accent2"/>
                </a:solidFill>
              </a:rPr>
              <a:t> + </a:t>
            </a:r>
            <a:r>
              <a:rPr lang="en-US" b="1" i="1" dirty="0" err="1">
                <a:solidFill>
                  <a:schemeClr val="accent2"/>
                </a:solidFill>
              </a:rPr>
              <a:t>bx</a:t>
            </a:r>
            <a:r>
              <a:rPr lang="en-US" b="1" i="1" dirty="0">
                <a:solidFill>
                  <a:schemeClr val="accent2"/>
                </a:solidFill>
              </a:rPr>
              <a:t> + c</a:t>
            </a:r>
          </a:p>
        </p:txBody>
      </p:sp>
      <p:sp>
        <p:nvSpPr>
          <p:cNvPr id="5320" name="Text Box 200"/>
          <p:cNvSpPr txBox="1">
            <a:spLocks noChangeArrowheads="1"/>
          </p:cNvSpPr>
          <p:nvPr/>
        </p:nvSpPr>
        <p:spPr bwMode="auto">
          <a:xfrm>
            <a:off x="268605" y="4634865"/>
            <a:ext cx="324008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parabola will open down when the </a:t>
            </a:r>
            <a:r>
              <a:rPr lang="en-US" i="1" dirty="0"/>
              <a:t>a</a:t>
            </a:r>
            <a:r>
              <a:rPr lang="en-US" dirty="0"/>
              <a:t> value is negative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This means the vertex is the </a:t>
            </a:r>
            <a:r>
              <a:rPr lang="en-US" u="sng" dirty="0" smtClean="0"/>
              <a:t>maximum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308" name="Text Box 188"/>
          <p:cNvSpPr txBox="1">
            <a:spLocks noChangeArrowheads="1"/>
          </p:cNvSpPr>
          <p:nvPr/>
        </p:nvSpPr>
        <p:spPr bwMode="auto">
          <a:xfrm>
            <a:off x="299085" y="3039428"/>
            <a:ext cx="32797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parabola will open up when the a value is positive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This means the vertex is the </a:t>
            </a:r>
            <a:r>
              <a:rPr lang="en-US" u="sng" dirty="0" smtClean="0"/>
              <a:t>minimum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22312"/>
          </a:xfrm>
        </p:spPr>
        <p:txBody>
          <a:bodyPr/>
          <a:lstStyle/>
          <a:p>
            <a:r>
              <a:rPr lang="en-US" sz="3100"/>
              <a:t>Standard Form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3902075" y="1487488"/>
            <a:ext cx="5241925" cy="4648200"/>
            <a:chOff x="2640" y="937"/>
            <a:chExt cx="3302" cy="2928"/>
          </a:xfrm>
        </p:grpSpPr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5324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5080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4836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4592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4348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4104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3860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3616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3372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3128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2884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2640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5324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5080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4836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39" name="Rectangle 19"/>
            <p:cNvSpPr>
              <a:spLocks noChangeArrowheads="1"/>
            </p:cNvSpPr>
            <p:nvPr/>
          </p:nvSpPr>
          <p:spPr bwMode="auto">
            <a:xfrm>
              <a:off x="4592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40" name="Rectangle 20"/>
            <p:cNvSpPr>
              <a:spLocks noChangeArrowheads="1"/>
            </p:cNvSpPr>
            <p:nvPr/>
          </p:nvSpPr>
          <p:spPr bwMode="auto">
            <a:xfrm>
              <a:off x="4348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41" name="Rectangle 21"/>
            <p:cNvSpPr>
              <a:spLocks noChangeArrowheads="1"/>
            </p:cNvSpPr>
            <p:nvPr/>
          </p:nvSpPr>
          <p:spPr bwMode="auto">
            <a:xfrm>
              <a:off x="4104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42" name="Rectangle 22"/>
            <p:cNvSpPr>
              <a:spLocks noChangeArrowheads="1"/>
            </p:cNvSpPr>
            <p:nvPr/>
          </p:nvSpPr>
          <p:spPr bwMode="auto">
            <a:xfrm>
              <a:off x="3860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43" name="Rectangle 23"/>
            <p:cNvSpPr>
              <a:spLocks noChangeArrowheads="1"/>
            </p:cNvSpPr>
            <p:nvPr/>
          </p:nvSpPr>
          <p:spPr bwMode="auto">
            <a:xfrm>
              <a:off x="3616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44" name="Rectangle 24"/>
            <p:cNvSpPr>
              <a:spLocks noChangeArrowheads="1"/>
            </p:cNvSpPr>
            <p:nvPr/>
          </p:nvSpPr>
          <p:spPr bwMode="auto">
            <a:xfrm>
              <a:off x="3372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45" name="Rectangle 25"/>
            <p:cNvSpPr>
              <a:spLocks noChangeArrowheads="1"/>
            </p:cNvSpPr>
            <p:nvPr/>
          </p:nvSpPr>
          <p:spPr bwMode="auto">
            <a:xfrm>
              <a:off x="3128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46" name="Rectangle 26"/>
            <p:cNvSpPr>
              <a:spLocks noChangeArrowheads="1"/>
            </p:cNvSpPr>
            <p:nvPr/>
          </p:nvSpPr>
          <p:spPr bwMode="auto">
            <a:xfrm>
              <a:off x="2884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47" name="Rectangle 27"/>
            <p:cNvSpPr>
              <a:spLocks noChangeArrowheads="1"/>
            </p:cNvSpPr>
            <p:nvPr/>
          </p:nvSpPr>
          <p:spPr bwMode="auto">
            <a:xfrm>
              <a:off x="2640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48" name="Rectangle 28"/>
            <p:cNvSpPr>
              <a:spLocks noChangeArrowheads="1"/>
            </p:cNvSpPr>
            <p:nvPr/>
          </p:nvSpPr>
          <p:spPr bwMode="auto">
            <a:xfrm>
              <a:off x="5324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49" name="Rectangle 29"/>
            <p:cNvSpPr>
              <a:spLocks noChangeArrowheads="1"/>
            </p:cNvSpPr>
            <p:nvPr/>
          </p:nvSpPr>
          <p:spPr bwMode="auto">
            <a:xfrm>
              <a:off x="5080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50" name="Rectangle 30"/>
            <p:cNvSpPr>
              <a:spLocks noChangeArrowheads="1"/>
            </p:cNvSpPr>
            <p:nvPr/>
          </p:nvSpPr>
          <p:spPr bwMode="auto">
            <a:xfrm>
              <a:off x="4836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51" name="Rectangle 31"/>
            <p:cNvSpPr>
              <a:spLocks noChangeArrowheads="1"/>
            </p:cNvSpPr>
            <p:nvPr/>
          </p:nvSpPr>
          <p:spPr bwMode="auto">
            <a:xfrm>
              <a:off x="4592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52" name="Rectangle 32"/>
            <p:cNvSpPr>
              <a:spLocks noChangeArrowheads="1"/>
            </p:cNvSpPr>
            <p:nvPr/>
          </p:nvSpPr>
          <p:spPr bwMode="auto">
            <a:xfrm>
              <a:off x="4348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53" name="Rectangle 33"/>
            <p:cNvSpPr>
              <a:spLocks noChangeArrowheads="1"/>
            </p:cNvSpPr>
            <p:nvPr/>
          </p:nvSpPr>
          <p:spPr bwMode="auto">
            <a:xfrm>
              <a:off x="4104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54" name="Rectangle 34"/>
            <p:cNvSpPr>
              <a:spLocks noChangeArrowheads="1"/>
            </p:cNvSpPr>
            <p:nvPr/>
          </p:nvSpPr>
          <p:spPr bwMode="auto">
            <a:xfrm>
              <a:off x="3860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55" name="Rectangle 35"/>
            <p:cNvSpPr>
              <a:spLocks noChangeArrowheads="1"/>
            </p:cNvSpPr>
            <p:nvPr/>
          </p:nvSpPr>
          <p:spPr bwMode="auto">
            <a:xfrm>
              <a:off x="3616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56" name="Rectangle 36"/>
            <p:cNvSpPr>
              <a:spLocks noChangeArrowheads="1"/>
            </p:cNvSpPr>
            <p:nvPr/>
          </p:nvSpPr>
          <p:spPr bwMode="auto">
            <a:xfrm>
              <a:off x="3372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57" name="Rectangle 37"/>
            <p:cNvSpPr>
              <a:spLocks noChangeArrowheads="1"/>
            </p:cNvSpPr>
            <p:nvPr/>
          </p:nvSpPr>
          <p:spPr bwMode="auto">
            <a:xfrm>
              <a:off x="3128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58" name="Rectangle 38"/>
            <p:cNvSpPr>
              <a:spLocks noChangeArrowheads="1"/>
            </p:cNvSpPr>
            <p:nvPr/>
          </p:nvSpPr>
          <p:spPr bwMode="auto">
            <a:xfrm>
              <a:off x="2884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59" name="Rectangle 39"/>
            <p:cNvSpPr>
              <a:spLocks noChangeArrowheads="1"/>
            </p:cNvSpPr>
            <p:nvPr/>
          </p:nvSpPr>
          <p:spPr bwMode="auto">
            <a:xfrm>
              <a:off x="2640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60" name="Rectangle 40"/>
            <p:cNvSpPr>
              <a:spLocks noChangeArrowheads="1"/>
            </p:cNvSpPr>
            <p:nvPr/>
          </p:nvSpPr>
          <p:spPr bwMode="auto">
            <a:xfrm>
              <a:off x="5324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61" name="Rectangle 41"/>
            <p:cNvSpPr>
              <a:spLocks noChangeArrowheads="1"/>
            </p:cNvSpPr>
            <p:nvPr/>
          </p:nvSpPr>
          <p:spPr bwMode="auto">
            <a:xfrm>
              <a:off x="5080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62" name="Rectangle 42"/>
            <p:cNvSpPr>
              <a:spLocks noChangeArrowheads="1"/>
            </p:cNvSpPr>
            <p:nvPr/>
          </p:nvSpPr>
          <p:spPr bwMode="auto">
            <a:xfrm>
              <a:off x="4836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63" name="Rectangle 43"/>
            <p:cNvSpPr>
              <a:spLocks noChangeArrowheads="1"/>
            </p:cNvSpPr>
            <p:nvPr/>
          </p:nvSpPr>
          <p:spPr bwMode="auto">
            <a:xfrm>
              <a:off x="4592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64" name="Rectangle 44"/>
            <p:cNvSpPr>
              <a:spLocks noChangeArrowheads="1"/>
            </p:cNvSpPr>
            <p:nvPr/>
          </p:nvSpPr>
          <p:spPr bwMode="auto">
            <a:xfrm>
              <a:off x="4348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65" name="Rectangle 45"/>
            <p:cNvSpPr>
              <a:spLocks noChangeArrowheads="1"/>
            </p:cNvSpPr>
            <p:nvPr/>
          </p:nvSpPr>
          <p:spPr bwMode="auto">
            <a:xfrm>
              <a:off x="4104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66" name="Rectangle 46"/>
            <p:cNvSpPr>
              <a:spLocks noChangeArrowheads="1"/>
            </p:cNvSpPr>
            <p:nvPr/>
          </p:nvSpPr>
          <p:spPr bwMode="auto">
            <a:xfrm>
              <a:off x="3860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67" name="Rectangle 47"/>
            <p:cNvSpPr>
              <a:spLocks noChangeArrowheads="1"/>
            </p:cNvSpPr>
            <p:nvPr/>
          </p:nvSpPr>
          <p:spPr bwMode="auto">
            <a:xfrm>
              <a:off x="3616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68" name="Rectangle 48"/>
            <p:cNvSpPr>
              <a:spLocks noChangeArrowheads="1"/>
            </p:cNvSpPr>
            <p:nvPr/>
          </p:nvSpPr>
          <p:spPr bwMode="auto">
            <a:xfrm>
              <a:off x="3372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69" name="Rectangle 49"/>
            <p:cNvSpPr>
              <a:spLocks noChangeArrowheads="1"/>
            </p:cNvSpPr>
            <p:nvPr/>
          </p:nvSpPr>
          <p:spPr bwMode="auto">
            <a:xfrm>
              <a:off x="3128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70" name="Rectangle 50"/>
            <p:cNvSpPr>
              <a:spLocks noChangeArrowheads="1"/>
            </p:cNvSpPr>
            <p:nvPr/>
          </p:nvSpPr>
          <p:spPr bwMode="auto">
            <a:xfrm>
              <a:off x="2884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71" name="Rectangle 51"/>
            <p:cNvSpPr>
              <a:spLocks noChangeArrowheads="1"/>
            </p:cNvSpPr>
            <p:nvPr/>
          </p:nvSpPr>
          <p:spPr bwMode="auto">
            <a:xfrm>
              <a:off x="2640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72" name="Rectangle 52"/>
            <p:cNvSpPr>
              <a:spLocks noChangeArrowheads="1"/>
            </p:cNvSpPr>
            <p:nvPr/>
          </p:nvSpPr>
          <p:spPr bwMode="auto">
            <a:xfrm>
              <a:off x="5324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73" name="Rectangle 53"/>
            <p:cNvSpPr>
              <a:spLocks noChangeArrowheads="1"/>
            </p:cNvSpPr>
            <p:nvPr/>
          </p:nvSpPr>
          <p:spPr bwMode="auto">
            <a:xfrm>
              <a:off x="5080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74" name="Rectangle 54"/>
            <p:cNvSpPr>
              <a:spLocks noChangeArrowheads="1"/>
            </p:cNvSpPr>
            <p:nvPr/>
          </p:nvSpPr>
          <p:spPr bwMode="auto">
            <a:xfrm>
              <a:off x="4836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75" name="Rectangle 55"/>
            <p:cNvSpPr>
              <a:spLocks noChangeArrowheads="1"/>
            </p:cNvSpPr>
            <p:nvPr/>
          </p:nvSpPr>
          <p:spPr bwMode="auto">
            <a:xfrm>
              <a:off x="4592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76" name="Rectangle 56"/>
            <p:cNvSpPr>
              <a:spLocks noChangeArrowheads="1"/>
            </p:cNvSpPr>
            <p:nvPr/>
          </p:nvSpPr>
          <p:spPr bwMode="auto">
            <a:xfrm>
              <a:off x="4348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77" name="Rectangle 57"/>
            <p:cNvSpPr>
              <a:spLocks noChangeArrowheads="1"/>
            </p:cNvSpPr>
            <p:nvPr/>
          </p:nvSpPr>
          <p:spPr bwMode="auto">
            <a:xfrm>
              <a:off x="4104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78" name="Rectangle 58"/>
            <p:cNvSpPr>
              <a:spLocks noChangeArrowheads="1"/>
            </p:cNvSpPr>
            <p:nvPr/>
          </p:nvSpPr>
          <p:spPr bwMode="auto">
            <a:xfrm>
              <a:off x="3860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79" name="Rectangle 59"/>
            <p:cNvSpPr>
              <a:spLocks noChangeArrowheads="1"/>
            </p:cNvSpPr>
            <p:nvPr/>
          </p:nvSpPr>
          <p:spPr bwMode="auto">
            <a:xfrm>
              <a:off x="3616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80" name="Rectangle 60"/>
            <p:cNvSpPr>
              <a:spLocks noChangeArrowheads="1"/>
            </p:cNvSpPr>
            <p:nvPr/>
          </p:nvSpPr>
          <p:spPr bwMode="auto">
            <a:xfrm>
              <a:off x="3372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81" name="Rectangle 61"/>
            <p:cNvSpPr>
              <a:spLocks noChangeArrowheads="1"/>
            </p:cNvSpPr>
            <p:nvPr/>
          </p:nvSpPr>
          <p:spPr bwMode="auto">
            <a:xfrm>
              <a:off x="3128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82" name="Rectangle 62"/>
            <p:cNvSpPr>
              <a:spLocks noChangeArrowheads="1"/>
            </p:cNvSpPr>
            <p:nvPr/>
          </p:nvSpPr>
          <p:spPr bwMode="auto">
            <a:xfrm>
              <a:off x="2884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83" name="Rectangle 63"/>
            <p:cNvSpPr>
              <a:spLocks noChangeArrowheads="1"/>
            </p:cNvSpPr>
            <p:nvPr/>
          </p:nvSpPr>
          <p:spPr bwMode="auto">
            <a:xfrm>
              <a:off x="2640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84" name="Rectangle 64"/>
            <p:cNvSpPr>
              <a:spLocks noChangeArrowheads="1"/>
            </p:cNvSpPr>
            <p:nvPr/>
          </p:nvSpPr>
          <p:spPr bwMode="auto">
            <a:xfrm>
              <a:off x="5324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85" name="Rectangle 65"/>
            <p:cNvSpPr>
              <a:spLocks noChangeArrowheads="1"/>
            </p:cNvSpPr>
            <p:nvPr/>
          </p:nvSpPr>
          <p:spPr bwMode="auto">
            <a:xfrm>
              <a:off x="5080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86" name="Rectangle 66"/>
            <p:cNvSpPr>
              <a:spLocks noChangeArrowheads="1"/>
            </p:cNvSpPr>
            <p:nvPr/>
          </p:nvSpPr>
          <p:spPr bwMode="auto">
            <a:xfrm>
              <a:off x="4836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87" name="Rectangle 67"/>
            <p:cNvSpPr>
              <a:spLocks noChangeArrowheads="1"/>
            </p:cNvSpPr>
            <p:nvPr/>
          </p:nvSpPr>
          <p:spPr bwMode="auto">
            <a:xfrm>
              <a:off x="4592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88" name="Rectangle 68"/>
            <p:cNvSpPr>
              <a:spLocks noChangeArrowheads="1"/>
            </p:cNvSpPr>
            <p:nvPr/>
          </p:nvSpPr>
          <p:spPr bwMode="auto">
            <a:xfrm>
              <a:off x="4348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89" name="Rectangle 69"/>
            <p:cNvSpPr>
              <a:spLocks noChangeArrowheads="1"/>
            </p:cNvSpPr>
            <p:nvPr/>
          </p:nvSpPr>
          <p:spPr bwMode="auto">
            <a:xfrm>
              <a:off x="4104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90" name="Rectangle 70"/>
            <p:cNvSpPr>
              <a:spLocks noChangeArrowheads="1"/>
            </p:cNvSpPr>
            <p:nvPr/>
          </p:nvSpPr>
          <p:spPr bwMode="auto">
            <a:xfrm>
              <a:off x="3860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91" name="Rectangle 71"/>
            <p:cNvSpPr>
              <a:spLocks noChangeArrowheads="1"/>
            </p:cNvSpPr>
            <p:nvPr/>
          </p:nvSpPr>
          <p:spPr bwMode="auto">
            <a:xfrm>
              <a:off x="3616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92" name="Rectangle 72"/>
            <p:cNvSpPr>
              <a:spLocks noChangeArrowheads="1"/>
            </p:cNvSpPr>
            <p:nvPr/>
          </p:nvSpPr>
          <p:spPr bwMode="auto">
            <a:xfrm>
              <a:off x="3372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93" name="Rectangle 73"/>
            <p:cNvSpPr>
              <a:spLocks noChangeArrowheads="1"/>
            </p:cNvSpPr>
            <p:nvPr/>
          </p:nvSpPr>
          <p:spPr bwMode="auto">
            <a:xfrm>
              <a:off x="3128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94" name="Rectangle 74"/>
            <p:cNvSpPr>
              <a:spLocks noChangeArrowheads="1"/>
            </p:cNvSpPr>
            <p:nvPr/>
          </p:nvSpPr>
          <p:spPr bwMode="auto">
            <a:xfrm>
              <a:off x="2884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95" name="Rectangle 75"/>
            <p:cNvSpPr>
              <a:spLocks noChangeArrowheads="1"/>
            </p:cNvSpPr>
            <p:nvPr/>
          </p:nvSpPr>
          <p:spPr bwMode="auto">
            <a:xfrm>
              <a:off x="2640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96" name="Rectangle 76"/>
            <p:cNvSpPr>
              <a:spLocks noChangeArrowheads="1"/>
            </p:cNvSpPr>
            <p:nvPr/>
          </p:nvSpPr>
          <p:spPr bwMode="auto">
            <a:xfrm>
              <a:off x="5324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97" name="Rectangle 77"/>
            <p:cNvSpPr>
              <a:spLocks noChangeArrowheads="1"/>
            </p:cNvSpPr>
            <p:nvPr/>
          </p:nvSpPr>
          <p:spPr bwMode="auto">
            <a:xfrm>
              <a:off x="5080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98" name="Rectangle 78"/>
            <p:cNvSpPr>
              <a:spLocks noChangeArrowheads="1"/>
            </p:cNvSpPr>
            <p:nvPr/>
          </p:nvSpPr>
          <p:spPr bwMode="auto">
            <a:xfrm>
              <a:off x="4836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199" name="Rectangle 79"/>
            <p:cNvSpPr>
              <a:spLocks noChangeArrowheads="1"/>
            </p:cNvSpPr>
            <p:nvPr/>
          </p:nvSpPr>
          <p:spPr bwMode="auto">
            <a:xfrm>
              <a:off x="4592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00" name="Rectangle 80"/>
            <p:cNvSpPr>
              <a:spLocks noChangeArrowheads="1"/>
            </p:cNvSpPr>
            <p:nvPr/>
          </p:nvSpPr>
          <p:spPr bwMode="auto">
            <a:xfrm>
              <a:off x="4348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01" name="Rectangle 81"/>
            <p:cNvSpPr>
              <a:spLocks noChangeArrowheads="1"/>
            </p:cNvSpPr>
            <p:nvPr/>
          </p:nvSpPr>
          <p:spPr bwMode="auto">
            <a:xfrm>
              <a:off x="4104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02" name="Rectangle 82"/>
            <p:cNvSpPr>
              <a:spLocks noChangeArrowheads="1"/>
            </p:cNvSpPr>
            <p:nvPr/>
          </p:nvSpPr>
          <p:spPr bwMode="auto">
            <a:xfrm>
              <a:off x="3860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03" name="Rectangle 83"/>
            <p:cNvSpPr>
              <a:spLocks noChangeArrowheads="1"/>
            </p:cNvSpPr>
            <p:nvPr/>
          </p:nvSpPr>
          <p:spPr bwMode="auto">
            <a:xfrm>
              <a:off x="3616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04" name="Rectangle 84"/>
            <p:cNvSpPr>
              <a:spLocks noChangeArrowheads="1"/>
            </p:cNvSpPr>
            <p:nvPr/>
          </p:nvSpPr>
          <p:spPr bwMode="auto">
            <a:xfrm>
              <a:off x="3372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05" name="Rectangle 85"/>
            <p:cNvSpPr>
              <a:spLocks noChangeArrowheads="1"/>
            </p:cNvSpPr>
            <p:nvPr/>
          </p:nvSpPr>
          <p:spPr bwMode="auto">
            <a:xfrm>
              <a:off x="3128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06" name="Rectangle 86"/>
            <p:cNvSpPr>
              <a:spLocks noChangeArrowheads="1"/>
            </p:cNvSpPr>
            <p:nvPr/>
          </p:nvSpPr>
          <p:spPr bwMode="auto">
            <a:xfrm>
              <a:off x="2884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07" name="Rectangle 87"/>
            <p:cNvSpPr>
              <a:spLocks noChangeArrowheads="1"/>
            </p:cNvSpPr>
            <p:nvPr/>
          </p:nvSpPr>
          <p:spPr bwMode="auto">
            <a:xfrm>
              <a:off x="2640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08" name="Rectangle 88"/>
            <p:cNvSpPr>
              <a:spLocks noChangeArrowheads="1"/>
            </p:cNvSpPr>
            <p:nvPr/>
          </p:nvSpPr>
          <p:spPr bwMode="auto">
            <a:xfrm>
              <a:off x="5324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09" name="Rectangle 89"/>
            <p:cNvSpPr>
              <a:spLocks noChangeArrowheads="1"/>
            </p:cNvSpPr>
            <p:nvPr/>
          </p:nvSpPr>
          <p:spPr bwMode="auto">
            <a:xfrm>
              <a:off x="5080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10" name="Rectangle 90"/>
            <p:cNvSpPr>
              <a:spLocks noChangeArrowheads="1"/>
            </p:cNvSpPr>
            <p:nvPr/>
          </p:nvSpPr>
          <p:spPr bwMode="auto">
            <a:xfrm>
              <a:off x="4836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11" name="Rectangle 91"/>
            <p:cNvSpPr>
              <a:spLocks noChangeArrowheads="1"/>
            </p:cNvSpPr>
            <p:nvPr/>
          </p:nvSpPr>
          <p:spPr bwMode="auto">
            <a:xfrm>
              <a:off x="4592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12" name="Rectangle 92"/>
            <p:cNvSpPr>
              <a:spLocks noChangeArrowheads="1"/>
            </p:cNvSpPr>
            <p:nvPr/>
          </p:nvSpPr>
          <p:spPr bwMode="auto">
            <a:xfrm>
              <a:off x="4348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13" name="Rectangle 93"/>
            <p:cNvSpPr>
              <a:spLocks noChangeArrowheads="1"/>
            </p:cNvSpPr>
            <p:nvPr/>
          </p:nvSpPr>
          <p:spPr bwMode="auto">
            <a:xfrm>
              <a:off x="4104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14" name="Rectangle 94"/>
            <p:cNvSpPr>
              <a:spLocks noChangeArrowheads="1"/>
            </p:cNvSpPr>
            <p:nvPr/>
          </p:nvSpPr>
          <p:spPr bwMode="auto">
            <a:xfrm>
              <a:off x="3860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15" name="Rectangle 95"/>
            <p:cNvSpPr>
              <a:spLocks noChangeArrowheads="1"/>
            </p:cNvSpPr>
            <p:nvPr/>
          </p:nvSpPr>
          <p:spPr bwMode="auto">
            <a:xfrm>
              <a:off x="3616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16" name="Rectangle 96"/>
            <p:cNvSpPr>
              <a:spLocks noChangeArrowheads="1"/>
            </p:cNvSpPr>
            <p:nvPr/>
          </p:nvSpPr>
          <p:spPr bwMode="auto">
            <a:xfrm>
              <a:off x="3372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17" name="Rectangle 97"/>
            <p:cNvSpPr>
              <a:spLocks noChangeArrowheads="1"/>
            </p:cNvSpPr>
            <p:nvPr/>
          </p:nvSpPr>
          <p:spPr bwMode="auto">
            <a:xfrm>
              <a:off x="3128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18" name="Rectangle 98"/>
            <p:cNvSpPr>
              <a:spLocks noChangeArrowheads="1"/>
            </p:cNvSpPr>
            <p:nvPr/>
          </p:nvSpPr>
          <p:spPr bwMode="auto">
            <a:xfrm>
              <a:off x="2884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19" name="Rectangle 99"/>
            <p:cNvSpPr>
              <a:spLocks noChangeArrowheads="1"/>
            </p:cNvSpPr>
            <p:nvPr/>
          </p:nvSpPr>
          <p:spPr bwMode="auto">
            <a:xfrm>
              <a:off x="2640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20" name="Rectangle 100"/>
            <p:cNvSpPr>
              <a:spLocks noChangeArrowheads="1"/>
            </p:cNvSpPr>
            <p:nvPr/>
          </p:nvSpPr>
          <p:spPr bwMode="auto">
            <a:xfrm>
              <a:off x="5324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21" name="Rectangle 101"/>
            <p:cNvSpPr>
              <a:spLocks noChangeArrowheads="1"/>
            </p:cNvSpPr>
            <p:nvPr/>
          </p:nvSpPr>
          <p:spPr bwMode="auto">
            <a:xfrm>
              <a:off x="5080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22" name="Rectangle 102"/>
            <p:cNvSpPr>
              <a:spLocks noChangeArrowheads="1"/>
            </p:cNvSpPr>
            <p:nvPr/>
          </p:nvSpPr>
          <p:spPr bwMode="auto">
            <a:xfrm>
              <a:off x="4836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23" name="Rectangle 103"/>
            <p:cNvSpPr>
              <a:spLocks noChangeArrowheads="1"/>
            </p:cNvSpPr>
            <p:nvPr/>
          </p:nvSpPr>
          <p:spPr bwMode="auto">
            <a:xfrm>
              <a:off x="4592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24" name="Rectangle 104"/>
            <p:cNvSpPr>
              <a:spLocks noChangeArrowheads="1"/>
            </p:cNvSpPr>
            <p:nvPr/>
          </p:nvSpPr>
          <p:spPr bwMode="auto">
            <a:xfrm>
              <a:off x="4348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25" name="Rectangle 105"/>
            <p:cNvSpPr>
              <a:spLocks noChangeArrowheads="1"/>
            </p:cNvSpPr>
            <p:nvPr/>
          </p:nvSpPr>
          <p:spPr bwMode="auto">
            <a:xfrm>
              <a:off x="4104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26" name="Rectangle 106"/>
            <p:cNvSpPr>
              <a:spLocks noChangeArrowheads="1"/>
            </p:cNvSpPr>
            <p:nvPr/>
          </p:nvSpPr>
          <p:spPr bwMode="auto">
            <a:xfrm>
              <a:off x="3860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27" name="Rectangle 107"/>
            <p:cNvSpPr>
              <a:spLocks noChangeArrowheads="1"/>
            </p:cNvSpPr>
            <p:nvPr/>
          </p:nvSpPr>
          <p:spPr bwMode="auto">
            <a:xfrm>
              <a:off x="3616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28" name="Rectangle 108"/>
            <p:cNvSpPr>
              <a:spLocks noChangeArrowheads="1"/>
            </p:cNvSpPr>
            <p:nvPr/>
          </p:nvSpPr>
          <p:spPr bwMode="auto">
            <a:xfrm>
              <a:off x="3372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29" name="Rectangle 109"/>
            <p:cNvSpPr>
              <a:spLocks noChangeArrowheads="1"/>
            </p:cNvSpPr>
            <p:nvPr/>
          </p:nvSpPr>
          <p:spPr bwMode="auto">
            <a:xfrm>
              <a:off x="3128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30" name="Rectangle 110"/>
            <p:cNvSpPr>
              <a:spLocks noChangeArrowheads="1"/>
            </p:cNvSpPr>
            <p:nvPr/>
          </p:nvSpPr>
          <p:spPr bwMode="auto">
            <a:xfrm>
              <a:off x="2884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31" name="Rectangle 111"/>
            <p:cNvSpPr>
              <a:spLocks noChangeArrowheads="1"/>
            </p:cNvSpPr>
            <p:nvPr/>
          </p:nvSpPr>
          <p:spPr bwMode="auto">
            <a:xfrm>
              <a:off x="2640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32" name="Rectangle 112"/>
            <p:cNvSpPr>
              <a:spLocks noChangeArrowheads="1"/>
            </p:cNvSpPr>
            <p:nvPr/>
          </p:nvSpPr>
          <p:spPr bwMode="auto">
            <a:xfrm>
              <a:off x="5324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33" name="Rectangle 113"/>
            <p:cNvSpPr>
              <a:spLocks noChangeArrowheads="1"/>
            </p:cNvSpPr>
            <p:nvPr/>
          </p:nvSpPr>
          <p:spPr bwMode="auto">
            <a:xfrm>
              <a:off x="5080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34" name="Rectangle 114"/>
            <p:cNvSpPr>
              <a:spLocks noChangeArrowheads="1"/>
            </p:cNvSpPr>
            <p:nvPr/>
          </p:nvSpPr>
          <p:spPr bwMode="auto">
            <a:xfrm>
              <a:off x="4836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35" name="Rectangle 115"/>
            <p:cNvSpPr>
              <a:spLocks noChangeArrowheads="1"/>
            </p:cNvSpPr>
            <p:nvPr/>
          </p:nvSpPr>
          <p:spPr bwMode="auto">
            <a:xfrm>
              <a:off x="4592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36" name="Rectangle 116"/>
            <p:cNvSpPr>
              <a:spLocks noChangeArrowheads="1"/>
            </p:cNvSpPr>
            <p:nvPr/>
          </p:nvSpPr>
          <p:spPr bwMode="auto">
            <a:xfrm>
              <a:off x="4348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37" name="Rectangle 117"/>
            <p:cNvSpPr>
              <a:spLocks noChangeArrowheads="1"/>
            </p:cNvSpPr>
            <p:nvPr/>
          </p:nvSpPr>
          <p:spPr bwMode="auto">
            <a:xfrm>
              <a:off x="4104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38" name="Rectangle 118"/>
            <p:cNvSpPr>
              <a:spLocks noChangeArrowheads="1"/>
            </p:cNvSpPr>
            <p:nvPr/>
          </p:nvSpPr>
          <p:spPr bwMode="auto">
            <a:xfrm>
              <a:off x="3860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39" name="Rectangle 119"/>
            <p:cNvSpPr>
              <a:spLocks noChangeArrowheads="1"/>
            </p:cNvSpPr>
            <p:nvPr/>
          </p:nvSpPr>
          <p:spPr bwMode="auto">
            <a:xfrm>
              <a:off x="3616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40" name="Rectangle 120"/>
            <p:cNvSpPr>
              <a:spLocks noChangeArrowheads="1"/>
            </p:cNvSpPr>
            <p:nvPr/>
          </p:nvSpPr>
          <p:spPr bwMode="auto">
            <a:xfrm>
              <a:off x="3372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41" name="Rectangle 121"/>
            <p:cNvSpPr>
              <a:spLocks noChangeArrowheads="1"/>
            </p:cNvSpPr>
            <p:nvPr/>
          </p:nvSpPr>
          <p:spPr bwMode="auto">
            <a:xfrm>
              <a:off x="3128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42" name="Rectangle 122"/>
            <p:cNvSpPr>
              <a:spLocks noChangeArrowheads="1"/>
            </p:cNvSpPr>
            <p:nvPr/>
          </p:nvSpPr>
          <p:spPr bwMode="auto">
            <a:xfrm>
              <a:off x="2884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43" name="Rectangle 123"/>
            <p:cNvSpPr>
              <a:spLocks noChangeArrowheads="1"/>
            </p:cNvSpPr>
            <p:nvPr/>
          </p:nvSpPr>
          <p:spPr bwMode="auto">
            <a:xfrm>
              <a:off x="2640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44" name="Rectangle 124"/>
            <p:cNvSpPr>
              <a:spLocks noChangeArrowheads="1"/>
            </p:cNvSpPr>
            <p:nvPr/>
          </p:nvSpPr>
          <p:spPr bwMode="auto">
            <a:xfrm>
              <a:off x="5324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45" name="Rectangle 125"/>
            <p:cNvSpPr>
              <a:spLocks noChangeArrowheads="1"/>
            </p:cNvSpPr>
            <p:nvPr/>
          </p:nvSpPr>
          <p:spPr bwMode="auto">
            <a:xfrm>
              <a:off x="5080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46" name="Rectangle 126"/>
            <p:cNvSpPr>
              <a:spLocks noChangeArrowheads="1"/>
            </p:cNvSpPr>
            <p:nvPr/>
          </p:nvSpPr>
          <p:spPr bwMode="auto">
            <a:xfrm>
              <a:off x="4836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47" name="Rectangle 127"/>
            <p:cNvSpPr>
              <a:spLocks noChangeArrowheads="1"/>
            </p:cNvSpPr>
            <p:nvPr/>
          </p:nvSpPr>
          <p:spPr bwMode="auto">
            <a:xfrm>
              <a:off x="4592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48" name="Rectangle 128"/>
            <p:cNvSpPr>
              <a:spLocks noChangeArrowheads="1"/>
            </p:cNvSpPr>
            <p:nvPr/>
          </p:nvSpPr>
          <p:spPr bwMode="auto">
            <a:xfrm>
              <a:off x="4348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49" name="Rectangle 129"/>
            <p:cNvSpPr>
              <a:spLocks noChangeArrowheads="1"/>
            </p:cNvSpPr>
            <p:nvPr/>
          </p:nvSpPr>
          <p:spPr bwMode="auto">
            <a:xfrm>
              <a:off x="4104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50" name="Rectangle 130"/>
            <p:cNvSpPr>
              <a:spLocks noChangeArrowheads="1"/>
            </p:cNvSpPr>
            <p:nvPr/>
          </p:nvSpPr>
          <p:spPr bwMode="auto">
            <a:xfrm>
              <a:off x="3860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51" name="Rectangle 131"/>
            <p:cNvSpPr>
              <a:spLocks noChangeArrowheads="1"/>
            </p:cNvSpPr>
            <p:nvPr/>
          </p:nvSpPr>
          <p:spPr bwMode="auto">
            <a:xfrm>
              <a:off x="3616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52" name="Rectangle 132"/>
            <p:cNvSpPr>
              <a:spLocks noChangeArrowheads="1"/>
            </p:cNvSpPr>
            <p:nvPr/>
          </p:nvSpPr>
          <p:spPr bwMode="auto">
            <a:xfrm>
              <a:off x="3372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53" name="Rectangle 133"/>
            <p:cNvSpPr>
              <a:spLocks noChangeArrowheads="1"/>
            </p:cNvSpPr>
            <p:nvPr/>
          </p:nvSpPr>
          <p:spPr bwMode="auto">
            <a:xfrm>
              <a:off x="3128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54" name="Rectangle 134"/>
            <p:cNvSpPr>
              <a:spLocks noChangeArrowheads="1"/>
            </p:cNvSpPr>
            <p:nvPr/>
          </p:nvSpPr>
          <p:spPr bwMode="auto">
            <a:xfrm>
              <a:off x="2884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55" name="Rectangle 135"/>
            <p:cNvSpPr>
              <a:spLocks noChangeArrowheads="1"/>
            </p:cNvSpPr>
            <p:nvPr/>
          </p:nvSpPr>
          <p:spPr bwMode="auto">
            <a:xfrm>
              <a:off x="2640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56" name="Rectangle 136"/>
            <p:cNvSpPr>
              <a:spLocks noChangeArrowheads="1"/>
            </p:cNvSpPr>
            <p:nvPr/>
          </p:nvSpPr>
          <p:spPr bwMode="auto">
            <a:xfrm>
              <a:off x="5324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57" name="Rectangle 137"/>
            <p:cNvSpPr>
              <a:spLocks noChangeArrowheads="1"/>
            </p:cNvSpPr>
            <p:nvPr/>
          </p:nvSpPr>
          <p:spPr bwMode="auto">
            <a:xfrm>
              <a:off x="5080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58" name="Rectangle 138"/>
            <p:cNvSpPr>
              <a:spLocks noChangeArrowheads="1"/>
            </p:cNvSpPr>
            <p:nvPr/>
          </p:nvSpPr>
          <p:spPr bwMode="auto">
            <a:xfrm>
              <a:off x="4836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59" name="Rectangle 139"/>
            <p:cNvSpPr>
              <a:spLocks noChangeArrowheads="1"/>
            </p:cNvSpPr>
            <p:nvPr/>
          </p:nvSpPr>
          <p:spPr bwMode="auto">
            <a:xfrm>
              <a:off x="4592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60" name="Rectangle 140"/>
            <p:cNvSpPr>
              <a:spLocks noChangeArrowheads="1"/>
            </p:cNvSpPr>
            <p:nvPr/>
          </p:nvSpPr>
          <p:spPr bwMode="auto">
            <a:xfrm>
              <a:off x="4348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61" name="Rectangle 141"/>
            <p:cNvSpPr>
              <a:spLocks noChangeArrowheads="1"/>
            </p:cNvSpPr>
            <p:nvPr/>
          </p:nvSpPr>
          <p:spPr bwMode="auto">
            <a:xfrm>
              <a:off x="4104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62" name="Rectangle 142"/>
            <p:cNvSpPr>
              <a:spLocks noChangeArrowheads="1"/>
            </p:cNvSpPr>
            <p:nvPr/>
          </p:nvSpPr>
          <p:spPr bwMode="auto">
            <a:xfrm>
              <a:off x="3860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63" name="Rectangle 143"/>
            <p:cNvSpPr>
              <a:spLocks noChangeArrowheads="1"/>
            </p:cNvSpPr>
            <p:nvPr/>
          </p:nvSpPr>
          <p:spPr bwMode="auto">
            <a:xfrm>
              <a:off x="3616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64" name="Rectangle 144"/>
            <p:cNvSpPr>
              <a:spLocks noChangeArrowheads="1"/>
            </p:cNvSpPr>
            <p:nvPr/>
          </p:nvSpPr>
          <p:spPr bwMode="auto">
            <a:xfrm>
              <a:off x="3372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65" name="Rectangle 145"/>
            <p:cNvSpPr>
              <a:spLocks noChangeArrowheads="1"/>
            </p:cNvSpPr>
            <p:nvPr/>
          </p:nvSpPr>
          <p:spPr bwMode="auto">
            <a:xfrm>
              <a:off x="3128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66" name="Rectangle 146"/>
            <p:cNvSpPr>
              <a:spLocks noChangeArrowheads="1"/>
            </p:cNvSpPr>
            <p:nvPr/>
          </p:nvSpPr>
          <p:spPr bwMode="auto">
            <a:xfrm>
              <a:off x="2884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67" name="Rectangle 147"/>
            <p:cNvSpPr>
              <a:spLocks noChangeArrowheads="1"/>
            </p:cNvSpPr>
            <p:nvPr/>
          </p:nvSpPr>
          <p:spPr bwMode="auto">
            <a:xfrm>
              <a:off x="2640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5268" name="Line 148"/>
            <p:cNvSpPr>
              <a:spLocks noChangeShapeType="1"/>
            </p:cNvSpPr>
            <p:nvPr/>
          </p:nvSpPr>
          <p:spPr bwMode="auto">
            <a:xfrm>
              <a:off x="2640" y="1424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Line 149"/>
            <p:cNvSpPr>
              <a:spLocks noChangeShapeType="1"/>
            </p:cNvSpPr>
            <p:nvPr/>
          </p:nvSpPr>
          <p:spPr bwMode="auto">
            <a:xfrm>
              <a:off x="2640" y="1648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Line 150"/>
            <p:cNvSpPr>
              <a:spLocks noChangeShapeType="1"/>
            </p:cNvSpPr>
            <p:nvPr/>
          </p:nvSpPr>
          <p:spPr bwMode="auto">
            <a:xfrm>
              <a:off x="2640" y="1872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Line 151"/>
            <p:cNvSpPr>
              <a:spLocks noChangeShapeType="1"/>
            </p:cNvSpPr>
            <p:nvPr/>
          </p:nvSpPr>
          <p:spPr bwMode="auto">
            <a:xfrm>
              <a:off x="2640" y="2096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Line 152"/>
            <p:cNvSpPr>
              <a:spLocks noChangeShapeType="1"/>
            </p:cNvSpPr>
            <p:nvPr/>
          </p:nvSpPr>
          <p:spPr bwMode="auto">
            <a:xfrm>
              <a:off x="2640" y="2320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Line 153"/>
            <p:cNvSpPr>
              <a:spLocks noChangeShapeType="1"/>
            </p:cNvSpPr>
            <p:nvPr/>
          </p:nvSpPr>
          <p:spPr bwMode="auto">
            <a:xfrm>
              <a:off x="2640" y="2544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Line 154"/>
            <p:cNvSpPr>
              <a:spLocks noChangeShapeType="1"/>
            </p:cNvSpPr>
            <p:nvPr/>
          </p:nvSpPr>
          <p:spPr bwMode="auto">
            <a:xfrm>
              <a:off x="2640" y="2745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Line 155"/>
            <p:cNvSpPr>
              <a:spLocks noChangeShapeType="1"/>
            </p:cNvSpPr>
            <p:nvPr/>
          </p:nvSpPr>
          <p:spPr bwMode="auto">
            <a:xfrm>
              <a:off x="2640" y="2969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Line 156"/>
            <p:cNvSpPr>
              <a:spLocks noChangeShapeType="1"/>
            </p:cNvSpPr>
            <p:nvPr/>
          </p:nvSpPr>
          <p:spPr bwMode="auto">
            <a:xfrm>
              <a:off x="2640" y="3193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Line 157"/>
            <p:cNvSpPr>
              <a:spLocks noChangeShapeType="1"/>
            </p:cNvSpPr>
            <p:nvPr/>
          </p:nvSpPr>
          <p:spPr bwMode="auto">
            <a:xfrm>
              <a:off x="2640" y="3417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8" name="Line 158"/>
            <p:cNvSpPr>
              <a:spLocks noChangeShapeType="1"/>
            </p:cNvSpPr>
            <p:nvPr/>
          </p:nvSpPr>
          <p:spPr bwMode="auto">
            <a:xfrm>
              <a:off x="2640" y="3641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Line 159"/>
            <p:cNvSpPr>
              <a:spLocks noChangeShapeType="1"/>
            </p:cNvSpPr>
            <p:nvPr/>
          </p:nvSpPr>
          <p:spPr bwMode="auto">
            <a:xfrm>
              <a:off x="288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Line 160"/>
            <p:cNvSpPr>
              <a:spLocks noChangeShapeType="1"/>
            </p:cNvSpPr>
            <p:nvPr/>
          </p:nvSpPr>
          <p:spPr bwMode="auto">
            <a:xfrm>
              <a:off x="3128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1" name="Line 161"/>
            <p:cNvSpPr>
              <a:spLocks noChangeShapeType="1"/>
            </p:cNvSpPr>
            <p:nvPr/>
          </p:nvSpPr>
          <p:spPr bwMode="auto">
            <a:xfrm>
              <a:off x="3372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Line 162"/>
            <p:cNvSpPr>
              <a:spLocks noChangeShapeType="1"/>
            </p:cNvSpPr>
            <p:nvPr/>
          </p:nvSpPr>
          <p:spPr bwMode="auto">
            <a:xfrm>
              <a:off x="3616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Line 163"/>
            <p:cNvSpPr>
              <a:spLocks noChangeShapeType="1"/>
            </p:cNvSpPr>
            <p:nvPr/>
          </p:nvSpPr>
          <p:spPr bwMode="auto">
            <a:xfrm>
              <a:off x="3860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4" name="Line 164"/>
            <p:cNvSpPr>
              <a:spLocks noChangeShapeType="1"/>
            </p:cNvSpPr>
            <p:nvPr/>
          </p:nvSpPr>
          <p:spPr bwMode="auto">
            <a:xfrm>
              <a:off x="410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5" name="Line 165"/>
            <p:cNvSpPr>
              <a:spLocks noChangeShapeType="1"/>
            </p:cNvSpPr>
            <p:nvPr/>
          </p:nvSpPr>
          <p:spPr bwMode="auto">
            <a:xfrm>
              <a:off x="4348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6" name="Line 166"/>
            <p:cNvSpPr>
              <a:spLocks noChangeShapeType="1"/>
            </p:cNvSpPr>
            <p:nvPr/>
          </p:nvSpPr>
          <p:spPr bwMode="auto">
            <a:xfrm>
              <a:off x="4592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Line 167"/>
            <p:cNvSpPr>
              <a:spLocks noChangeShapeType="1"/>
            </p:cNvSpPr>
            <p:nvPr/>
          </p:nvSpPr>
          <p:spPr bwMode="auto">
            <a:xfrm>
              <a:off x="4836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Line 168"/>
            <p:cNvSpPr>
              <a:spLocks noChangeShapeType="1"/>
            </p:cNvSpPr>
            <p:nvPr/>
          </p:nvSpPr>
          <p:spPr bwMode="auto">
            <a:xfrm>
              <a:off x="5080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9" name="Line 169"/>
            <p:cNvSpPr>
              <a:spLocks noChangeShapeType="1"/>
            </p:cNvSpPr>
            <p:nvPr/>
          </p:nvSpPr>
          <p:spPr bwMode="auto">
            <a:xfrm>
              <a:off x="532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0" name="Line 170"/>
            <p:cNvSpPr>
              <a:spLocks noChangeShapeType="1"/>
            </p:cNvSpPr>
            <p:nvPr/>
          </p:nvSpPr>
          <p:spPr bwMode="auto">
            <a:xfrm>
              <a:off x="2640" y="2544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1" name="Line 171"/>
            <p:cNvSpPr>
              <a:spLocks noChangeShapeType="1"/>
            </p:cNvSpPr>
            <p:nvPr/>
          </p:nvSpPr>
          <p:spPr bwMode="auto">
            <a:xfrm>
              <a:off x="2640" y="1200"/>
              <a:ext cx="0" cy="13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2" name="Line 172"/>
            <p:cNvSpPr>
              <a:spLocks noChangeShapeType="1"/>
            </p:cNvSpPr>
            <p:nvPr/>
          </p:nvSpPr>
          <p:spPr bwMode="auto">
            <a:xfrm>
              <a:off x="2640" y="2745"/>
              <a:ext cx="0" cy="11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3" name="Line 173"/>
            <p:cNvSpPr>
              <a:spLocks noChangeShapeType="1"/>
            </p:cNvSpPr>
            <p:nvPr/>
          </p:nvSpPr>
          <p:spPr bwMode="auto">
            <a:xfrm>
              <a:off x="5568" y="2544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4" name="Line 174"/>
            <p:cNvSpPr>
              <a:spLocks noChangeShapeType="1"/>
            </p:cNvSpPr>
            <p:nvPr/>
          </p:nvSpPr>
          <p:spPr bwMode="auto">
            <a:xfrm>
              <a:off x="5568" y="1200"/>
              <a:ext cx="0" cy="13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5" name="Line 175"/>
            <p:cNvSpPr>
              <a:spLocks noChangeShapeType="1"/>
            </p:cNvSpPr>
            <p:nvPr/>
          </p:nvSpPr>
          <p:spPr bwMode="auto">
            <a:xfrm>
              <a:off x="5568" y="2745"/>
              <a:ext cx="0" cy="11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6" name="Line 176"/>
            <p:cNvSpPr>
              <a:spLocks noChangeShapeType="1"/>
            </p:cNvSpPr>
            <p:nvPr/>
          </p:nvSpPr>
          <p:spPr bwMode="auto">
            <a:xfrm>
              <a:off x="3860" y="1200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7" name="Line 177"/>
            <p:cNvSpPr>
              <a:spLocks noChangeShapeType="1"/>
            </p:cNvSpPr>
            <p:nvPr/>
          </p:nvSpPr>
          <p:spPr bwMode="auto">
            <a:xfrm>
              <a:off x="2640" y="1200"/>
              <a:ext cx="12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8" name="Line 178"/>
            <p:cNvSpPr>
              <a:spLocks noChangeShapeType="1"/>
            </p:cNvSpPr>
            <p:nvPr/>
          </p:nvSpPr>
          <p:spPr bwMode="auto">
            <a:xfrm>
              <a:off x="4104" y="1200"/>
              <a:ext cx="14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9" name="Line 179"/>
            <p:cNvSpPr>
              <a:spLocks noChangeShapeType="1"/>
            </p:cNvSpPr>
            <p:nvPr/>
          </p:nvSpPr>
          <p:spPr bwMode="auto">
            <a:xfrm>
              <a:off x="3860" y="3865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0" name="Line 180"/>
            <p:cNvSpPr>
              <a:spLocks noChangeShapeType="1"/>
            </p:cNvSpPr>
            <p:nvPr/>
          </p:nvSpPr>
          <p:spPr bwMode="auto">
            <a:xfrm>
              <a:off x="2640" y="3865"/>
              <a:ext cx="12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1" name="Line 181"/>
            <p:cNvSpPr>
              <a:spLocks noChangeShapeType="1"/>
            </p:cNvSpPr>
            <p:nvPr/>
          </p:nvSpPr>
          <p:spPr bwMode="auto">
            <a:xfrm>
              <a:off x="4104" y="3865"/>
              <a:ext cx="14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2" name="Line 182"/>
            <p:cNvSpPr>
              <a:spLocks noChangeShapeType="1"/>
            </p:cNvSpPr>
            <p:nvPr/>
          </p:nvSpPr>
          <p:spPr bwMode="auto">
            <a:xfrm flipV="1">
              <a:off x="4106" y="100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3" name="Line 183"/>
            <p:cNvSpPr>
              <a:spLocks noChangeShapeType="1"/>
            </p:cNvSpPr>
            <p:nvPr/>
          </p:nvSpPr>
          <p:spPr bwMode="auto">
            <a:xfrm rot="5400000" flipV="1">
              <a:off x="5405" y="228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4" name="Text Box 184"/>
            <p:cNvSpPr txBox="1">
              <a:spLocks noChangeArrowheads="1"/>
            </p:cNvSpPr>
            <p:nvPr/>
          </p:nvSpPr>
          <p:spPr bwMode="auto">
            <a:xfrm>
              <a:off x="4131" y="937"/>
              <a:ext cx="36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i="1"/>
                <a:t>y</a:t>
              </a:r>
            </a:p>
          </p:txBody>
        </p:sp>
        <p:sp>
          <p:nvSpPr>
            <p:cNvPr id="5305" name="Text Box 185"/>
            <p:cNvSpPr txBox="1">
              <a:spLocks noChangeArrowheads="1"/>
            </p:cNvSpPr>
            <p:nvPr/>
          </p:nvSpPr>
          <p:spPr bwMode="auto">
            <a:xfrm>
              <a:off x="5579" y="2546"/>
              <a:ext cx="36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i="1"/>
                <a:t>x</a:t>
              </a:r>
            </a:p>
          </p:txBody>
        </p:sp>
      </p:grpSp>
      <p:sp>
        <p:nvSpPr>
          <p:cNvPr id="5306" name="Text Box 186"/>
          <p:cNvSpPr txBox="1">
            <a:spLocks noChangeArrowheads="1"/>
          </p:cNvSpPr>
          <p:nvPr/>
        </p:nvSpPr>
        <p:spPr bwMode="auto">
          <a:xfrm>
            <a:off x="238125" y="1787525"/>
            <a:ext cx="32400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standard form of a quadratic function is </a:t>
            </a:r>
          </a:p>
        </p:txBody>
      </p:sp>
      <p:grpSp>
        <p:nvGrpSpPr>
          <p:cNvPr id="5315" name="Group 195"/>
          <p:cNvGrpSpPr>
            <a:grpSpLocks/>
          </p:cNvGrpSpPr>
          <p:nvPr/>
        </p:nvGrpSpPr>
        <p:grpSpPr bwMode="auto">
          <a:xfrm>
            <a:off x="6718300" y="2247900"/>
            <a:ext cx="1550988" cy="3616325"/>
            <a:chOff x="4232" y="1416"/>
            <a:chExt cx="977" cy="2278"/>
          </a:xfrm>
        </p:grpSpPr>
        <p:sp>
          <p:nvSpPr>
            <p:cNvPr id="5309" name="Freeform 189"/>
            <p:cNvSpPr>
              <a:spLocks/>
            </p:cNvSpPr>
            <p:nvPr/>
          </p:nvSpPr>
          <p:spPr bwMode="auto">
            <a:xfrm>
              <a:off x="4232" y="1916"/>
              <a:ext cx="977" cy="177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50" y="1327"/>
                </a:cxn>
                <a:cxn ang="0">
                  <a:pos x="488" y="1778"/>
                </a:cxn>
                <a:cxn ang="0">
                  <a:pos x="739" y="1327"/>
                </a:cxn>
                <a:cxn ang="0">
                  <a:pos x="977" y="0"/>
                </a:cxn>
              </a:cxnLst>
              <a:rect l="0" t="0" r="r" b="b"/>
              <a:pathLst>
                <a:path w="977" h="1778">
                  <a:moveTo>
                    <a:pt x="0" y="12"/>
                  </a:moveTo>
                  <a:cubicBezTo>
                    <a:pt x="84" y="522"/>
                    <a:pt x="169" y="1033"/>
                    <a:pt x="250" y="1327"/>
                  </a:cubicBezTo>
                  <a:cubicBezTo>
                    <a:pt x="331" y="1621"/>
                    <a:pt x="407" y="1778"/>
                    <a:pt x="488" y="1778"/>
                  </a:cubicBezTo>
                  <a:cubicBezTo>
                    <a:pt x="569" y="1778"/>
                    <a:pt x="658" y="1623"/>
                    <a:pt x="739" y="1327"/>
                  </a:cubicBezTo>
                  <a:cubicBezTo>
                    <a:pt x="820" y="1031"/>
                    <a:pt x="898" y="515"/>
                    <a:pt x="977" y="0"/>
                  </a:cubicBezTo>
                </a:path>
              </a:pathLst>
            </a:custGeom>
            <a:noFill/>
            <a:ln w="38100" cmpd="sng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0" name="Text Box 190"/>
            <p:cNvSpPr txBox="1">
              <a:spLocks noChangeArrowheads="1"/>
            </p:cNvSpPr>
            <p:nvPr/>
          </p:nvSpPr>
          <p:spPr bwMode="auto">
            <a:xfrm>
              <a:off x="4433" y="1416"/>
              <a:ext cx="626" cy="288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/>
                <a:t>a</a:t>
              </a:r>
              <a:r>
                <a:rPr lang="en-US" sz="2400"/>
                <a:t> &gt; 0</a:t>
              </a:r>
              <a:endParaRPr lang="en-US" sz="2400" i="1"/>
            </a:p>
          </p:txBody>
        </p:sp>
      </p:grpSp>
      <p:grpSp>
        <p:nvGrpSpPr>
          <p:cNvPr id="5314" name="Group 194"/>
          <p:cNvGrpSpPr>
            <a:grpSpLocks/>
          </p:cNvGrpSpPr>
          <p:nvPr/>
        </p:nvGrpSpPr>
        <p:grpSpPr bwMode="auto">
          <a:xfrm>
            <a:off x="4227513" y="2160588"/>
            <a:ext cx="1550987" cy="3506787"/>
            <a:chOff x="2663" y="1361"/>
            <a:chExt cx="977" cy="2209"/>
          </a:xfrm>
        </p:grpSpPr>
        <p:sp>
          <p:nvSpPr>
            <p:cNvPr id="5312" name="Freeform 192"/>
            <p:cNvSpPr>
              <a:spLocks/>
            </p:cNvSpPr>
            <p:nvPr/>
          </p:nvSpPr>
          <p:spPr bwMode="auto">
            <a:xfrm flipV="1">
              <a:off x="2663" y="1361"/>
              <a:ext cx="977" cy="177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50" y="1327"/>
                </a:cxn>
                <a:cxn ang="0">
                  <a:pos x="488" y="1778"/>
                </a:cxn>
                <a:cxn ang="0">
                  <a:pos x="739" y="1327"/>
                </a:cxn>
                <a:cxn ang="0">
                  <a:pos x="977" y="0"/>
                </a:cxn>
              </a:cxnLst>
              <a:rect l="0" t="0" r="r" b="b"/>
              <a:pathLst>
                <a:path w="977" h="1778">
                  <a:moveTo>
                    <a:pt x="0" y="12"/>
                  </a:moveTo>
                  <a:cubicBezTo>
                    <a:pt x="84" y="522"/>
                    <a:pt x="169" y="1033"/>
                    <a:pt x="250" y="1327"/>
                  </a:cubicBezTo>
                  <a:cubicBezTo>
                    <a:pt x="331" y="1621"/>
                    <a:pt x="407" y="1778"/>
                    <a:pt x="488" y="1778"/>
                  </a:cubicBezTo>
                  <a:cubicBezTo>
                    <a:pt x="569" y="1778"/>
                    <a:pt x="658" y="1623"/>
                    <a:pt x="739" y="1327"/>
                  </a:cubicBezTo>
                  <a:cubicBezTo>
                    <a:pt x="820" y="1031"/>
                    <a:pt x="898" y="515"/>
                    <a:pt x="977" y="0"/>
                  </a:cubicBez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3" name="Text Box 193"/>
            <p:cNvSpPr txBox="1">
              <a:spLocks noChangeArrowheads="1"/>
            </p:cNvSpPr>
            <p:nvPr/>
          </p:nvSpPr>
          <p:spPr bwMode="auto">
            <a:xfrm>
              <a:off x="2863" y="3282"/>
              <a:ext cx="626" cy="28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/>
                <a:t>a</a:t>
              </a:r>
              <a:r>
                <a:rPr lang="en-US" sz="2400"/>
                <a:t> &lt; 0</a:t>
              </a:r>
              <a:endParaRPr lang="en-US" sz="2400" i="1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53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0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7" grpId="0" autoUpdateAnimBg="0"/>
      <p:bldP spid="5320" grpId="0" autoUpdateAnimBg="0"/>
      <p:bldP spid="5308" grpId="0" autoUpdateAnimBg="0"/>
      <p:bldP spid="530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" name="Rectangle 204"/>
          <p:cNvSpPr>
            <a:spLocks noChangeArrowheads="1"/>
          </p:cNvSpPr>
          <p:nvPr/>
        </p:nvSpPr>
        <p:spPr bwMode="auto">
          <a:xfrm>
            <a:off x="814388" y="2663825"/>
            <a:ext cx="1173162" cy="3175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99" name="Group 203"/>
          <p:cNvGrpSpPr>
            <a:grpSpLocks/>
          </p:cNvGrpSpPr>
          <p:nvPr/>
        </p:nvGrpSpPr>
        <p:grpSpPr bwMode="auto">
          <a:xfrm>
            <a:off x="3902075" y="1487488"/>
            <a:ext cx="5241925" cy="4648200"/>
            <a:chOff x="2458" y="937"/>
            <a:chExt cx="3302" cy="2928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2458" y="937"/>
              <a:ext cx="3302" cy="2928"/>
              <a:chOff x="2640" y="937"/>
              <a:chExt cx="3302" cy="2928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5324" y="3641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5080" y="3641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2" name="Rectangle 6"/>
              <p:cNvSpPr>
                <a:spLocks noChangeArrowheads="1"/>
              </p:cNvSpPr>
              <p:nvPr/>
            </p:nvSpPr>
            <p:spPr bwMode="auto">
              <a:xfrm>
                <a:off x="4836" y="3641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3" name="Rectangle 7"/>
              <p:cNvSpPr>
                <a:spLocks noChangeArrowheads="1"/>
              </p:cNvSpPr>
              <p:nvPr/>
            </p:nvSpPr>
            <p:spPr bwMode="auto">
              <a:xfrm>
                <a:off x="4592" y="3641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4348" y="3641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/>
            </p:nvSpPr>
            <p:spPr bwMode="auto">
              <a:xfrm>
                <a:off x="4104" y="3641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6" name="Rectangle 10"/>
              <p:cNvSpPr>
                <a:spLocks noChangeArrowheads="1"/>
              </p:cNvSpPr>
              <p:nvPr/>
            </p:nvSpPr>
            <p:spPr bwMode="auto">
              <a:xfrm>
                <a:off x="3860" y="3641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7" name="Rectangle 11"/>
              <p:cNvSpPr>
                <a:spLocks noChangeArrowheads="1"/>
              </p:cNvSpPr>
              <p:nvPr/>
            </p:nvSpPr>
            <p:spPr bwMode="auto">
              <a:xfrm>
                <a:off x="3616" y="3641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72" y="3641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9" name="Rectangle 13"/>
              <p:cNvSpPr>
                <a:spLocks noChangeArrowheads="1"/>
              </p:cNvSpPr>
              <p:nvPr/>
            </p:nvSpPr>
            <p:spPr bwMode="auto">
              <a:xfrm>
                <a:off x="3128" y="3641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0" name="Rectangle 14"/>
              <p:cNvSpPr>
                <a:spLocks noChangeArrowheads="1"/>
              </p:cNvSpPr>
              <p:nvPr/>
            </p:nvSpPr>
            <p:spPr bwMode="auto">
              <a:xfrm>
                <a:off x="2884" y="3641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1" name="Rectangle 15"/>
              <p:cNvSpPr>
                <a:spLocks noChangeArrowheads="1"/>
              </p:cNvSpPr>
              <p:nvPr/>
            </p:nvSpPr>
            <p:spPr bwMode="auto">
              <a:xfrm>
                <a:off x="2640" y="3641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2" name="Rectangle 16"/>
              <p:cNvSpPr>
                <a:spLocks noChangeArrowheads="1"/>
              </p:cNvSpPr>
              <p:nvPr/>
            </p:nvSpPr>
            <p:spPr bwMode="auto">
              <a:xfrm>
                <a:off x="5324" y="3417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3" name="Rectangle 17"/>
              <p:cNvSpPr>
                <a:spLocks noChangeArrowheads="1"/>
              </p:cNvSpPr>
              <p:nvPr/>
            </p:nvSpPr>
            <p:spPr bwMode="auto">
              <a:xfrm>
                <a:off x="5080" y="3417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4" name="Rectangle 18"/>
              <p:cNvSpPr>
                <a:spLocks noChangeArrowheads="1"/>
              </p:cNvSpPr>
              <p:nvPr/>
            </p:nvSpPr>
            <p:spPr bwMode="auto">
              <a:xfrm>
                <a:off x="4836" y="3417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5" name="Rectangle 19"/>
              <p:cNvSpPr>
                <a:spLocks noChangeArrowheads="1"/>
              </p:cNvSpPr>
              <p:nvPr/>
            </p:nvSpPr>
            <p:spPr bwMode="auto">
              <a:xfrm>
                <a:off x="4592" y="3417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6" name="Rectangle 20"/>
              <p:cNvSpPr>
                <a:spLocks noChangeArrowheads="1"/>
              </p:cNvSpPr>
              <p:nvPr/>
            </p:nvSpPr>
            <p:spPr bwMode="auto">
              <a:xfrm>
                <a:off x="4348" y="3417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7" name="Rectangle 21"/>
              <p:cNvSpPr>
                <a:spLocks noChangeArrowheads="1"/>
              </p:cNvSpPr>
              <p:nvPr/>
            </p:nvSpPr>
            <p:spPr bwMode="auto">
              <a:xfrm>
                <a:off x="4104" y="3417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8" name="Rectangle 22"/>
              <p:cNvSpPr>
                <a:spLocks noChangeArrowheads="1"/>
              </p:cNvSpPr>
              <p:nvPr/>
            </p:nvSpPr>
            <p:spPr bwMode="auto">
              <a:xfrm>
                <a:off x="3860" y="3417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9" name="Rectangle 23"/>
              <p:cNvSpPr>
                <a:spLocks noChangeArrowheads="1"/>
              </p:cNvSpPr>
              <p:nvPr/>
            </p:nvSpPr>
            <p:spPr bwMode="auto">
              <a:xfrm>
                <a:off x="3616" y="3417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0" name="Rectangle 24"/>
              <p:cNvSpPr>
                <a:spLocks noChangeArrowheads="1"/>
              </p:cNvSpPr>
              <p:nvPr/>
            </p:nvSpPr>
            <p:spPr bwMode="auto">
              <a:xfrm>
                <a:off x="3372" y="3417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1" name="Rectangle 25"/>
              <p:cNvSpPr>
                <a:spLocks noChangeArrowheads="1"/>
              </p:cNvSpPr>
              <p:nvPr/>
            </p:nvSpPr>
            <p:spPr bwMode="auto">
              <a:xfrm>
                <a:off x="3128" y="3417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2" name="Rectangle 26"/>
              <p:cNvSpPr>
                <a:spLocks noChangeArrowheads="1"/>
              </p:cNvSpPr>
              <p:nvPr/>
            </p:nvSpPr>
            <p:spPr bwMode="auto">
              <a:xfrm>
                <a:off x="2884" y="3417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3" name="Rectangle 27"/>
              <p:cNvSpPr>
                <a:spLocks noChangeArrowheads="1"/>
              </p:cNvSpPr>
              <p:nvPr/>
            </p:nvSpPr>
            <p:spPr bwMode="auto">
              <a:xfrm>
                <a:off x="2640" y="3417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4" name="Rectangle 28"/>
              <p:cNvSpPr>
                <a:spLocks noChangeArrowheads="1"/>
              </p:cNvSpPr>
              <p:nvPr/>
            </p:nvSpPr>
            <p:spPr bwMode="auto">
              <a:xfrm>
                <a:off x="5324" y="3193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5" name="Rectangle 29"/>
              <p:cNvSpPr>
                <a:spLocks noChangeArrowheads="1"/>
              </p:cNvSpPr>
              <p:nvPr/>
            </p:nvSpPr>
            <p:spPr bwMode="auto">
              <a:xfrm>
                <a:off x="5080" y="3193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6" name="Rectangle 30"/>
              <p:cNvSpPr>
                <a:spLocks noChangeArrowheads="1"/>
              </p:cNvSpPr>
              <p:nvPr/>
            </p:nvSpPr>
            <p:spPr bwMode="auto">
              <a:xfrm>
                <a:off x="4836" y="3193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7" name="Rectangle 31"/>
              <p:cNvSpPr>
                <a:spLocks noChangeArrowheads="1"/>
              </p:cNvSpPr>
              <p:nvPr/>
            </p:nvSpPr>
            <p:spPr bwMode="auto">
              <a:xfrm>
                <a:off x="4592" y="3193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8" name="Rectangle 32"/>
              <p:cNvSpPr>
                <a:spLocks noChangeArrowheads="1"/>
              </p:cNvSpPr>
              <p:nvPr/>
            </p:nvSpPr>
            <p:spPr bwMode="auto">
              <a:xfrm>
                <a:off x="4348" y="3193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9" name="Rectangle 33"/>
              <p:cNvSpPr>
                <a:spLocks noChangeArrowheads="1"/>
              </p:cNvSpPr>
              <p:nvPr/>
            </p:nvSpPr>
            <p:spPr bwMode="auto">
              <a:xfrm>
                <a:off x="4104" y="3193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0" name="Rectangle 34"/>
              <p:cNvSpPr>
                <a:spLocks noChangeArrowheads="1"/>
              </p:cNvSpPr>
              <p:nvPr/>
            </p:nvSpPr>
            <p:spPr bwMode="auto">
              <a:xfrm>
                <a:off x="3860" y="3193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1" name="Rectangle 35"/>
              <p:cNvSpPr>
                <a:spLocks noChangeArrowheads="1"/>
              </p:cNvSpPr>
              <p:nvPr/>
            </p:nvSpPr>
            <p:spPr bwMode="auto">
              <a:xfrm>
                <a:off x="3616" y="3193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2" name="Rectangle 36"/>
              <p:cNvSpPr>
                <a:spLocks noChangeArrowheads="1"/>
              </p:cNvSpPr>
              <p:nvPr/>
            </p:nvSpPr>
            <p:spPr bwMode="auto">
              <a:xfrm>
                <a:off x="3372" y="3193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3" name="Rectangle 37"/>
              <p:cNvSpPr>
                <a:spLocks noChangeArrowheads="1"/>
              </p:cNvSpPr>
              <p:nvPr/>
            </p:nvSpPr>
            <p:spPr bwMode="auto">
              <a:xfrm>
                <a:off x="3128" y="3193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4" name="Rectangle 38"/>
              <p:cNvSpPr>
                <a:spLocks noChangeArrowheads="1"/>
              </p:cNvSpPr>
              <p:nvPr/>
            </p:nvSpPr>
            <p:spPr bwMode="auto">
              <a:xfrm>
                <a:off x="2884" y="3193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5" name="Rectangle 39"/>
              <p:cNvSpPr>
                <a:spLocks noChangeArrowheads="1"/>
              </p:cNvSpPr>
              <p:nvPr/>
            </p:nvSpPr>
            <p:spPr bwMode="auto">
              <a:xfrm>
                <a:off x="2640" y="3193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6" name="Rectangle 40"/>
              <p:cNvSpPr>
                <a:spLocks noChangeArrowheads="1"/>
              </p:cNvSpPr>
              <p:nvPr/>
            </p:nvSpPr>
            <p:spPr bwMode="auto">
              <a:xfrm>
                <a:off x="5324" y="2969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7" name="Rectangle 41"/>
              <p:cNvSpPr>
                <a:spLocks noChangeArrowheads="1"/>
              </p:cNvSpPr>
              <p:nvPr/>
            </p:nvSpPr>
            <p:spPr bwMode="auto">
              <a:xfrm>
                <a:off x="5080" y="2969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8" name="Rectangle 42"/>
              <p:cNvSpPr>
                <a:spLocks noChangeArrowheads="1"/>
              </p:cNvSpPr>
              <p:nvPr/>
            </p:nvSpPr>
            <p:spPr bwMode="auto">
              <a:xfrm>
                <a:off x="4836" y="2969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9" name="Rectangle 43"/>
              <p:cNvSpPr>
                <a:spLocks noChangeArrowheads="1"/>
              </p:cNvSpPr>
              <p:nvPr/>
            </p:nvSpPr>
            <p:spPr bwMode="auto">
              <a:xfrm>
                <a:off x="4592" y="2969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0" name="Rectangle 44"/>
              <p:cNvSpPr>
                <a:spLocks noChangeArrowheads="1"/>
              </p:cNvSpPr>
              <p:nvPr/>
            </p:nvSpPr>
            <p:spPr bwMode="auto">
              <a:xfrm>
                <a:off x="4348" y="2969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1" name="Rectangle 45"/>
              <p:cNvSpPr>
                <a:spLocks noChangeArrowheads="1"/>
              </p:cNvSpPr>
              <p:nvPr/>
            </p:nvSpPr>
            <p:spPr bwMode="auto">
              <a:xfrm>
                <a:off x="4104" y="2969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2" name="Rectangle 46"/>
              <p:cNvSpPr>
                <a:spLocks noChangeArrowheads="1"/>
              </p:cNvSpPr>
              <p:nvPr/>
            </p:nvSpPr>
            <p:spPr bwMode="auto">
              <a:xfrm>
                <a:off x="3860" y="2969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3" name="Rectangle 47"/>
              <p:cNvSpPr>
                <a:spLocks noChangeArrowheads="1"/>
              </p:cNvSpPr>
              <p:nvPr/>
            </p:nvSpPr>
            <p:spPr bwMode="auto">
              <a:xfrm>
                <a:off x="3616" y="2969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4" name="Rectangle 48"/>
              <p:cNvSpPr>
                <a:spLocks noChangeArrowheads="1"/>
              </p:cNvSpPr>
              <p:nvPr/>
            </p:nvSpPr>
            <p:spPr bwMode="auto">
              <a:xfrm>
                <a:off x="3372" y="2969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5" name="Rectangle 49"/>
              <p:cNvSpPr>
                <a:spLocks noChangeArrowheads="1"/>
              </p:cNvSpPr>
              <p:nvPr/>
            </p:nvSpPr>
            <p:spPr bwMode="auto">
              <a:xfrm>
                <a:off x="3128" y="2969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6" name="Rectangle 50"/>
              <p:cNvSpPr>
                <a:spLocks noChangeArrowheads="1"/>
              </p:cNvSpPr>
              <p:nvPr/>
            </p:nvSpPr>
            <p:spPr bwMode="auto">
              <a:xfrm>
                <a:off x="2884" y="2969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7" name="Rectangle 51"/>
              <p:cNvSpPr>
                <a:spLocks noChangeArrowheads="1"/>
              </p:cNvSpPr>
              <p:nvPr/>
            </p:nvSpPr>
            <p:spPr bwMode="auto">
              <a:xfrm>
                <a:off x="2640" y="2969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8" name="Rectangle 52"/>
              <p:cNvSpPr>
                <a:spLocks noChangeArrowheads="1"/>
              </p:cNvSpPr>
              <p:nvPr/>
            </p:nvSpPr>
            <p:spPr bwMode="auto">
              <a:xfrm>
                <a:off x="5324" y="2745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9" name="Rectangle 53"/>
              <p:cNvSpPr>
                <a:spLocks noChangeArrowheads="1"/>
              </p:cNvSpPr>
              <p:nvPr/>
            </p:nvSpPr>
            <p:spPr bwMode="auto">
              <a:xfrm>
                <a:off x="5080" y="2745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0" name="Rectangle 54"/>
              <p:cNvSpPr>
                <a:spLocks noChangeArrowheads="1"/>
              </p:cNvSpPr>
              <p:nvPr/>
            </p:nvSpPr>
            <p:spPr bwMode="auto">
              <a:xfrm>
                <a:off x="4836" y="2745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1" name="Rectangle 55"/>
              <p:cNvSpPr>
                <a:spLocks noChangeArrowheads="1"/>
              </p:cNvSpPr>
              <p:nvPr/>
            </p:nvSpPr>
            <p:spPr bwMode="auto">
              <a:xfrm>
                <a:off x="4592" y="2745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2" name="Rectangle 56"/>
              <p:cNvSpPr>
                <a:spLocks noChangeArrowheads="1"/>
              </p:cNvSpPr>
              <p:nvPr/>
            </p:nvSpPr>
            <p:spPr bwMode="auto">
              <a:xfrm>
                <a:off x="4348" y="2745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3" name="Rectangle 57"/>
              <p:cNvSpPr>
                <a:spLocks noChangeArrowheads="1"/>
              </p:cNvSpPr>
              <p:nvPr/>
            </p:nvSpPr>
            <p:spPr bwMode="auto">
              <a:xfrm>
                <a:off x="4104" y="2745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4" name="Rectangle 58"/>
              <p:cNvSpPr>
                <a:spLocks noChangeArrowheads="1"/>
              </p:cNvSpPr>
              <p:nvPr/>
            </p:nvSpPr>
            <p:spPr bwMode="auto">
              <a:xfrm>
                <a:off x="3860" y="2745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5" name="Rectangle 59"/>
              <p:cNvSpPr>
                <a:spLocks noChangeArrowheads="1"/>
              </p:cNvSpPr>
              <p:nvPr/>
            </p:nvSpPr>
            <p:spPr bwMode="auto">
              <a:xfrm>
                <a:off x="3616" y="2745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6" name="Rectangle 60"/>
              <p:cNvSpPr>
                <a:spLocks noChangeArrowheads="1"/>
              </p:cNvSpPr>
              <p:nvPr/>
            </p:nvSpPr>
            <p:spPr bwMode="auto">
              <a:xfrm>
                <a:off x="3372" y="2745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7" name="Rectangle 61"/>
              <p:cNvSpPr>
                <a:spLocks noChangeArrowheads="1"/>
              </p:cNvSpPr>
              <p:nvPr/>
            </p:nvSpPr>
            <p:spPr bwMode="auto">
              <a:xfrm>
                <a:off x="3128" y="2745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8" name="Rectangle 62"/>
              <p:cNvSpPr>
                <a:spLocks noChangeArrowheads="1"/>
              </p:cNvSpPr>
              <p:nvPr/>
            </p:nvSpPr>
            <p:spPr bwMode="auto">
              <a:xfrm>
                <a:off x="2884" y="2745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9" name="Rectangle 63"/>
              <p:cNvSpPr>
                <a:spLocks noChangeArrowheads="1"/>
              </p:cNvSpPr>
              <p:nvPr/>
            </p:nvSpPr>
            <p:spPr bwMode="auto">
              <a:xfrm>
                <a:off x="2640" y="2745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60" name="Rectangle 64"/>
              <p:cNvSpPr>
                <a:spLocks noChangeArrowheads="1"/>
              </p:cNvSpPr>
              <p:nvPr/>
            </p:nvSpPr>
            <p:spPr bwMode="auto">
              <a:xfrm>
                <a:off x="5324" y="2544"/>
                <a:ext cx="244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61" name="Rectangle 65"/>
              <p:cNvSpPr>
                <a:spLocks noChangeArrowheads="1"/>
              </p:cNvSpPr>
              <p:nvPr/>
            </p:nvSpPr>
            <p:spPr bwMode="auto">
              <a:xfrm>
                <a:off x="5080" y="2544"/>
                <a:ext cx="244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62" name="Rectangle 66"/>
              <p:cNvSpPr>
                <a:spLocks noChangeArrowheads="1"/>
              </p:cNvSpPr>
              <p:nvPr/>
            </p:nvSpPr>
            <p:spPr bwMode="auto">
              <a:xfrm>
                <a:off x="4836" y="2544"/>
                <a:ext cx="244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63" name="Rectangle 67"/>
              <p:cNvSpPr>
                <a:spLocks noChangeArrowheads="1"/>
              </p:cNvSpPr>
              <p:nvPr/>
            </p:nvSpPr>
            <p:spPr bwMode="auto">
              <a:xfrm>
                <a:off x="4592" y="2544"/>
                <a:ext cx="244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64" name="Rectangle 68"/>
              <p:cNvSpPr>
                <a:spLocks noChangeArrowheads="1"/>
              </p:cNvSpPr>
              <p:nvPr/>
            </p:nvSpPr>
            <p:spPr bwMode="auto">
              <a:xfrm>
                <a:off x="4348" y="2544"/>
                <a:ext cx="244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65" name="Rectangle 69"/>
              <p:cNvSpPr>
                <a:spLocks noChangeArrowheads="1"/>
              </p:cNvSpPr>
              <p:nvPr/>
            </p:nvSpPr>
            <p:spPr bwMode="auto">
              <a:xfrm>
                <a:off x="4104" y="2544"/>
                <a:ext cx="244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66" name="Rectangle 70"/>
              <p:cNvSpPr>
                <a:spLocks noChangeArrowheads="1"/>
              </p:cNvSpPr>
              <p:nvPr/>
            </p:nvSpPr>
            <p:spPr bwMode="auto">
              <a:xfrm>
                <a:off x="3860" y="2544"/>
                <a:ext cx="244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67" name="Rectangle 71"/>
              <p:cNvSpPr>
                <a:spLocks noChangeArrowheads="1"/>
              </p:cNvSpPr>
              <p:nvPr/>
            </p:nvSpPr>
            <p:spPr bwMode="auto">
              <a:xfrm>
                <a:off x="3616" y="2544"/>
                <a:ext cx="244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68" name="Rectangle 72"/>
              <p:cNvSpPr>
                <a:spLocks noChangeArrowheads="1"/>
              </p:cNvSpPr>
              <p:nvPr/>
            </p:nvSpPr>
            <p:spPr bwMode="auto">
              <a:xfrm>
                <a:off x="3372" y="2544"/>
                <a:ext cx="244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69" name="Rectangle 73"/>
              <p:cNvSpPr>
                <a:spLocks noChangeArrowheads="1"/>
              </p:cNvSpPr>
              <p:nvPr/>
            </p:nvSpPr>
            <p:spPr bwMode="auto">
              <a:xfrm>
                <a:off x="3128" y="2544"/>
                <a:ext cx="244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70" name="Rectangle 74"/>
              <p:cNvSpPr>
                <a:spLocks noChangeArrowheads="1"/>
              </p:cNvSpPr>
              <p:nvPr/>
            </p:nvSpPr>
            <p:spPr bwMode="auto">
              <a:xfrm>
                <a:off x="2884" y="2544"/>
                <a:ext cx="244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71" name="Rectangle 75"/>
              <p:cNvSpPr>
                <a:spLocks noChangeArrowheads="1"/>
              </p:cNvSpPr>
              <p:nvPr/>
            </p:nvSpPr>
            <p:spPr bwMode="auto">
              <a:xfrm>
                <a:off x="2640" y="2544"/>
                <a:ext cx="244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72" name="Rectangle 76"/>
              <p:cNvSpPr>
                <a:spLocks noChangeArrowheads="1"/>
              </p:cNvSpPr>
              <p:nvPr/>
            </p:nvSpPr>
            <p:spPr bwMode="auto">
              <a:xfrm>
                <a:off x="5324" y="232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73" name="Rectangle 77"/>
              <p:cNvSpPr>
                <a:spLocks noChangeArrowheads="1"/>
              </p:cNvSpPr>
              <p:nvPr/>
            </p:nvSpPr>
            <p:spPr bwMode="auto">
              <a:xfrm>
                <a:off x="5080" y="232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74" name="Rectangle 78"/>
              <p:cNvSpPr>
                <a:spLocks noChangeArrowheads="1"/>
              </p:cNvSpPr>
              <p:nvPr/>
            </p:nvSpPr>
            <p:spPr bwMode="auto">
              <a:xfrm>
                <a:off x="4836" y="232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75" name="Rectangle 79"/>
              <p:cNvSpPr>
                <a:spLocks noChangeArrowheads="1"/>
              </p:cNvSpPr>
              <p:nvPr/>
            </p:nvSpPr>
            <p:spPr bwMode="auto">
              <a:xfrm>
                <a:off x="4592" y="232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76" name="Rectangle 80"/>
              <p:cNvSpPr>
                <a:spLocks noChangeArrowheads="1"/>
              </p:cNvSpPr>
              <p:nvPr/>
            </p:nvSpPr>
            <p:spPr bwMode="auto">
              <a:xfrm>
                <a:off x="4348" y="232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77" name="Rectangle 81"/>
              <p:cNvSpPr>
                <a:spLocks noChangeArrowheads="1"/>
              </p:cNvSpPr>
              <p:nvPr/>
            </p:nvSpPr>
            <p:spPr bwMode="auto">
              <a:xfrm>
                <a:off x="4104" y="232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78" name="Rectangle 82"/>
              <p:cNvSpPr>
                <a:spLocks noChangeArrowheads="1"/>
              </p:cNvSpPr>
              <p:nvPr/>
            </p:nvSpPr>
            <p:spPr bwMode="auto">
              <a:xfrm>
                <a:off x="3860" y="232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79" name="Rectangle 83"/>
              <p:cNvSpPr>
                <a:spLocks noChangeArrowheads="1"/>
              </p:cNvSpPr>
              <p:nvPr/>
            </p:nvSpPr>
            <p:spPr bwMode="auto">
              <a:xfrm>
                <a:off x="3616" y="232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80" name="Rectangle 84"/>
              <p:cNvSpPr>
                <a:spLocks noChangeArrowheads="1"/>
              </p:cNvSpPr>
              <p:nvPr/>
            </p:nvSpPr>
            <p:spPr bwMode="auto">
              <a:xfrm>
                <a:off x="3372" y="232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81" name="Rectangle 85"/>
              <p:cNvSpPr>
                <a:spLocks noChangeArrowheads="1"/>
              </p:cNvSpPr>
              <p:nvPr/>
            </p:nvSpPr>
            <p:spPr bwMode="auto">
              <a:xfrm>
                <a:off x="3128" y="232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82" name="Rectangle 86"/>
              <p:cNvSpPr>
                <a:spLocks noChangeArrowheads="1"/>
              </p:cNvSpPr>
              <p:nvPr/>
            </p:nvSpPr>
            <p:spPr bwMode="auto">
              <a:xfrm>
                <a:off x="2884" y="232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83" name="Rectangle 87"/>
              <p:cNvSpPr>
                <a:spLocks noChangeArrowheads="1"/>
              </p:cNvSpPr>
              <p:nvPr/>
            </p:nvSpPr>
            <p:spPr bwMode="auto">
              <a:xfrm>
                <a:off x="2640" y="232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84" name="Rectangle 88"/>
              <p:cNvSpPr>
                <a:spLocks noChangeArrowheads="1"/>
              </p:cNvSpPr>
              <p:nvPr/>
            </p:nvSpPr>
            <p:spPr bwMode="auto">
              <a:xfrm>
                <a:off x="5324" y="2096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85" name="Rectangle 89"/>
              <p:cNvSpPr>
                <a:spLocks noChangeArrowheads="1"/>
              </p:cNvSpPr>
              <p:nvPr/>
            </p:nvSpPr>
            <p:spPr bwMode="auto">
              <a:xfrm>
                <a:off x="5080" y="2096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86" name="Rectangle 90"/>
              <p:cNvSpPr>
                <a:spLocks noChangeArrowheads="1"/>
              </p:cNvSpPr>
              <p:nvPr/>
            </p:nvSpPr>
            <p:spPr bwMode="auto">
              <a:xfrm>
                <a:off x="4836" y="2096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87" name="Rectangle 91"/>
              <p:cNvSpPr>
                <a:spLocks noChangeArrowheads="1"/>
              </p:cNvSpPr>
              <p:nvPr/>
            </p:nvSpPr>
            <p:spPr bwMode="auto">
              <a:xfrm>
                <a:off x="4592" y="2096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88" name="Rectangle 92"/>
              <p:cNvSpPr>
                <a:spLocks noChangeArrowheads="1"/>
              </p:cNvSpPr>
              <p:nvPr/>
            </p:nvSpPr>
            <p:spPr bwMode="auto">
              <a:xfrm>
                <a:off x="4348" y="2096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89" name="Rectangle 93"/>
              <p:cNvSpPr>
                <a:spLocks noChangeArrowheads="1"/>
              </p:cNvSpPr>
              <p:nvPr/>
            </p:nvSpPr>
            <p:spPr bwMode="auto">
              <a:xfrm>
                <a:off x="4104" y="2096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90" name="Rectangle 94"/>
              <p:cNvSpPr>
                <a:spLocks noChangeArrowheads="1"/>
              </p:cNvSpPr>
              <p:nvPr/>
            </p:nvSpPr>
            <p:spPr bwMode="auto">
              <a:xfrm>
                <a:off x="3860" y="2096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91" name="Rectangle 95"/>
              <p:cNvSpPr>
                <a:spLocks noChangeArrowheads="1"/>
              </p:cNvSpPr>
              <p:nvPr/>
            </p:nvSpPr>
            <p:spPr bwMode="auto">
              <a:xfrm>
                <a:off x="3616" y="2096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92" name="Rectangle 96"/>
              <p:cNvSpPr>
                <a:spLocks noChangeArrowheads="1"/>
              </p:cNvSpPr>
              <p:nvPr/>
            </p:nvSpPr>
            <p:spPr bwMode="auto">
              <a:xfrm>
                <a:off x="3372" y="2096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93" name="Rectangle 97"/>
              <p:cNvSpPr>
                <a:spLocks noChangeArrowheads="1"/>
              </p:cNvSpPr>
              <p:nvPr/>
            </p:nvSpPr>
            <p:spPr bwMode="auto">
              <a:xfrm>
                <a:off x="3128" y="2096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94" name="Rectangle 98"/>
              <p:cNvSpPr>
                <a:spLocks noChangeArrowheads="1"/>
              </p:cNvSpPr>
              <p:nvPr/>
            </p:nvSpPr>
            <p:spPr bwMode="auto">
              <a:xfrm>
                <a:off x="2884" y="2096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95" name="Rectangle 99"/>
              <p:cNvSpPr>
                <a:spLocks noChangeArrowheads="1"/>
              </p:cNvSpPr>
              <p:nvPr/>
            </p:nvSpPr>
            <p:spPr bwMode="auto">
              <a:xfrm>
                <a:off x="2640" y="2096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96" name="Rectangle 100"/>
              <p:cNvSpPr>
                <a:spLocks noChangeArrowheads="1"/>
              </p:cNvSpPr>
              <p:nvPr/>
            </p:nvSpPr>
            <p:spPr bwMode="auto">
              <a:xfrm>
                <a:off x="5324" y="1872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97" name="Rectangle 101"/>
              <p:cNvSpPr>
                <a:spLocks noChangeArrowheads="1"/>
              </p:cNvSpPr>
              <p:nvPr/>
            </p:nvSpPr>
            <p:spPr bwMode="auto">
              <a:xfrm>
                <a:off x="5080" y="1872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98" name="Rectangle 102"/>
              <p:cNvSpPr>
                <a:spLocks noChangeArrowheads="1"/>
              </p:cNvSpPr>
              <p:nvPr/>
            </p:nvSpPr>
            <p:spPr bwMode="auto">
              <a:xfrm>
                <a:off x="4836" y="1872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99" name="Rectangle 103"/>
              <p:cNvSpPr>
                <a:spLocks noChangeArrowheads="1"/>
              </p:cNvSpPr>
              <p:nvPr/>
            </p:nvSpPr>
            <p:spPr bwMode="auto">
              <a:xfrm>
                <a:off x="4592" y="1872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00" name="Rectangle 104"/>
              <p:cNvSpPr>
                <a:spLocks noChangeArrowheads="1"/>
              </p:cNvSpPr>
              <p:nvPr/>
            </p:nvSpPr>
            <p:spPr bwMode="auto">
              <a:xfrm>
                <a:off x="4348" y="1872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01" name="Rectangle 105"/>
              <p:cNvSpPr>
                <a:spLocks noChangeArrowheads="1"/>
              </p:cNvSpPr>
              <p:nvPr/>
            </p:nvSpPr>
            <p:spPr bwMode="auto">
              <a:xfrm>
                <a:off x="4104" y="1872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02" name="Rectangle 106"/>
              <p:cNvSpPr>
                <a:spLocks noChangeArrowheads="1"/>
              </p:cNvSpPr>
              <p:nvPr/>
            </p:nvSpPr>
            <p:spPr bwMode="auto">
              <a:xfrm>
                <a:off x="3860" y="1872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03" name="Rectangle 107"/>
              <p:cNvSpPr>
                <a:spLocks noChangeArrowheads="1"/>
              </p:cNvSpPr>
              <p:nvPr/>
            </p:nvSpPr>
            <p:spPr bwMode="auto">
              <a:xfrm>
                <a:off x="3616" y="1872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04" name="Rectangle 108"/>
              <p:cNvSpPr>
                <a:spLocks noChangeArrowheads="1"/>
              </p:cNvSpPr>
              <p:nvPr/>
            </p:nvSpPr>
            <p:spPr bwMode="auto">
              <a:xfrm>
                <a:off x="3372" y="1872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05" name="Rectangle 109"/>
              <p:cNvSpPr>
                <a:spLocks noChangeArrowheads="1"/>
              </p:cNvSpPr>
              <p:nvPr/>
            </p:nvSpPr>
            <p:spPr bwMode="auto">
              <a:xfrm>
                <a:off x="3128" y="1872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06" name="Rectangle 110"/>
              <p:cNvSpPr>
                <a:spLocks noChangeArrowheads="1"/>
              </p:cNvSpPr>
              <p:nvPr/>
            </p:nvSpPr>
            <p:spPr bwMode="auto">
              <a:xfrm>
                <a:off x="2884" y="1872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07" name="Rectangle 111"/>
              <p:cNvSpPr>
                <a:spLocks noChangeArrowheads="1"/>
              </p:cNvSpPr>
              <p:nvPr/>
            </p:nvSpPr>
            <p:spPr bwMode="auto">
              <a:xfrm>
                <a:off x="2640" y="1872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08" name="Rectangle 112"/>
              <p:cNvSpPr>
                <a:spLocks noChangeArrowheads="1"/>
              </p:cNvSpPr>
              <p:nvPr/>
            </p:nvSpPr>
            <p:spPr bwMode="auto">
              <a:xfrm>
                <a:off x="5324" y="1648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09" name="Rectangle 113"/>
              <p:cNvSpPr>
                <a:spLocks noChangeArrowheads="1"/>
              </p:cNvSpPr>
              <p:nvPr/>
            </p:nvSpPr>
            <p:spPr bwMode="auto">
              <a:xfrm>
                <a:off x="5080" y="1648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10" name="Rectangle 114"/>
              <p:cNvSpPr>
                <a:spLocks noChangeArrowheads="1"/>
              </p:cNvSpPr>
              <p:nvPr/>
            </p:nvSpPr>
            <p:spPr bwMode="auto">
              <a:xfrm>
                <a:off x="4836" y="1648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11" name="Rectangle 115"/>
              <p:cNvSpPr>
                <a:spLocks noChangeArrowheads="1"/>
              </p:cNvSpPr>
              <p:nvPr/>
            </p:nvSpPr>
            <p:spPr bwMode="auto">
              <a:xfrm>
                <a:off x="4592" y="1648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12" name="Rectangle 116"/>
              <p:cNvSpPr>
                <a:spLocks noChangeArrowheads="1"/>
              </p:cNvSpPr>
              <p:nvPr/>
            </p:nvSpPr>
            <p:spPr bwMode="auto">
              <a:xfrm>
                <a:off x="4348" y="1648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13" name="Rectangle 117"/>
              <p:cNvSpPr>
                <a:spLocks noChangeArrowheads="1"/>
              </p:cNvSpPr>
              <p:nvPr/>
            </p:nvSpPr>
            <p:spPr bwMode="auto">
              <a:xfrm>
                <a:off x="4104" y="1648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14" name="Rectangle 118"/>
              <p:cNvSpPr>
                <a:spLocks noChangeArrowheads="1"/>
              </p:cNvSpPr>
              <p:nvPr/>
            </p:nvSpPr>
            <p:spPr bwMode="auto">
              <a:xfrm>
                <a:off x="3860" y="1648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15" name="Rectangle 119"/>
              <p:cNvSpPr>
                <a:spLocks noChangeArrowheads="1"/>
              </p:cNvSpPr>
              <p:nvPr/>
            </p:nvSpPr>
            <p:spPr bwMode="auto">
              <a:xfrm>
                <a:off x="3616" y="1648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16" name="Rectangle 120"/>
              <p:cNvSpPr>
                <a:spLocks noChangeArrowheads="1"/>
              </p:cNvSpPr>
              <p:nvPr/>
            </p:nvSpPr>
            <p:spPr bwMode="auto">
              <a:xfrm>
                <a:off x="3372" y="1648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17" name="Rectangle 121"/>
              <p:cNvSpPr>
                <a:spLocks noChangeArrowheads="1"/>
              </p:cNvSpPr>
              <p:nvPr/>
            </p:nvSpPr>
            <p:spPr bwMode="auto">
              <a:xfrm>
                <a:off x="3128" y="1648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18" name="Rectangle 122"/>
              <p:cNvSpPr>
                <a:spLocks noChangeArrowheads="1"/>
              </p:cNvSpPr>
              <p:nvPr/>
            </p:nvSpPr>
            <p:spPr bwMode="auto">
              <a:xfrm>
                <a:off x="2884" y="1648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19" name="Rectangle 123"/>
              <p:cNvSpPr>
                <a:spLocks noChangeArrowheads="1"/>
              </p:cNvSpPr>
              <p:nvPr/>
            </p:nvSpPr>
            <p:spPr bwMode="auto">
              <a:xfrm>
                <a:off x="2640" y="1648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20" name="Rectangle 124"/>
              <p:cNvSpPr>
                <a:spLocks noChangeArrowheads="1"/>
              </p:cNvSpPr>
              <p:nvPr/>
            </p:nvSpPr>
            <p:spPr bwMode="auto">
              <a:xfrm>
                <a:off x="5324" y="1424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21" name="Rectangle 125"/>
              <p:cNvSpPr>
                <a:spLocks noChangeArrowheads="1"/>
              </p:cNvSpPr>
              <p:nvPr/>
            </p:nvSpPr>
            <p:spPr bwMode="auto">
              <a:xfrm>
                <a:off x="5080" y="1424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22" name="Rectangle 126"/>
              <p:cNvSpPr>
                <a:spLocks noChangeArrowheads="1"/>
              </p:cNvSpPr>
              <p:nvPr/>
            </p:nvSpPr>
            <p:spPr bwMode="auto">
              <a:xfrm>
                <a:off x="4836" y="1424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23" name="Rectangle 127"/>
              <p:cNvSpPr>
                <a:spLocks noChangeArrowheads="1"/>
              </p:cNvSpPr>
              <p:nvPr/>
            </p:nvSpPr>
            <p:spPr bwMode="auto">
              <a:xfrm>
                <a:off x="4592" y="1424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24" name="Rectangle 128"/>
              <p:cNvSpPr>
                <a:spLocks noChangeArrowheads="1"/>
              </p:cNvSpPr>
              <p:nvPr/>
            </p:nvSpPr>
            <p:spPr bwMode="auto">
              <a:xfrm>
                <a:off x="4348" y="1424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25" name="Rectangle 129"/>
              <p:cNvSpPr>
                <a:spLocks noChangeArrowheads="1"/>
              </p:cNvSpPr>
              <p:nvPr/>
            </p:nvSpPr>
            <p:spPr bwMode="auto">
              <a:xfrm>
                <a:off x="4104" y="1424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26" name="Rectangle 130"/>
              <p:cNvSpPr>
                <a:spLocks noChangeArrowheads="1"/>
              </p:cNvSpPr>
              <p:nvPr/>
            </p:nvSpPr>
            <p:spPr bwMode="auto">
              <a:xfrm>
                <a:off x="3860" y="1424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27" name="Rectangle 131"/>
              <p:cNvSpPr>
                <a:spLocks noChangeArrowheads="1"/>
              </p:cNvSpPr>
              <p:nvPr/>
            </p:nvSpPr>
            <p:spPr bwMode="auto">
              <a:xfrm>
                <a:off x="3616" y="1424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28" name="Rectangle 132"/>
              <p:cNvSpPr>
                <a:spLocks noChangeArrowheads="1"/>
              </p:cNvSpPr>
              <p:nvPr/>
            </p:nvSpPr>
            <p:spPr bwMode="auto">
              <a:xfrm>
                <a:off x="3372" y="1424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29" name="Rectangle 133"/>
              <p:cNvSpPr>
                <a:spLocks noChangeArrowheads="1"/>
              </p:cNvSpPr>
              <p:nvPr/>
            </p:nvSpPr>
            <p:spPr bwMode="auto">
              <a:xfrm>
                <a:off x="3128" y="1424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30" name="Rectangle 134"/>
              <p:cNvSpPr>
                <a:spLocks noChangeArrowheads="1"/>
              </p:cNvSpPr>
              <p:nvPr/>
            </p:nvSpPr>
            <p:spPr bwMode="auto">
              <a:xfrm>
                <a:off x="2884" y="1424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31" name="Rectangle 135"/>
              <p:cNvSpPr>
                <a:spLocks noChangeArrowheads="1"/>
              </p:cNvSpPr>
              <p:nvPr/>
            </p:nvSpPr>
            <p:spPr bwMode="auto">
              <a:xfrm>
                <a:off x="2640" y="1424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32" name="Rectangle 136"/>
              <p:cNvSpPr>
                <a:spLocks noChangeArrowheads="1"/>
              </p:cNvSpPr>
              <p:nvPr/>
            </p:nvSpPr>
            <p:spPr bwMode="auto">
              <a:xfrm>
                <a:off x="5324" y="120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33" name="Rectangle 137"/>
              <p:cNvSpPr>
                <a:spLocks noChangeArrowheads="1"/>
              </p:cNvSpPr>
              <p:nvPr/>
            </p:nvSpPr>
            <p:spPr bwMode="auto">
              <a:xfrm>
                <a:off x="5080" y="120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34" name="Rectangle 138"/>
              <p:cNvSpPr>
                <a:spLocks noChangeArrowheads="1"/>
              </p:cNvSpPr>
              <p:nvPr/>
            </p:nvSpPr>
            <p:spPr bwMode="auto">
              <a:xfrm>
                <a:off x="4836" y="120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35" name="Rectangle 139"/>
              <p:cNvSpPr>
                <a:spLocks noChangeArrowheads="1"/>
              </p:cNvSpPr>
              <p:nvPr/>
            </p:nvSpPr>
            <p:spPr bwMode="auto">
              <a:xfrm>
                <a:off x="4592" y="120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36" name="Rectangle 140"/>
              <p:cNvSpPr>
                <a:spLocks noChangeArrowheads="1"/>
              </p:cNvSpPr>
              <p:nvPr/>
            </p:nvSpPr>
            <p:spPr bwMode="auto">
              <a:xfrm>
                <a:off x="4348" y="120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37" name="Rectangle 141"/>
              <p:cNvSpPr>
                <a:spLocks noChangeArrowheads="1"/>
              </p:cNvSpPr>
              <p:nvPr/>
            </p:nvSpPr>
            <p:spPr bwMode="auto">
              <a:xfrm>
                <a:off x="4104" y="120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38" name="Rectangle 142"/>
              <p:cNvSpPr>
                <a:spLocks noChangeArrowheads="1"/>
              </p:cNvSpPr>
              <p:nvPr/>
            </p:nvSpPr>
            <p:spPr bwMode="auto">
              <a:xfrm>
                <a:off x="3860" y="120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39" name="Rectangle 143"/>
              <p:cNvSpPr>
                <a:spLocks noChangeArrowheads="1"/>
              </p:cNvSpPr>
              <p:nvPr/>
            </p:nvSpPr>
            <p:spPr bwMode="auto">
              <a:xfrm>
                <a:off x="3616" y="120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40" name="Rectangle 144"/>
              <p:cNvSpPr>
                <a:spLocks noChangeArrowheads="1"/>
              </p:cNvSpPr>
              <p:nvPr/>
            </p:nvSpPr>
            <p:spPr bwMode="auto">
              <a:xfrm>
                <a:off x="3372" y="120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41" name="Rectangle 145"/>
              <p:cNvSpPr>
                <a:spLocks noChangeArrowheads="1"/>
              </p:cNvSpPr>
              <p:nvPr/>
            </p:nvSpPr>
            <p:spPr bwMode="auto">
              <a:xfrm>
                <a:off x="3128" y="120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42" name="Rectangle 146"/>
              <p:cNvSpPr>
                <a:spLocks noChangeArrowheads="1"/>
              </p:cNvSpPr>
              <p:nvPr/>
            </p:nvSpPr>
            <p:spPr bwMode="auto">
              <a:xfrm>
                <a:off x="2884" y="120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43" name="Rectangle 147"/>
              <p:cNvSpPr>
                <a:spLocks noChangeArrowheads="1"/>
              </p:cNvSpPr>
              <p:nvPr/>
            </p:nvSpPr>
            <p:spPr bwMode="auto">
              <a:xfrm>
                <a:off x="2640" y="1200"/>
                <a:ext cx="244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endParaRPr lang="en-US" sz="14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44" name="Line 148"/>
              <p:cNvSpPr>
                <a:spLocks noChangeShapeType="1"/>
              </p:cNvSpPr>
              <p:nvPr/>
            </p:nvSpPr>
            <p:spPr bwMode="auto">
              <a:xfrm>
                <a:off x="2640" y="1424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5" name="Line 149"/>
              <p:cNvSpPr>
                <a:spLocks noChangeShapeType="1"/>
              </p:cNvSpPr>
              <p:nvPr/>
            </p:nvSpPr>
            <p:spPr bwMode="auto">
              <a:xfrm>
                <a:off x="2640" y="1648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6" name="Line 150"/>
              <p:cNvSpPr>
                <a:spLocks noChangeShapeType="1"/>
              </p:cNvSpPr>
              <p:nvPr/>
            </p:nvSpPr>
            <p:spPr bwMode="auto">
              <a:xfrm>
                <a:off x="2640" y="1872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7" name="Line 151"/>
              <p:cNvSpPr>
                <a:spLocks noChangeShapeType="1"/>
              </p:cNvSpPr>
              <p:nvPr/>
            </p:nvSpPr>
            <p:spPr bwMode="auto">
              <a:xfrm>
                <a:off x="2640" y="2096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8" name="Line 152"/>
              <p:cNvSpPr>
                <a:spLocks noChangeShapeType="1"/>
              </p:cNvSpPr>
              <p:nvPr/>
            </p:nvSpPr>
            <p:spPr bwMode="auto">
              <a:xfrm>
                <a:off x="2640" y="2320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9" name="Line 153"/>
              <p:cNvSpPr>
                <a:spLocks noChangeShapeType="1"/>
              </p:cNvSpPr>
              <p:nvPr/>
            </p:nvSpPr>
            <p:spPr bwMode="auto">
              <a:xfrm>
                <a:off x="2640" y="2544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0" name="Line 154"/>
              <p:cNvSpPr>
                <a:spLocks noChangeShapeType="1"/>
              </p:cNvSpPr>
              <p:nvPr/>
            </p:nvSpPr>
            <p:spPr bwMode="auto">
              <a:xfrm>
                <a:off x="2640" y="2745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1" name="Line 155"/>
              <p:cNvSpPr>
                <a:spLocks noChangeShapeType="1"/>
              </p:cNvSpPr>
              <p:nvPr/>
            </p:nvSpPr>
            <p:spPr bwMode="auto">
              <a:xfrm>
                <a:off x="2640" y="2969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2" name="Line 156"/>
              <p:cNvSpPr>
                <a:spLocks noChangeShapeType="1"/>
              </p:cNvSpPr>
              <p:nvPr/>
            </p:nvSpPr>
            <p:spPr bwMode="auto">
              <a:xfrm>
                <a:off x="2640" y="3193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3" name="Line 157"/>
              <p:cNvSpPr>
                <a:spLocks noChangeShapeType="1"/>
              </p:cNvSpPr>
              <p:nvPr/>
            </p:nvSpPr>
            <p:spPr bwMode="auto">
              <a:xfrm>
                <a:off x="2640" y="3417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" name="Line 158"/>
              <p:cNvSpPr>
                <a:spLocks noChangeShapeType="1"/>
              </p:cNvSpPr>
              <p:nvPr/>
            </p:nvSpPr>
            <p:spPr bwMode="auto">
              <a:xfrm>
                <a:off x="2640" y="3641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5" name="Line 159"/>
              <p:cNvSpPr>
                <a:spLocks noChangeShapeType="1"/>
              </p:cNvSpPr>
              <p:nvPr/>
            </p:nvSpPr>
            <p:spPr bwMode="auto">
              <a:xfrm>
                <a:off x="2884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6" name="Line 160"/>
              <p:cNvSpPr>
                <a:spLocks noChangeShapeType="1"/>
              </p:cNvSpPr>
              <p:nvPr/>
            </p:nvSpPr>
            <p:spPr bwMode="auto">
              <a:xfrm>
                <a:off x="3128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7" name="Line 161"/>
              <p:cNvSpPr>
                <a:spLocks noChangeShapeType="1"/>
              </p:cNvSpPr>
              <p:nvPr/>
            </p:nvSpPr>
            <p:spPr bwMode="auto">
              <a:xfrm>
                <a:off x="3372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8" name="Line 162"/>
              <p:cNvSpPr>
                <a:spLocks noChangeShapeType="1"/>
              </p:cNvSpPr>
              <p:nvPr/>
            </p:nvSpPr>
            <p:spPr bwMode="auto">
              <a:xfrm>
                <a:off x="3616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" name="Line 163"/>
              <p:cNvSpPr>
                <a:spLocks noChangeShapeType="1"/>
              </p:cNvSpPr>
              <p:nvPr/>
            </p:nvSpPr>
            <p:spPr bwMode="auto">
              <a:xfrm>
                <a:off x="3860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" name="Line 164"/>
              <p:cNvSpPr>
                <a:spLocks noChangeShapeType="1"/>
              </p:cNvSpPr>
              <p:nvPr/>
            </p:nvSpPr>
            <p:spPr bwMode="auto">
              <a:xfrm>
                <a:off x="4104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" name="Line 165"/>
              <p:cNvSpPr>
                <a:spLocks noChangeShapeType="1"/>
              </p:cNvSpPr>
              <p:nvPr/>
            </p:nvSpPr>
            <p:spPr bwMode="auto">
              <a:xfrm>
                <a:off x="4348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2" name="Line 166"/>
              <p:cNvSpPr>
                <a:spLocks noChangeShapeType="1"/>
              </p:cNvSpPr>
              <p:nvPr/>
            </p:nvSpPr>
            <p:spPr bwMode="auto">
              <a:xfrm>
                <a:off x="4592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3" name="Line 167"/>
              <p:cNvSpPr>
                <a:spLocks noChangeShapeType="1"/>
              </p:cNvSpPr>
              <p:nvPr/>
            </p:nvSpPr>
            <p:spPr bwMode="auto">
              <a:xfrm>
                <a:off x="4836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4" name="Line 168"/>
              <p:cNvSpPr>
                <a:spLocks noChangeShapeType="1"/>
              </p:cNvSpPr>
              <p:nvPr/>
            </p:nvSpPr>
            <p:spPr bwMode="auto">
              <a:xfrm>
                <a:off x="5080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5" name="Line 169"/>
              <p:cNvSpPr>
                <a:spLocks noChangeShapeType="1"/>
              </p:cNvSpPr>
              <p:nvPr/>
            </p:nvSpPr>
            <p:spPr bwMode="auto">
              <a:xfrm>
                <a:off x="5324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" name="Line 170"/>
              <p:cNvSpPr>
                <a:spLocks noChangeShapeType="1"/>
              </p:cNvSpPr>
              <p:nvPr/>
            </p:nvSpPr>
            <p:spPr bwMode="auto">
              <a:xfrm>
                <a:off x="2640" y="2544"/>
                <a:ext cx="0" cy="2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7" name="Line 171"/>
              <p:cNvSpPr>
                <a:spLocks noChangeShapeType="1"/>
              </p:cNvSpPr>
              <p:nvPr/>
            </p:nvSpPr>
            <p:spPr bwMode="auto">
              <a:xfrm>
                <a:off x="2640" y="1200"/>
                <a:ext cx="0" cy="1344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8" name="Line 172"/>
              <p:cNvSpPr>
                <a:spLocks noChangeShapeType="1"/>
              </p:cNvSpPr>
              <p:nvPr/>
            </p:nvSpPr>
            <p:spPr bwMode="auto">
              <a:xfrm>
                <a:off x="2640" y="2745"/>
                <a:ext cx="0" cy="112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9" name="Line 173"/>
              <p:cNvSpPr>
                <a:spLocks noChangeShapeType="1"/>
              </p:cNvSpPr>
              <p:nvPr/>
            </p:nvSpPr>
            <p:spPr bwMode="auto">
              <a:xfrm>
                <a:off x="5568" y="2544"/>
                <a:ext cx="0" cy="2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" name="Line 174"/>
              <p:cNvSpPr>
                <a:spLocks noChangeShapeType="1"/>
              </p:cNvSpPr>
              <p:nvPr/>
            </p:nvSpPr>
            <p:spPr bwMode="auto">
              <a:xfrm>
                <a:off x="5568" y="1200"/>
                <a:ext cx="0" cy="1344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1" name="Line 175"/>
              <p:cNvSpPr>
                <a:spLocks noChangeShapeType="1"/>
              </p:cNvSpPr>
              <p:nvPr/>
            </p:nvSpPr>
            <p:spPr bwMode="auto">
              <a:xfrm>
                <a:off x="5568" y="2745"/>
                <a:ext cx="0" cy="112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2" name="Line 176"/>
              <p:cNvSpPr>
                <a:spLocks noChangeShapeType="1"/>
              </p:cNvSpPr>
              <p:nvPr/>
            </p:nvSpPr>
            <p:spPr bwMode="auto">
              <a:xfrm>
                <a:off x="3860" y="1200"/>
                <a:ext cx="2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" name="Line 177"/>
              <p:cNvSpPr>
                <a:spLocks noChangeShapeType="1"/>
              </p:cNvSpPr>
              <p:nvPr/>
            </p:nvSpPr>
            <p:spPr bwMode="auto">
              <a:xfrm>
                <a:off x="2640" y="1200"/>
                <a:ext cx="1220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4" name="Line 178"/>
              <p:cNvSpPr>
                <a:spLocks noChangeShapeType="1"/>
              </p:cNvSpPr>
              <p:nvPr/>
            </p:nvSpPr>
            <p:spPr bwMode="auto">
              <a:xfrm>
                <a:off x="4104" y="1200"/>
                <a:ext cx="146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5" name="Line 179"/>
              <p:cNvSpPr>
                <a:spLocks noChangeShapeType="1"/>
              </p:cNvSpPr>
              <p:nvPr/>
            </p:nvSpPr>
            <p:spPr bwMode="auto">
              <a:xfrm>
                <a:off x="3860" y="3865"/>
                <a:ext cx="2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6" name="Line 180"/>
              <p:cNvSpPr>
                <a:spLocks noChangeShapeType="1"/>
              </p:cNvSpPr>
              <p:nvPr/>
            </p:nvSpPr>
            <p:spPr bwMode="auto">
              <a:xfrm>
                <a:off x="2640" y="3865"/>
                <a:ext cx="1220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7" name="Line 181"/>
              <p:cNvSpPr>
                <a:spLocks noChangeShapeType="1"/>
              </p:cNvSpPr>
              <p:nvPr/>
            </p:nvSpPr>
            <p:spPr bwMode="auto">
              <a:xfrm>
                <a:off x="4104" y="3865"/>
                <a:ext cx="146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8" name="Line 182"/>
              <p:cNvSpPr>
                <a:spLocks noChangeShapeType="1"/>
              </p:cNvSpPr>
              <p:nvPr/>
            </p:nvSpPr>
            <p:spPr bwMode="auto">
              <a:xfrm flipV="1">
                <a:off x="4106" y="1008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9" name="Line 183"/>
              <p:cNvSpPr>
                <a:spLocks noChangeShapeType="1"/>
              </p:cNvSpPr>
              <p:nvPr/>
            </p:nvSpPr>
            <p:spPr bwMode="auto">
              <a:xfrm rot="5400000" flipV="1">
                <a:off x="5405" y="2281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0" name="Text Box 184"/>
              <p:cNvSpPr txBox="1">
                <a:spLocks noChangeArrowheads="1"/>
              </p:cNvSpPr>
              <p:nvPr/>
            </p:nvSpPr>
            <p:spPr bwMode="auto">
              <a:xfrm>
                <a:off x="4131" y="937"/>
                <a:ext cx="36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500" i="1"/>
                  <a:t>y</a:t>
                </a:r>
              </a:p>
            </p:txBody>
          </p:sp>
          <p:sp>
            <p:nvSpPr>
              <p:cNvPr id="4281" name="Text Box 185"/>
              <p:cNvSpPr txBox="1">
                <a:spLocks noChangeArrowheads="1"/>
              </p:cNvSpPr>
              <p:nvPr/>
            </p:nvSpPr>
            <p:spPr bwMode="auto">
              <a:xfrm>
                <a:off x="5579" y="2546"/>
                <a:ext cx="36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500" i="1"/>
                  <a:t>x</a:t>
                </a:r>
              </a:p>
            </p:txBody>
          </p:sp>
        </p:grpSp>
        <p:sp>
          <p:nvSpPr>
            <p:cNvPr id="4287" name="Freeform 191"/>
            <p:cNvSpPr>
              <a:spLocks/>
            </p:cNvSpPr>
            <p:nvPr/>
          </p:nvSpPr>
          <p:spPr bwMode="auto">
            <a:xfrm flipV="1">
              <a:off x="4178" y="1699"/>
              <a:ext cx="977" cy="177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50" y="1327"/>
                </a:cxn>
                <a:cxn ang="0">
                  <a:pos x="488" y="1778"/>
                </a:cxn>
                <a:cxn ang="0">
                  <a:pos x="739" y="1327"/>
                </a:cxn>
                <a:cxn ang="0">
                  <a:pos x="977" y="0"/>
                </a:cxn>
              </a:cxnLst>
              <a:rect l="0" t="0" r="r" b="b"/>
              <a:pathLst>
                <a:path w="977" h="1778">
                  <a:moveTo>
                    <a:pt x="0" y="12"/>
                  </a:moveTo>
                  <a:cubicBezTo>
                    <a:pt x="84" y="522"/>
                    <a:pt x="169" y="1033"/>
                    <a:pt x="250" y="1327"/>
                  </a:cubicBezTo>
                  <a:cubicBezTo>
                    <a:pt x="331" y="1621"/>
                    <a:pt x="407" y="1778"/>
                    <a:pt x="488" y="1778"/>
                  </a:cubicBezTo>
                  <a:cubicBezTo>
                    <a:pt x="569" y="1778"/>
                    <a:pt x="658" y="1623"/>
                    <a:pt x="739" y="1327"/>
                  </a:cubicBezTo>
                  <a:cubicBezTo>
                    <a:pt x="820" y="1031"/>
                    <a:pt x="898" y="515"/>
                    <a:pt x="977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91" name="Freeform 195"/>
          <p:cNvSpPr>
            <a:spLocks/>
          </p:cNvSpPr>
          <p:nvPr/>
        </p:nvSpPr>
        <p:spPr bwMode="auto">
          <a:xfrm flipV="1">
            <a:off x="6640513" y="2684463"/>
            <a:ext cx="1550987" cy="2822575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250" y="1327"/>
              </a:cxn>
              <a:cxn ang="0">
                <a:pos x="488" y="1778"/>
              </a:cxn>
              <a:cxn ang="0">
                <a:pos x="739" y="1327"/>
              </a:cxn>
              <a:cxn ang="0">
                <a:pos x="977" y="0"/>
              </a:cxn>
            </a:cxnLst>
            <a:rect l="0" t="0" r="r" b="b"/>
            <a:pathLst>
              <a:path w="977" h="1778">
                <a:moveTo>
                  <a:pt x="0" y="12"/>
                </a:moveTo>
                <a:cubicBezTo>
                  <a:pt x="84" y="522"/>
                  <a:pt x="169" y="1033"/>
                  <a:pt x="250" y="1327"/>
                </a:cubicBezTo>
                <a:cubicBezTo>
                  <a:pt x="331" y="1621"/>
                  <a:pt x="407" y="1778"/>
                  <a:pt x="488" y="1778"/>
                </a:cubicBezTo>
                <a:cubicBezTo>
                  <a:pt x="569" y="1778"/>
                  <a:pt x="658" y="1623"/>
                  <a:pt x="739" y="1327"/>
                </a:cubicBezTo>
                <a:cubicBezTo>
                  <a:pt x="820" y="1031"/>
                  <a:pt x="898" y="515"/>
                  <a:pt x="977" y="0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7" name="Rectangle 201"/>
          <p:cNvSpPr>
            <a:spLocks noChangeArrowheads="1"/>
          </p:cNvSpPr>
          <p:nvPr/>
        </p:nvSpPr>
        <p:spPr bwMode="auto">
          <a:xfrm>
            <a:off x="1192213" y="4822825"/>
            <a:ext cx="1809750" cy="298450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96" name="Group 200"/>
          <p:cNvGrpSpPr>
            <a:grpSpLocks/>
          </p:cNvGrpSpPr>
          <p:nvPr/>
        </p:nvGrpSpPr>
        <p:grpSpPr bwMode="auto">
          <a:xfrm>
            <a:off x="5657850" y="1484313"/>
            <a:ext cx="1731963" cy="852487"/>
            <a:chOff x="3564" y="935"/>
            <a:chExt cx="1091" cy="537"/>
          </a:xfrm>
        </p:grpSpPr>
        <p:sp>
          <p:nvSpPr>
            <p:cNvPr id="4294" name="Text Box 198"/>
            <p:cNvSpPr txBox="1">
              <a:spLocks noChangeArrowheads="1"/>
            </p:cNvSpPr>
            <p:nvPr/>
          </p:nvSpPr>
          <p:spPr bwMode="auto">
            <a:xfrm>
              <a:off x="3564" y="935"/>
              <a:ext cx="781" cy="42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900"/>
                <a:t>Line of Symmetry</a:t>
              </a:r>
            </a:p>
          </p:txBody>
        </p:sp>
        <p:sp>
          <p:nvSpPr>
            <p:cNvPr id="4295" name="AutoShape 199"/>
            <p:cNvSpPr>
              <a:spLocks noChangeArrowheads="1"/>
            </p:cNvSpPr>
            <p:nvPr/>
          </p:nvSpPr>
          <p:spPr bwMode="auto">
            <a:xfrm rot="-19625750">
              <a:off x="4258" y="1293"/>
              <a:ext cx="397" cy="179"/>
            </a:xfrm>
            <a:prstGeom prst="rightArrow">
              <a:avLst>
                <a:gd name="adj1" fmla="val 50000"/>
                <a:gd name="adj2" fmla="val 55447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92" name="Rectangle 196"/>
          <p:cNvSpPr>
            <a:spLocks noChangeArrowheads="1"/>
          </p:cNvSpPr>
          <p:nvPr/>
        </p:nvSpPr>
        <p:spPr bwMode="auto">
          <a:xfrm>
            <a:off x="852488" y="3241675"/>
            <a:ext cx="477837" cy="3571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01700"/>
          </a:xfrm>
        </p:spPr>
        <p:txBody>
          <a:bodyPr/>
          <a:lstStyle/>
          <a:p>
            <a:r>
              <a:rPr lang="en-US" sz="3100"/>
              <a:t>Line of Symmetry</a:t>
            </a:r>
          </a:p>
        </p:txBody>
      </p:sp>
      <p:sp>
        <p:nvSpPr>
          <p:cNvPr id="4282" name="Freeform 186"/>
          <p:cNvSpPr>
            <a:spLocks/>
          </p:cNvSpPr>
          <p:nvPr/>
        </p:nvSpPr>
        <p:spPr bwMode="auto">
          <a:xfrm>
            <a:off x="5068888" y="2608263"/>
            <a:ext cx="776287" cy="2822575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251" y="1327"/>
              </a:cxn>
              <a:cxn ang="0">
                <a:pos x="489" y="0"/>
              </a:cxn>
            </a:cxnLst>
            <a:rect l="0" t="0" r="r" b="b"/>
            <a:pathLst>
              <a:path w="489" h="1778">
                <a:moveTo>
                  <a:pt x="0" y="1778"/>
                </a:moveTo>
                <a:cubicBezTo>
                  <a:pt x="68" y="1773"/>
                  <a:pt x="170" y="1623"/>
                  <a:pt x="251" y="1327"/>
                </a:cubicBezTo>
                <a:cubicBezTo>
                  <a:pt x="332" y="1031"/>
                  <a:pt x="410" y="515"/>
                  <a:pt x="489" y="0"/>
                </a:cubicBezTo>
              </a:path>
            </a:pathLst>
          </a:custGeom>
          <a:noFill/>
          <a:ln w="38100" cmpd="sng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3" name="Text Box 187"/>
          <p:cNvSpPr txBox="1">
            <a:spLocks noChangeArrowheads="1"/>
          </p:cNvSpPr>
          <p:nvPr/>
        </p:nvSpPr>
        <p:spPr bwMode="auto">
          <a:xfrm>
            <a:off x="179388" y="1611313"/>
            <a:ext cx="3379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Parabolas have a symmetric property to them.</a:t>
            </a:r>
          </a:p>
        </p:txBody>
      </p:sp>
      <p:sp>
        <p:nvSpPr>
          <p:cNvPr id="4284" name="Text Box 188"/>
          <p:cNvSpPr txBox="1">
            <a:spLocks noChangeArrowheads="1"/>
          </p:cNvSpPr>
          <p:nvPr/>
        </p:nvSpPr>
        <p:spPr bwMode="auto">
          <a:xfrm>
            <a:off x="179388" y="2622550"/>
            <a:ext cx="33797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If we drew a line down the middle of the parabola, we could fold the parabola in half.</a:t>
            </a:r>
          </a:p>
        </p:txBody>
      </p:sp>
      <p:sp>
        <p:nvSpPr>
          <p:cNvPr id="4285" name="Freeform 189"/>
          <p:cNvSpPr>
            <a:spLocks/>
          </p:cNvSpPr>
          <p:nvPr/>
        </p:nvSpPr>
        <p:spPr bwMode="auto">
          <a:xfrm flipH="1">
            <a:off x="4281488" y="2608263"/>
            <a:ext cx="776287" cy="2822575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251" y="1327"/>
              </a:cxn>
              <a:cxn ang="0">
                <a:pos x="489" y="0"/>
              </a:cxn>
            </a:cxnLst>
            <a:rect l="0" t="0" r="r" b="b"/>
            <a:pathLst>
              <a:path w="489" h="1778">
                <a:moveTo>
                  <a:pt x="0" y="1778"/>
                </a:moveTo>
                <a:cubicBezTo>
                  <a:pt x="68" y="1773"/>
                  <a:pt x="170" y="1623"/>
                  <a:pt x="251" y="1327"/>
                </a:cubicBezTo>
                <a:cubicBezTo>
                  <a:pt x="332" y="1031"/>
                  <a:pt x="410" y="515"/>
                  <a:pt x="489" y="0"/>
                </a:cubicBezTo>
              </a:path>
            </a:pathLst>
          </a:custGeom>
          <a:noFill/>
          <a:ln w="38100" cmpd="sng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6" name="Line 190"/>
          <p:cNvSpPr>
            <a:spLocks noChangeShapeType="1"/>
          </p:cNvSpPr>
          <p:nvPr/>
        </p:nvSpPr>
        <p:spPr bwMode="auto">
          <a:xfrm flipV="1">
            <a:off x="5060950" y="1601788"/>
            <a:ext cx="0" cy="4667250"/>
          </a:xfrm>
          <a:prstGeom prst="line">
            <a:avLst/>
          </a:prstGeom>
          <a:noFill/>
          <a:ln w="3810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8" name="Line 192"/>
          <p:cNvSpPr>
            <a:spLocks noChangeShapeType="1"/>
          </p:cNvSpPr>
          <p:nvPr/>
        </p:nvSpPr>
        <p:spPr bwMode="auto">
          <a:xfrm flipV="1">
            <a:off x="7407275" y="1774825"/>
            <a:ext cx="0" cy="4667250"/>
          </a:xfrm>
          <a:prstGeom prst="line">
            <a:avLst/>
          </a:prstGeom>
          <a:noFill/>
          <a:ln w="3810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0" name="Text Box 194"/>
          <p:cNvSpPr txBox="1">
            <a:spLocks noChangeArrowheads="1"/>
          </p:cNvSpPr>
          <p:nvPr/>
        </p:nvSpPr>
        <p:spPr bwMode="auto">
          <a:xfrm>
            <a:off x="179388" y="3938588"/>
            <a:ext cx="3379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We call this line the </a:t>
            </a:r>
            <a:r>
              <a:rPr lang="en-US" b="1" dirty="0">
                <a:solidFill>
                  <a:srgbClr val="3366FF"/>
                </a:solidFill>
              </a:rPr>
              <a:t>line of symmetry</a:t>
            </a:r>
            <a:r>
              <a:rPr lang="en-US" dirty="0"/>
              <a:t>.  </a:t>
            </a:r>
          </a:p>
        </p:txBody>
      </p:sp>
      <p:sp>
        <p:nvSpPr>
          <p:cNvPr id="4301" name="Text Box 205"/>
          <p:cNvSpPr txBox="1">
            <a:spLocks noChangeArrowheads="1"/>
          </p:cNvSpPr>
          <p:nvPr/>
        </p:nvSpPr>
        <p:spPr bwMode="auto">
          <a:xfrm>
            <a:off x="4273550" y="5765800"/>
            <a:ext cx="3916363" cy="7016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 line of symmetry ALWAYS passes through the vertex.</a:t>
            </a:r>
            <a:endParaRPr lang="en-US" sz="2400"/>
          </a:p>
        </p:txBody>
      </p:sp>
      <p:sp>
        <p:nvSpPr>
          <p:cNvPr id="4289" name="Text Box 193"/>
          <p:cNvSpPr txBox="1">
            <a:spLocks noChangeArrowheads="1"/>
          </p:cNvSpPr>
          <p:nvPr/>
        </p:nvSpPr>
        <p:spPr bwMode="auto">
          <a:xfrm>
            <a:off x="179388" y="4765675"/>
            <a:ext cx="337978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Or, if we graphed one side of the parabola, we could “fold” (or </a:t>
            </a:r>
            <a:r>
              <a:rPr lang="en-US" u="sng"/>
              <a:t>REFLECT</a:t>
            </a:r>
            <a:r>
              <a:rPr lang="en-US"/>
              <a:t>) it over, the line of symmetry to graph the other side.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3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4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4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2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2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2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8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" grpId="0" animBg="1"/>
      <p:bldP spid="4291" grpId="0" animBg="1"/>
      <p:bldP spid="4297" grpId="0" animBg="1"/>
      <p:bldP spid="4292" grpId="0" animBg="1"/>
      <p:bldP spid="4282" grpId="0" animBg="1"/>
      <p:bldP spid="4283" grpId="0" autoUpdateAnimBg="0"/>
      <p:bldP spid="4284" grpId="0" autoUpdateAnimBg="0"/>
      <p:bldP spid="4285" grpId="0" animBg="1"/>
      <p:bldP spid="4286" grpId="0" animBg="1"/>
      <p:bldP spid="4288" grpId="0" animBg="1"/>
      <p:bldP spid="4290" grpId="0" autoUpdateAnimBg="0"/>
      <p:bldP spid="4301" grpId="0" animBg="1" autoUpdateAnimBg="0"/>
      <p:bldP spid="428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5" name="Text Box 191"/>
          <p:cNvSpPr txBox="1">
            <a:spLocks noChangeArrowheads="1"/>
          </p:cNvSpPr>
          <p:nvPr/>
        </p:nvSpPr>
        <p:spPr bwMode="auto">
          <a:xfrm>
            <a:off x="4570413" y="2405063"/>
            <a:ext cx="3140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Find the line of symmetry of 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dirty="0" smtClean="0"/>
              <a:t>-2</a:t>
            </a:r>
            <a:r>
              <a:rPr lang="en-US" i="1" dirty="0" smtClean="0"/>
              <a:t>x</a:t>
            </a:r>
            <a:r>
              <a:rPr lang="en-US" baseline="30000" dirty="0" smtClean="0"/>
              <a:t>2 </a:t>
            </a:r>
            <a:r>
              <a:rPr lang="en-US" dirty="0" smtClean="0"/>
              <a:t>+ 8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/>
              <a:t>+ 7</a:t>
            </a:r>
          </a:p>
        </p:txBody>
      </p:sp>
      <p:sp>
        <p:nvSpPr>
          <p:cNvPr id="6360" name="AutoShape 216"/>
          <p:cNvSpPr>
            <a:spLocks noChangeArrowheads="1"/>
          </p:cNvSpPr>
          <p:nvPr/>
        </p:nvSpPr>
        <p:spPr bwMode="auto">
          <a:xfrm>
            <a:off x="7710488" y="4835525"/>
            <a:ext cx="676275" cy="595313"/>
          </a:xfrm>
          <a:prstGeom prst="irregularSeal2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47" name="Group 203"/>
          <p:cNvGrpSpPr>
            <a:grpSpLocks/>
          </p:cNvGrpSpPr>
          <p:nvPr/>
        </p:nvGrpSpPr>
        <p:grpSpPr bwMode="auto">
          <a:xfrm>
            <a:off x="854075" y="3836988"/>
            <a:ext cx="1371600" cy="1530350"/>
            <a:chOff x="538" y="2417"/>
            <a:chExt cx="864" cy="964"/>
          </a:xfrm>
        </p:grpSpPr>
        <p:sp>
          <p:nvSpPr>
            <p:cNvPr id="6339" name="Rectangle 195"/>
            <p:cNvSpPr>
              <a:spLocks noChangeArrowheads="1"/>
            </p:cNvSpPr>
            <p:nvPr/>
          </p:nvSpPr>
          <p:spPr bwMode="auto">
            <a:xfrm>
              <a:off x="538" y="3193"/>
              <a:ext cx="864" cy="188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0" name="Rectangle 196"/>
            <p:cNvSpPr>
              <a:spLocks noChangeArrowheads="1"/>
            </p:cNvSpPr>
            <p:nvPr/>
          </p:nvSpPr>
          <p:spPr bwMode="auto">
            <a:xfrm>
              <a:off x="1202" y="2417"/>
              <a:ext cx="200" cy="137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46" name="Group 202"/>
          <p:cNvGrpSpPr>
            <a:grpSpLocks/>
          </p:cNvGrpSpPr>
          <p:nvPr/>
        </p:nvGrpSpPr>
        <p:grpSpPr bwMode="auto">
          <a:xfrm>
            <a:off x="1889125" y="4054475"/>
            <a:ext cx="1509713" cy="1352550"/>
            <a:chOff x="1190" y="2554"/>
            <a:chExt cx="951" cy="852"/>
          </a:xfrm>
        </p:grpSpPr>
        <p:sp>
          <p:nvSpPr>
            <p:cNvPr id="6341" name="Rectangle 197"/>
            <p:cNvSpPr>
              <a:spLocks noChangeArrowheads="1"/>
            </p:cNvSpPr>
            <p:nvPr/>
          </p:nvSpPr>
          <p:spPr bwMode="auto">
            <a:xfrm>
              <a:off x="1190" y="2554"/>
              <a:ext cx="225" cy="6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2" name="Rectangle 198"/>
            <p:cNvSpPr>
              <a:spLocks noChangeArrowheads="1"/>
            </p:cNvSpPr>
            <p:nvPr/>
          </p:nvSpPr>
          <p:spPr bwMode="auto">
            <a:xfrm>
              <a:off x="1415" y="3193"/>
              <a:ext cx="726" cy="21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45" name="Group 201"/>
          <p:cNvGrpSpPr>
            <a:grpSpLocks/>
          </p:cNvGrpSpPr>
          <p:nvPr/>
        </p:nvGrpSpPr>
        <p:grpSpPr bwMode="auto">
          <a:xfrm>
            <a:off x="1889125" y="4154488"/>
            <a:ext cx="1290638" cy="1530350"/>
            <a:chOff x="1190" y="2617"/>
            <a:chExt cx="813" cy="964"/>
          </a:xfrm>
        </p:grpSpPr>
        <p:sp>
          <p:nvSpPr>
            <p:cNvPr id="6343" name="Rectangle 199"/>
            <p:cNvSpPr>
              <a:spLocks noChangeArrowheads="1"/>
            </p:cNvSpPr>
            <p:nvPr/>
          </p:nvSpPr>
          <p:spPr bwMode="auto">
            <a:xfrm>
              <a:off x="1365" y="3393"/>
              <a:ext cx="638" cy="18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4" name="Rectangle 200"/>
            <p:cNvSpPr>
              <a:spLocks noChangeArrowheads="1"/>
            </p:cNvSpPr>
            <p:nvPr/>
          </p:nvSpPr>
          <p:spPr bwMode="auto">
            <a:xfrm>
              <a:off x="1190" y="2617"/>
              <a:ext cx="212" cy="15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2812"/>
          </a:xfrm>
        </p:spPr>
        <p:txBody>
          <a:bodyPr/>
          <a:lstStyle/>
          <a:p>
            <a:r>
              <a:rPr lang="en-US" sz="3100"/>
              <a:t>Finding the Line of Symmetry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0663" y="1827213"/>
            <a:ext cx="3814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When a quadratic function is in standard form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0663" y="3078163"/>
            <a:ext cx="3814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</a:t>
            </a:r>
            <a:r>
              <a:rPr lang="en-US">
                <a:solidFill>
                  <a:srgbClr val="990099"/>
                </a:solidFill>
              </a:rPr>
              <a:t>equation of the line of symmetry</a:t>
            </a:r>
            <a:r>
              <a:rPr lang="en-US"/>
              <a:t> is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88925" y="2597150"/>
            <a:ext cx="3227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y = ax</a:t>
            </a:r>
            <a:r>
              <a:rPr lang="en-US" b="1" i="1" baseline="30000">
                <a:solidFill>
                  <a:schemeClr val="accent2"/>
                </a:solidFill>
              </a:rPr>
              <a:t>2</a:t>
            </a:r>
            <a:r>
              <a:rPr lang="en-US" b="1" i="1">
                <a:solidFill>
                  <a:schemeClr val="accent2"/>
                </a:solidFill>
              </a:rPr>
              <a:t> + bx + c</a:t>
            </a:r>
            <a:r>
              <a:rPr lang="en-US" b="1" i="1"/>
              <a:t>,</a:t>
            </a: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612900" y="3841750"/>
          <a:ext cx="635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" name="Equation" r:id="rId3" imgW="634680" imgH="558720" progId="">
                  <p:embed/>
                </p:oleObj>
              </mc:Choice>
              <mc:Fallback>
                <p:oleObj name="Equation" r:id="rId3" imgW="634680" imgH="55872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3841750"/>
                        <a:ext cx="6350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34" name="Text Box 190"/>
          <p:cNvSpPr txBox="1">
            <a:spLocks noChangeArrowheads="1"/>
          </p:cNvSpPr>
          <p:nvPr/>
        </p:nvSpPr>
        <p:spPr bwMode="auto">
          <a:xfrm>
            <a:off x="4570413" y="1876425"/>
            <a:ext cx="3081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For example…</a:t>
            </a:r>
          </a:p>
        </p:txBody>
      </p:sp>
      <p:sp>
        <p:nvSpPr>
          <p:cNvPr id="6336" name="Text Box 192"/>
          <p:cNvSpPr txBox="1">
            <a:spLocks noChangeArrowheads="1"/>
          </p:cNvSpPr>
          <p:nvPr/>
        </p:nvSpPr>
        <p:spPr bwMode="auto">
          <a:xfrm>
            <a:off x="4570413" y="3340100"/>
            <a:ext cx="4173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Using the formula…</a:t>
            </a:r>
          </a:p>
        </p:txBody>
      </p:sp>
      <p:sp>
        <p:nvSpPr>
          <p:cNvPr id="6338" name="Text Box 194"/>
          <p:cNvSpPr txBox="1">
            <a:spLocks noChangeArrowheads="1"/>
          </p:cNvSpPr>
          <p:nvPr/>
        </p:nvSpPr>
        <p:spPr bwMode="auto">
          <a:xfrm>
            <a:off x="220663" y="4552950"/>
            <a:ext cx="3814762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This is best read as … </a:t>
            </a:r>
          </a:p>
          <a:p>
            <a:pPr algn="ctr">
              <a:spcBef>
                <a:spcPct val="50000"/>
              </a:spcBef>
            </a:pPr>
            <a:r>
              <a:rPr lang="en-US" dirty="0"/>
              <a:t>the opposite of </a:t>
            </a:r>
            <a:r>
              <a:rPr lang="en-US" i="1" dirty="0"/>
              <a:t>b</a:t>
            </a:r>
            <a:r>
              <a:rPr lang="en-US" dirty="0"/>
              <a:t> divided by the quantity of 2 times </a:t>
            </a:r>
            <a:r>
              <a:rPr lang="en-US" i="1" dirty="0"/>
              <a:t>a</a:t>
            </a:r>
            <a:r>
              <a:rPr lang="en-US" dirty="0"/>
              <a:t>.</a:t>
            </a:r>
            <a:endParaRPr lang="en-US" i="1" dirty="0"/>
          </a:p>
        </p:txBody>
      </p:sp>
      <p:sp>
        <p:nvSpPr>
          <p:cNvPr id="6359" name="Text Box 215"/>
          <p:cNvSpPr txBox="1">
            <a:spLocks noChangeArrowheads="1"/>
          </p:cNvSpPr>
          <p:nvPr/>
        </p:nvSpPr>
        <p:spPr bwMode="auto">
          <a:xfrm>
            <a:off x="4611688" y="49101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Thus, the line of symmetry is </a:t>
            </a:r>
            <a:r>
              <a:rPr lang="en-US" i="1" dirty="0"/>
              <a:t>x</a:t>
            </a:r>
            <a:r>
              <a:rPr lang="en-US" dirty="0"/>
              <a:t> = </a:t>
            </a:r>
            <a:r>
              <a:rPr lang="en-US" dirty="0" smtClean="0"/>
              <a:t>2.</a:t>
            </a:r>
            <a:endParaRPr lang="en-US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4648200" y="3971290"/>
          <a:ext cx="29210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" name="Equation" r:id="rId5" imgW="1676160" imgH="419040" progId="Equation.3">
                  <p:embed/>
                </p:oleObj>
              </mc:Choice>
              <mc:Fallback>
                <p:oleObj name="Equation" r:id="rId5" imgW="1676160" imgH="419040" progId="Equation.3">
                  <p:embed/>
                  <p:pic>
                    <p:nvPicPr>
                      <p:cNvPr id="0" name="Picture 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971290"/>
                        <a:ext cx="292100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5" grpId="0" autoUpdateAnimBg="0"/>
      <p:bldP spid="6360" grpId="0" animBg="1"/>
      <p:bldP spid="6147" grpId="0" autoUpdateAnimBg="0"/>
      <p:bldP spid="6148" grpId="0" autoUpdateAnimBg="0"/>
      <p:bldP spid="6149" grpId="0" autoUpdateAnimBg="0"/>
      <p:bldP spid="6334" grpId="0" autoUpdateAnimBg="0"/>
      <p:bldP spid="6336" grpId="0" autoUpdateAnimBg="0"/>
      <p:bldP spid="6338" grpId="0" autoUpdateAnimBg="0"/>
      <p:bldP spid="635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95" name="Group 27"/>
          <p:cNvGrpSpPr>
            <a:grpSpLocks/>
          </p:cNvGrpSpPr>
          <p:nvPr/>
        </p:nvGrpSpPr>
        <p:grpSpPr bwMode="auto">
          <a:xfrm>
            <a:off x="5799138" y="1630363"/>
            <a:ext cx="1038225" cy="1106487"/>
            <a:chOff x="3653" y="1027"/>
            <a:chExt cx="654" cy="697"/>
          </a:xfrm>
        </p:grpSpPr>
        <p:sp>
          <p:nvSpPr>
            <p:cNvPr id="7192" name="Rectangle 24"/>
            <p:cNvSpPr>
              <a:spLocks noChangeArrowheads="1"/>
            </p:cNvSpPr>
            <p:nvPr/>
          </p:nvSpPr>
          <p:spPr bwMode="auto">
            <a:xfrm>
              <a:off x="4195" y="1027"/>
              <a:ext cx="112" cy="150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Rectangle 25"/>
            <p:cNvSpPr>
              <a:spLocks noChangeArrowheads="1"/>
            </p:cNvSpPr>
            <p:nvPr/>
          </p:nvSpPr>
          <p:spPr bwMode="auto">
            <a:xfrm>
              <a:off x="3653" y="1574"/>
              <a:ext cx="112" cy="150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Rectangle 26"/>
            <p:cNvSpPr>
              <a:spLocks noChangeArrowheads="1"/>
            </p:cNvSpPr>
            <p:nvPr/>
          </p:nvSpPr>
          <p:spPr bwMode="auto">
            <a:xfrm>
              <a:off x="4053" y="1574"/>
              <a:ext cx="112" cy="150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91" name="Group 23"/>
          <p:cNvGrpSpPr>
            <a:grpSpLocks/>
          </p:cNvGrpSpPr>
          <p:nvPr/>
        </p:nvGrpSpPr>
        <p:grpSpPr bwMode="auto">
          <a:xfrm>
            <a:off x="5832475" y="1630363"/>
            <a:ext cx="839788" cy="1479550"/>
            <a:chOff x="3674" y="1027"/>
            <a:chExt cx="529" cy="932"/>
          </a:xfrm>
        </p:grpSpPr>
        <p:sp>
          <p:nvSpPr>
            <p:cNvPr id="7188" name="Rectangle 20"/>
            <p:cNvSpPr>
              <a:spLocks noChangeArrowheads="1"/>
            </p:cNvSpPr>
            <p:nvPr/>
          </p:nvSpPr>
          <p:spPr bwMode="auto">
            <a:xfrm>
              <a:off x="3782" y="1027"/>
              <a:ext cx="175" cy="17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4028" y="1774"/>
              <a:ext cx="175" cy="17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Rectangle 22"/>
            <p:cNvSpPr>
              <a:spLocks noChangeArrowheads="1"/>
            </p:cNvSpPr>
            <p:nvPr/>
          </p:nvSpPr>
          <p:spPr bwMode="auto">
            <a:xfrm>
              <a:off x="3674" y="1784"/>
              <a:ext cx="125" cy="17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87" name="Group 19"/>
          <p:cNvGrpSpPr>
            <a:grpSpLocks/>
          </p:cNvGrpSpPr>
          <p:nvPr/>
        </p:nvGrpSpPr>
        <p:grpSpPr bwMode="auto">
          <a:xfrm>
            <a:off x="6343650" y="2563813"/>
            <a:ext cx="1270000" cy="1571625"/>
            <a:chOff x="3996" y="1615"/>
            <a:chExt cx="800" cy="990"/>
          </a:xfrm>
        </p:grpSpPr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4646" y="1615"/>
              <a:ext cx="150" cy="213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3996" y="2379"/>
              <a:ext cx="150" cy="226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4479" y="2379"/>
              <a:ext cx="150" cy="226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7175500" y="5486400"/>
            <a:ext cx="1114425" cy="914400"/>
          </a:xfrm>
          <a:prstGeom prst="irregularSeal2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35025"/>
          </a:xfrm>
        </p:spPr>
        <p:txBody>
          <a:bodyPr/>
          <a:lstStyle/>
          <a:p>
            <a:r>
              <a:rPr lang="en-US" sz="3100"/>
              <a:t>Finding the Vertex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96863" y="1609725"/>
            <a:ext cx="3498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 know the line of symmetry always goes through the vertex.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96863" y="2327275"/>
            <a:ext cx="33401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Thus, the line of symmetry gives us the </a:t>
            </a:r>
            <a:r>
              <a:rPr lang="en-US" i="1"/>
              <a:t>x</a:t>
            </a:r>
            <a:r>
              <a:rPr lang="en-US"/>
              <a:t> – coordinate of the vertex.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76225" y="3538538"/>
            <a:ext cx="38369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To find the </a:t>
            </a:r>
            <a:r>
              <a:rPr lang="en-US" i="1"/>
              <a:t>y</a:t>
            </a:r>
            <a:r>
              <a:rPr lang="en-US"/>
              <a:t> – coordinate of the vertex, we need to plug the </a:t>
            </a:r>
            <a:r>
              <a:rPr lang="en-US" i="1"/>
              <a:t>x</a:t>
            </a:r>
            <a:r>
              <a:rPr lang="en-US"/>
              <a:t> – value into the original equation.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113213" y="2047875"/>
            <a:ext cx="4811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STEP 1:  Find the line of symmetry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113213" y="3022600"/>
            <a:ext cx="4910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STEP 2:  Plug the </a:t>
            </a:r>
            <a:r>
              <a:rPr lang="en-US" b="1" i="1">
                <a:solidFill>
                  <a:schemeClr val="accent2"/>
                </a:solidFill>
              </a:rPr>
              <a:t>x</a:t>
            </a:r>
            <a:r>
              <a:rPr lang="en-US" b="1">
                <a:solidFill>
                  <a:schemeClr val="accent2"/>
                </a:solidFill>
              </a:rPr>
              <a:t> – value into the original equation to find the </a:t>
            </a:r>
            <a:r>
              <a:rPr lang="en-US" b="1" i="1">
                <a:solidFill>
                  <a:schemeClr val="accent2"/>
                </a:solidFill>
              </a:rPr>
              <a:t>y</a:t>
            </a:r>
            <a:r>
              <a:rPr lang="en-US" b="1">
                <a:solidFill>
                  <a:schemeClr val="accent2"/>
                </a:solidFill>
              </a:rPr>
              <a:t> value.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373563" y="1570038"/>
            <a:ext cx="4194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y</a:t>
            </a:r>
            <a:r>
              <a:rPr lang="en-US"/>
              <a:t> = –2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+ 8</a:t>
            </a:r>
            <a:r>
              <a:rPr lang="en-US" i="1"/>
              <a:t>x</a:t>
            </a:r>
            <a:r>
              <a:rPr lang="en-US"/>
              <a:t> –3 </a:t>
            </a:r>
            <a:endParaRPr lang="en-US" i="1"/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5330825" y="2498725"/>
          <a:ext cx="2260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3" imgW="2260440" imgH="609480" progId="">
                  <p:embed/>
                </p:oleObj>
              </mc:Choice>
              <mc:Fallback>
                <p:oleObj name="Equation" r:id="rId3" imgW="2260440" imgH="60948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825" y="2498725"/>
                        <a:ext cx="2260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770438" y="3716338"/>
            <a:ext cx="3876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y</a:t>
            </a:r>
            <a:r>
              <a:rPr lang="en-US"/>
              <a:t> = –2(2)</a:t>
            </a:r>
            <a:r>
              <a:rPr lang="en-US" baseline="30000"/>
              <a:t>2</a:t>
            </a:r>
            <a:r>
              <a:rPr lang="en-US"/>
              <a:t> + 8(2) –3 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764088" y="4267200"/>
            <a:ext cx="3876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y</a:t>
            </a:r>
            <a:r>
              <a:rPr lang="en-US"/>
              <a:t> = –2(4)+ 8(2) –3 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718050" y="4778375"/>
            <a:ext cx="3876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y</a:t>
            </a:r>
            <a:r>
              <a:rPr lang="en-US"/>
              <a:t> = –8+ 16 –3 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791075" y="5208588"/>
            <a:ext cx="3876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y</a:t>
            </a:r>
            <a:r>
              <a:rPr lang="en-US"/>
              <a:t> = 5 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113213" y="5745163"/>
            <a:ext cx="4732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Therefore, the vertex is (2 , 5)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 animBg="1"/>
      <p:bldP spid="7171" grpId="0" autoUpdateAnimBg="0"/>
      <p:bldP spid="7172" grpId="0" autoUpdateAnimBg="0"/>
      <p:bldP spid="7173" grpId="0" autoUpdateAnimBg="0"/>
      <p:bldP spid="7174" grpId="0" autoUpdateAnimBg="0"/>
      <p:bldP spid="7175" grpId="0" autoUpdateAnimBg="0"/>
      <p:bldP spid="7176" grpId="0" autoUpdateAnimBg="0"/>
      <p:bldP spid="7178" grpId="0" autoUpdateAnimBg="0"/>
      <p:bldP spid="7179" grpId="0" autoUpdateAnimBg="0"/>
      <p:bldP spid="7180" grpId="0" autoUpdateAnimBg="0"/>
      <p:bldP spid="7181" grpId="0" autoUpdateAnimBg="0"/>
      <p:bldP spid="718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42950"/>
          </a:xfrm>
        </p:spPr>
        <p:txBody>
          <a:bodyPr/>
          <a:lstStyle/>
          <a:p>
            <a:r>
              <a:rPr lang="en-US" sz="4000"/>
              <a:t>A Quadratic Function in Standard Form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41643" y="1104583"/>
            <a:ext cx="790987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The standard form of a quadratic function is given by</a:t>
            </a:r>
          </a:p>
          <a:p>
            <a:pPr algn="ctr">
              <a:spcBef>
                <a:spcPct val="50000"/>
              </a:spcBef>
            </a:pPr>
            <a:r>
              <a:rPr lang="en-US" sz="2800" dirty="0"/>
              <a:t>  </a:t>
            </a:r>
            <a:r>
              <a:rPr lang="en-US" sz="2800" i="1" dirty="0"/>
              <a:t>y</a:t>
            </a:r>
            <a:r>
              <a:rPr lang="en-US" sz="2800" dirty="0"/>
              <a:t> = </a:t>
            </a:r>
            <a:r>
              <a:rPr lang="en-US" sz="2800" i="1" dirty="0"/>
              <a:t>ax</a:t>
            </a:r>
            <a:r>
              <a:rPr lang="en-US" sz="2800" baseline="30000" dirty="0"/>
              <a:t>2</a:t>
            </a:r>
            <a:r>
              <a:rPr lang="en-US" sz="2800" dirty="0"/>
              <a:t> + </a:t>
            </a:r>
            <a:r>
              <a:rPr lang="en-US" sz="2800" i="1" dirty="0" err="1"/>
              <a:t>bx</a:t>
            </a:r>
            <a:r>
              <a:rPr lang="en-US" sz="2800" dirty="0"/>
              <a:t> + </a:t>
            </a:r>
            <a:r>
              <a:rPr lang="en-US" sz="2800" i="1" dirty="0"/>
              <a:t>c</a:t>
            </a:r>
            <a:endParaRPr lang="en-US" sz="2800" dirty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33083" y="2891790"/>
            <a:ext cx="65077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66"/>
                </a:solidFill>
              </a:rPr>
              <a:t>STEP 1</a:t>
            </a:r>
            <a:r>
              <a:rPr lang="en-US" sz="2800" dirty="0"/>
              <a:t>:  Find the line of symmetry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22923" y="4803140"/>
            <a:ext cx="46891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66"/>
                </a:solidFill>
              </a:rPr>
              <a:t>STEP 2</a:t>
            </a:r>
            <a:r>
              <a:rPr lang="en-US" sz="2800" dirty="0"/>
              <a:t>:  Find the vertex</a:t>
            </a:r>
          </a:p>
        </p:txBody>
      </p:sp>
      <p:grpSp>
        <p:nvGrpSpPr>
          <p:cNvPr id="8206" name="Group 14"/>
          <p:cNvGrpSpPr>
            <a:grpSpLocks/>
          </p:cNvGrpSpPr>
          <p:nvPr/>
        </p:nvGrpSpPr>
        <p:grpSpPr bwMode="auto">
          <a:xfrm>
            <a:off x="640080" y="3540761"/>
            <a:ext cx="4754879" cy="1006475"/>
            <a:chOff x="3382" y="1104"/>
            <a:chExt cx="1966" cy="634"/>
          </a:xfrm>
        </p:grpSpPr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3382" y="1114"/>
              <a:ext cx="1966" cy="327"/>
            </a:xfrm>
            <a:prstGeom prst="rect">
              <a:avLst/>
            </a:prstGeom>
            <a:solidFill>
              <a:srgbClr val="FF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/>
                <a:t>USE the equation</a:t>
              </a:r>
            </a:p>
          </p:txBody>
        </p:sp>
        <p:graphicFrame>
          <p:nvGraphicFramePr>
            <p:cNvPr id="8202" name="Object 10"/>
            <p:cNvGraphicFramePr>
              <a:graphicFrameLocks noChangeAspect="1"/>
            </p:cNvGraphicFramePr>
            <p:nvPr/>
          </p:nvGraphicFramePr>
          <p:xfrm>
            <a:off x="4554" y="1104"/>
            <a:ext cx="772" cy="6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3" name="Equation" r:id="rId3" imgW="1485720" imgH="1218960" progId="">
                    <p:embed/>
                  </p:oleObj>
                </mc:Choice>
                <mc:Fallback>
                  <p:oleObj name="Equation" r:id="rId3" imgW="1485720" imgH="1218960" progId="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54" y="1104"/>
                          <a:ext cx="772" cy="634"/>
                        </a:xfrm>
                        <a:prstGeom prst="rect">
                          <a:avLst/>
                        </a:prstGeom>
                        <a:solidFill>
                          <a:srgbClr val="FF33CC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66713" y="2151063"/>
            <a:ext cx="79035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/>
              <a:t>There are 3 steps to graphing a parabola in standard form.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7" grpId="0" autoUpdateAnimBg="0"/>
      <p:bldP spid="8198" grpId="0" autoUpdateAnimBg="0"/>
      <p:bldP spid="1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72122" y="509905"/>
            <a:ext cx="737139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66"/>
                </a:solidFill>
              </a:rPr>
              <a:t>STEP 3</a:t>
            </a:r>
            <a:r>
              <a:rPr lang="en-US" sz="2800" dirty="0"/>
              <a:t>:  Find two other points and reflect them across the line of symmetry.  Then connect the five points with a smooth curve.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93395" y="2267903"/>
            <a:ext cx="3804285" cy="1600438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MAKE A TABLE </a:t>
            </a:r>
          </a:p>
          <a:p>
            <a:pPr algn="ctr">
              <a:spcBef>
                <a:spcPct val="50000"/>
              </a:spcBef>
            </a:pPr>
            <a:r>
              <a:rPr lang="en-US" sz="2800" dirty="0"/>
              <a:t>using </a:t>
            </a:r>
            <a:r>
              <a:rPr lang="en-US" sz="2800" i="1" dirty="0"/>
              <a:t>x</a:t>
            </a:r>
            <a:r>
              <a:rPr lang="en-US" sz="2800" dirty="0"/>
              <a:t> – values close to the line of symmetry.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420052" y="4190048"/>
            <a:ext cx="4344987" cy="138499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Plug in the line of symmetry (</a:t>
            </a:r>
            <a:r>
              <a:rPr lang="en-US" sz="2800" i="1" dirty="0"/>
              <a:t>x</a:t>
            </a:r>
            <a:r>
              <a:rPr lang="en-US" sz="2800" dirty="0"/>
              <a:t> – value) to obtain the </a:t>
            </a:r>
            <a:r>
              <a:rPr lang="en-US" sz="2800" i="1" dirty="0"/>
              <a:t>y – </a:t>
            </a:r>
            <a:r>
              <a:rPr lang="en-US" sz="2800" dirty="0"/>
              <a:t>value of the vertex.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8480" y="5984240"/>
            <a:ext cx="7884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Remember: </a:t>
            </a:r>
            <a:r>
              <a:rPr lang="en-US" dirty="0" smtClean="0"/>
              <a:t>you can check your graph with your graphing calculator!!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nimBg="1" autoUpdateAnimBg="0"/>
      <p:bldP spid="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60363" y="2408238"/>
            <a:ext cx="3419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STEP 1</a:t>
            </a:r>
            <a:r>
              <a:rPr lang="en-US"/>
              <a:t>:  Find the line of symmetry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97803" y="1419543"/>
            <a:ext cx="42132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Let's Graph ONE!  Try …</a:t>
            </a:r>
          </a:p>
          <a:p>
            <a:pPr algn="ctr">
              <a:spcBef>
                <a:spcPct val="50000"/>
              </a:spcBef>
            </a:pPr>
            <a:r>
              <a:rPr lang="en-US" dirty="0"/>
              <a:t> 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dirty="0" smtClean="0"/>
              <a:t>2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4</a:t>
            </a:r>
            <a:r>
              <a:rPr lang="en-US" i="1" dirty="0" smtClean="0"/>
              <a:t>x</a:t>
            </a:r>
            <a:r>
              <a:rPr lang="en-US" dirty="0" smtClean="0"/>
              <a:t> – 1 </a:t>
            </a: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400">
                <a:solidFill>
                  <a:schemeClr val="tx2"/>
                </a:solidFill>
              </a:rPr>
              <a:t>A Quadratic Function in Standard Form</a:t>
            </a:r>
          </a:p>
        </p:txBody>
      </p:sp>
      <p:grpSp>
        <p:nvGrpSpPr>
          <p:cNvPr id="9238" name="Group 22"/>
          <p:cNvGrpSpPr>
            <a:grpSpLocks/>
          </p:cNvGrpSpPr>
          <p:nvPr/>
        </p:nvGrpSpPr>
        <p:grpSpPr bwMode="auto">
          <a:xfrm>
            <a:off x="3902075" y="1487488"/>
            <a:ext cx="5241925" cy="4648200"/>
            <a:chOff x="2640" y="937"/>
            <a:chExt cx="3302" cy="2928"/>
          </a:xfrm>
        </p:grpSpPr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5324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40" name="Rectangle 24"/>
            <p:cNvSpPr>
              <a:spLocks noChangeArrowheads="1"/>
            </p:cNvSpPr>
            <p:nvPr/>
          </p:nvSpPr>
          <p:spPr bwMode="auto">
            <a:xfrm>
              <a:off x="5080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4836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4592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4348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44" name="Rectangle 28"/>
            <p:cNvSpPr>
              <a:spLocks noChangeArrowheads="1"/>
            </p:cNvSpPr>
            <p:nvPr/>
          </p:nvSpPr>
          <p:spPr bwMode="auto">
            <a:xfrm>
              <a:off x="4104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45" name="Rectangle 29"/>
            <p:cNvSpPr>
              <a:spLocks noChangeArrowheads="1"/>
            </p:cNvSpPr>
            <p:nvPr/>
          </p:nvSpPr>
          <p:spPr bwMode="auto">
            <a:xfrm>
              <a:off x="3860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46" name="Rectangle 30"/>
            <p:cNvSpPr>
              <a:spLocks noChangeArrowheads="1"/>
            </p:cNvSpPr>
            <p:nvPr/>
          </p:nvSpPr>
          <p:spPr bwMode="auto">
            <a:xfrm>
              <a:off x="3616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47" name="Rectangle 31"/>
            <p:cNvSpPr>
              <a:spLocks noChangeArrowheads="1"/>
            </p:cNvSpPr>
            <p:nvPr/>
          </p:nvSpPr>
          <p:spPr bwMode="auto">
            <a:xfrm>
              <a:off x="3372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48" name="Rectangle 32"/>
            <p:cNvSpPr>
              <a:spLocks noChangeArrowheads="1"/>
            </p:cNvSpPr>
            <p:nvPr/>
          </p:nvSpPr>
          <p:spPr bwMode="auto">
            <a:xfrm>
              <a:off x="3128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49" name="Rectangle 33"/>
            <p:cNvSpPr>
              <a:spLocks noChangeArrowheads="1"/>
            </p:cNvSpPr>
            <p:nvPr/>
          </p:nvSpPr>
          <p:spPr bwMode="auto">
            <a:xfrm>
              <a:off x="2884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50" name="Rectangle 34"/>
            <p:cNvSpPr>
              <a:spLocks noChangeArrowheads="1"/>
            </p:cNvSpPr>
            <p:nvPr/>
          </p:nvSpPr>
          <p:spPr bwMode="auto">
            <a:xfrm>
              <a:off x="2640" y="3641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51" name="Rectangle 35"/>
            <p:cNvSpPr>
              <a:spLocks noChangeArrowheads="1"/>
            </p:cNvSpPr>
            <p:nvPr/>
          </p:nvSpPr>
          <p:spPr bwMode="auto">
            <a:xfrm>
              <a:off x="5324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52" name="Rectangle 36"/>
            <p:cNvSpPr>
              <a:spLocks noChangeArrowheads="1"/>
            </p:cNvSpPr>
            <p:nvPr/>
          </p:nvSpPr>
          <p:spPr bwMode="auto">
            <a:xfrm>
              <a:off x="5080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53" name="Rectangle 37"/>
            <p:cNvSpPr>
              <a:spLocks noChangeArrowheads="1"/>
            </p:cNvSpPr>
            <p:nvPr/>
          </p:nvSpPr>
          <p:spPr bwMode="auto">
            <a:xfrm>
              <a:off x="4836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54" name="Rectangle 38"/>
            <p:cNvSpPr>
              <a:spLocks noChangeArrowheads="1"/>
            </p:cNvSpPr>
            <p:nvPr/>
          </p:nvSpPr>
          <p:spPr bwMode="auto">
            <a:xfrm>
              <a:off x="4592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55" name="Rectangle 39"/>
            <p:cNvSpPr>
              <a:spLocks noChangeArrowheads="1"/>
            </p:cNvSpPr>
            <p:nvPr/>
          </p:nvSpPr>
          <p:spPr bwMode="auto">
            <a:xfrm>
              <a:off x="4348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56" name="Rectangle 40"/>
            <p:cNvSpPr>
              <a:spLocks noChangeArrowheads="1"/>
            </p:cNvSpPr>
            <p:nvPr/>
          </p:nvSpPr>
          <p:spPr bwMode="auto">
            <a:xfrm>
              <a:off x="4104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57" name="Rectangle 41"/>
            <p:cNvSpPr>
              <a:spLocks noChangeArrowheads="1"/>
            </p:cNvSpPr>
            <p:nvPr/>
          </p:nvSpPr>
          <p:spPr bwMode="auto">
            <a:xfrm>
              <a:off x="3860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58" name="Rectangle 42"/>
            <p:cNvSpPr>
              <a:spLocks noChangeArrowheads="1"/>
            </p:cNvSpPr>
            <p:nvPr/>
          </p:nvSpPr>
          <p:spPr bwMode="auto">
            <a:xfrm>
              <a:off x="3616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3372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60" name="Rectangle 44"/>
            <p:cNvSpPr>
              <a:spLocks noChangeArrowheads="1"/>
            </p:cNvSpPr>
            <p:nvPr/>
          </p:nvSpPr>
          <p:spPr bwMode="auto">
            <a:xfrm>
              <a:off x="3128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61" name="Rectangle 45"/>
            <p:cNvSpPr>
              <a:spLocks noChangeArrowheads="1"/>
            </p:cNvSpPr>
            <p:nvPr/>
          </p:nvSpPr>
          <p:spPr bwMode="auto">
            <a:xfrm>
              <a:off x="2884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62" name="Rectangle 46"/>
            <p:cNvSpPr>
              <a:spLocks noChangeArrowheads="1"/>
            </p:cNvSpPr>
            <p:nvPr/>
          </p:nvSpPr>
          <p:spPr bwMode="auto">
            <a:xfrm>
              <a:off x="2640" y="3417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63" name="Rectangle 47"/>
            <p:cNvSpPr>
              <a:spLocks noChangeArrowheads="1"/>
            </p:cNvSpPr>
            <p:nvPr/>
          </p:nvSpPr>
          <p:spPr bwMode="auto">
            <a:xfrm>
              <a:off x="5324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64" name="Rectangle 48"/>
            <p:cNvSpPr>
              <a:spLocks noChangeArrowheads="1"/>
            </p:cNvSpPr>
            <p:nvPr/>
          </p:nvSpPr>
          <p:spPr bwMode="auto">
            <a:xfrm>
              <a:off x="5080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65" name="Rectangle 49"/>
            <p:cNvSpPr>
              <a:spLocks noChangeArrowheads="1"/>
            </p:cNvSpPr>
            <p:nvPr/>
          </p:nvSpPr>
          <p:spPr bwMode="auto">
            <a:xfrm>
              <a:off x="4836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66" name="Rectangle 50"/>
            <p:cNvSpPr>
              <a:spLocks noChangeArrowheads="1"/>
            </p:cNvSpPr>
            <p:nvPr/>
          </p:nvSpPr>
          <p:spPr bwMode="auto">
            <a:xfrm>
              <a:off x="4592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67" name="Rectangle 51"/>
            <p:cNvSpPr>
              <a:spLocks noChangeArrowheads="1"/>
            </p:cNvSpPr>
            <p:nvPr/>
          </p:nvSpPr>
          <p:spPr bwMode="auto">
            <a:xfrm>
              <a:off x="4348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68" name="Rectangle 52"/>
            <p:cNvSpPr>
              <a:spLocks noChangeArrowheads="1"/>
            </p:cNvSpPr>
            <p:nvPr/>
          </p:nvSpPr>
          <p:spPr bwMode="auto">
            <a:xfrm>
              <a:off x="4104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69" name="Rectangle 53"/>
            <p:cNvSpPr>
              <a:spLocks noChangeArrowheads="1"/>
            </p:cNvSpPr>
            <p:nvPr/>
          </p:nvSpPr>
          <p:spPr bwMode="auto">
            <a:xfrm>
              <a:off x="3860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70" name="Rectangle 54"/>
            <p:cNvSpPr>
              <a:spLocks noChangeArrowheads="1"/>
            </p:cNvSpPr>
            <p:nvPr/>
          </p:nvSpPr>
          <p:spPr bwMode="auto">
            <a:xfrm>
              <a:off x="3616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71" name="Rectangle 55"/>
            <p:cNvSpPr>
              <a:spLocks noChangeArrowheads="1"/>
            </p:cNvSpPr>
            <p:nvPr/>
          </p:nvSpPr>
          <p:spPr bwMode="auto">
            <a:xfrm>
              <a:off x="3372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72" name="Rectangle 56"/>
            <p:cNvSpPr>
              <a:spLocks noChangeArrowheads="1"/>
            </p:cNvSpPr>
            <p:nvPr/>
          </p:nvSpPr>
          <p:spPr bwMode="auto">
            <a:xfrm>
              <a:off x="3128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73" name="Rectangle 57"/>
            <p:cNvSpPr>
              <a:spLocks noChangeArrowheads="1"/>
            </p:cNvSpPr>
            <p:nvPr/>
          </p:nvSpPr>
          <p:spPr bwMode="auto">
            <a:xfrm>
              <a:off x="2884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74" name="Rectangle 58"/>
            <p:cNvSpPr>
              <a:spLocks noChangeArrowheads="1"/>
            </p:cNvSpPr>
            <p:nvPr/>
          </p:nvSpPr>
          <p:spPr bwMode="auto">
            <a:xfrm>
              <a:off x="2640" y="3193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75" name="Rectangle 59"/>
            <p:cNvSpPr>
              <a:spLocks noChangeArrowheads="1"/>
            </p:cNvSpPr>
            <p:nvPr/>
          </p:nvSpPr>
          <p:spPr bwMode="auto">
            <a:xfrm>
              <a:off x="5324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76" name="Rectangle 60"/>
            <p:cNvSpPr>
              <a:spLocks noChangeArrowheads="1"/>
            </p:cNvSpPr>
            <p:nvPr/>
          </p:nvSpPr>
          <p:spPr bwMode="auto">
            <a:xfrm>
              <a:off x="5080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77" name="Rectangle 61"/>
            <p:cNvSpPr>
              <a:spLocks noChangeArrowheads="1"/>
            </p:cNvSpPr>
            <p:nvPr/>
          </p:nvSpPr>
          <p:spPr bwMode="auto">
            <a:xfrm>
              <a:off x="4836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78" name="Rectangle 62"/>
            <p:cNvSpPr>
              <a:spLocks noChangeArrowheads="1"/>
            </p:cNvSpPr>
            <p:nvPr/>
          </p:nvSpPr>
          <p:spPr bwMode="auto">
            <a:xfrm>
              <a:off x="4592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79" name="Rectangle 63"/>
            <p:cNvSpPr>
              <a:spLocks noChangeArrowheads="1"/>
            </p:cNvSpPr>
            <p:nvPr/>
          </p:nvSpPr>
          <p:spPr bwMode="auto">
            <a:xfrm>
              <a:off x="4348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80" name="Rectangle 64"/>
            <p:cNvSpPr>
              <a:spLocks noChangeArrowheads="1"/>
            </p:cNvSpPr>
            <p:nvPr/>
          </p:nvSpPr>
          <p:spPr bwMode="auto">
            <a:xfrm>
              <a:off x="4104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81" name="Rectangle 65"/>
            <p:cNvSpPr>
              <a:spLocks noChangeArrowheads="1"/>
            </p:cNvSpPr>
            <p:nvPr/>
          </p:nvSpPr>
          <p:spPr bwMode="auto">
            <a:xfrm>
              <a:off x="3860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82" name="Rectangle 66"/>
            <p:cNvSpPr>
              <a:spLocks noChangeArrowheads="1"/>
            </p:cNvSpPr>
            <p:nvPr/>
          </p:nvSpPr>
          <p:spPr bwMode="auto">
            <a:xfrm>
              <a:off x="3616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83" name="Rectangle 67"/>
            <p:cNvSpPr>
              <a:spLocks noChangeArrowheads="1"/>
            </p:cNvSpPr>
            <p:nvPr/>
          </p:nvSpPr>
          <p:spPr bwMode="auto">
            <a:xfrm>
              <a:off x="3372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84" name="Rectangle 68"/>
            <p:cNvSpPr>
              <a:spLocks noChangeArrowheads="1"/>
            </p:cNvSpPr>
            <p:nvPr/>
          </p:nvSpPr>
          <p:spPr bwMode="auto">
            <a:xfrm>
              <a:off x="3128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85" name="Rectangle 69"/>
            <p:cNvSpPr>
              <a:spLocks noChangeArrowheads="1"/>
            </p:cNvSpPr>
            <p:nvPr/>
          </p:nvSpPr>
          <p:spPr bwMode="auto">
            <a:xfrm>
              <a:off x="2884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86" name="Rectangle 70"/>
            <p:cNvSpPr>
              <a:spLocks noChangeArrowheads="1"/>
            </p:cNvSpPr>
            <p:nvPr/>
          </p:nvSpPr>
          <p:spPr bwMode="auto">
            <a:xfrm>
              <a:off x="2640" y="2969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87" name="Rectangle 71"/>
            <p:cNvSpPr>
              <a:spLocks noChangeArrowheads="1"/>
            </p:cNvSpPr>
            <p:nvPr/>
          </p:nvSpPr>
          <p:spPr bwMode="auto">
            <a:xfrm>
              <a:off x="5324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88" name="Rectangle 72"/>
            <p:cNvSpPr>
              <a:spLocks noChangeArrowheads="1"/>
            </p:cNvSpPr>
            <p:nvPr/>
          </p:nvSpPr>
          <p:spPr bwMode="auto">
            <a:xfrm>
              <a:off x="5080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89" name="Rectangle 73"/>
            <p:cNvSpPr>
              <a:spLocks noChangeArrowheads="1"/>
            </p:cNvSpPr>
            <p:nvPr/>
          </p:nvSpPr>
          <p:spPr bwMode="auto">
            <a:xfrm>
              <a:off x="4836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90" name="Rectangle 74"/>
            <p:cNvSpPr>
              <a:spLocks noChangeArrowheads="1"/>
            </p:cNvSpPr>
            <p:nvPr/>
          </p:nvSpPr>
          <p:spPr bwMode="auto">
            <a:xfrm>
              <a:off x="4592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91" name="Rectangle 75"/>
            <p:cNvSpPr>
              <a:spLocks noChangeArrowheads="1"/>
            </p:cNvSpPr>
            <p:nvPr/>
          </p:nvSpPr>
          <p:spPr bwMode="auto">
            <a:xfrm>
              <a:off x="4348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92" name="Rectangle 76"/>
            <p:cNvSpPr>
              <a:spLocks noChangeArrowheads="1"/>
            </p:cNvSpPr>
            <p:nvPr/>
          </p:nvSpPr>
          <p:spPr bwMode="auto">
            <a:xfrm>
              <a:off x="4104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93" name="Rectangle 77"/>
            <p:cNvSpPr>
              <a:spLocks noChangeArrowheads="1"/>
            </p:cNvSpPr>
            <p:nvPr/>
          </p:nvSpPr>
          <p:spPr bwMode="auto">
            <a:xfrm>
              <a:off x="3860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94" name="Rectangle 78"/>
            <p:cNvSpPr>
              <a:spLocks noChangeArrowheads="1"/>
            </p:cNvSpPr>
            <p:nvPr/>
          </p:nvSpPr>
          <p:spPr bwMode="auto">
            <a:xfrm>
              <a:off x="3616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95" name="Rectangle 79"/>
            <p:cNvSpPr>
              <a:spLocks noChangeArrowheads="1"/>
            </p:cNvSpPr>
            <p:nvPr/>
          </p:nvSpPr>
          <p:spPr bwMode="auto">
            <a:xfrm>
              <a:off x="3372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96" name="Rectangle 80"/>
            <p:cNvSpPr>
              <a:spLocks noChangeArrowheads="1"/>
            </p:cNvSpPr>
            <p:nvPr/>
          </p:nvSpPr>
          <p:spPr bwMode="auto">
            <a:xfrm>
              <a:off x="3128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97" name="Rectangle 81"/>
            <p:cNvSpPr>
              <a:spLocks noChangeArrowheads="1"/>
            </p:cNvSpPr>
            <p:nvPr/>
          </p:nvSpPr>
          <p:spPr bwMode="auto">
            <a:xfrm>
              <a:off x="2884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98" name="Rectangle 82"/>
            <p:cNvSpPr>
              <a:spLocks noChangeArrowheads="1"/>
            </p:cNvSpPr>
            <p:nvPr/>
          </p:nvSpPr>
          <p:spPr bwMode="auto">
            <a:xfrm>
              <a:off x="2640" y="2745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299" name="Rectangle 83"/>
            <p:cNvSpPr>
              <a:spLocks noChangeArrowheads="1"/>
            </p:cNvSpPr>
            <p:nvPr/>
          </p:nvSpPr>
          <p:spPr bwMode="auto">
            <a:xfrm>
              <a:off x="5324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00" name="Rectangle 84"/>
            <p:cNvSpPr>
              <a:spLocks noChangeArrowheads="1"/>
            </p:cNvSpPr>
            <p:nvPr/>
          </p:nvSpPr>
          <p:spPr bwMode="auto">
            <a:xfrm>
              <a:off x="5080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01" name="Rectangle 85"/>
            <p:cNvSpPr>
              <a:spLocks noChangeArrowheads="1"/>
            </p:cNvSpPr>
            <p:nvPr/>
          </p:nvSpPr>
          <p:spPr bwMode="auto">
            <a:xfrm>
              <a:off x="4836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02" name="Rectangle 86"/>
            <p:cNvSpPr>
              <a:spLocks noChangeArrowheads="1"/>
            </p:cNvSpPr>
            <p:nvPr/>
          </p:nvSpPr>
          <p:spPr bwMode="auto">
            <a:xfrm>
              <a:off x="4592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03" name="Rectangle 87"/>
            <p:cNvSpPr>
              <a:spLocks noChangeArrowheads="1"/>
            </p:cNvSpPr>
            <p:nvPr/>
          </p:nvSpPr>
          <p:spPr bwMode="auto">
            <a:xfrm>
              <a:off x="4348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04" name="Rectangle 88"/>
            <p:cNvSpPr>
              <a:spLocks noChangeArrowheads="1"/>
            </p:cNvSpPr>
            <p:nvPr/>
          </p:nvSpPr>
          <p:spPr bwMode="auto">
            <a:xfrm>
              <a:off x="4104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05" name="Rectangle 89"/>
            <p:cNvSpPr>
              <a:spLocks noChangeArrowheads="1"/>
            </p:cNvSpPr>
            <p:nvPr/>
          </p:nvSpPr>
          <p:spPr bwMode="auto">
            <a:xfrm>
              <a:off x="3860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06" name="Rectangle 90"/>
            <p:cNvSpPr>
              <a:spLocks noChangeArrowheads="1"/>
            </p:cNvSpPr>
            <p:nvPr/>
          </p:nvSpPr>
          <p:spPr bwMode="auto">
            <a:xfrm>
              <a:off x="3616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07" name="Rectangle 91"/>
            <p:cNvSpPr>
              <a:spLocks noChangeArrowheads="1"/>
            </p:cNvSpPr>
            <p:nvPr/>
          </p:nvSpPr>
          <p:spPr bwMode="auto">
            <a:xfrm>
              <a:off x="3372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08" name="Rectangle 92"/>
            <p:cNvSpPr>
              <a:spLocks noChangeArrowheads="1"/>
            </p:cNvSpPr>
            <p:nvPr/>
          </p:nvSpPr>
          <p:spPr bwMode="auto">
            <a:xfrm>
              <a:off x="3128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09" name="Rectangle 93"/>
            <p:cNvSpPr>
              <a:spLocks noChangeArrowheads="1"/>
            </p:cNvSpPr>
            <p:nvPr/>
          </p:nvSpPr>
          <p:spPr bwMode="auto">
            <a:xfrm>
              <a:off x="2884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10" name="Rectangle 94"/>
            <p:cNvSpPr>
              <a:spLocks noChangeArrowheads="1"/>
            </p:cNvSpPr>
            <p:nvPr/>
          </p:nvSpPr>
          <p:spPr bwMode="auto">
            <a:xfrm>
              <a:off x="2640" y="2544"/>
              <a:ext cx="24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11" name="Rectangle 95"/>
            <p:cNvSpPr>
              <a:spLocks noChangeArrowheads="1"/>
            </p:cNvSpPr>
            <p:nvPr/>
          </p:nvSpPr>
          <p:spPr bwMode="auto">
            <a:xfrm>
              <a:off x="5324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12" name="Rectangle 96"/>
            <p:cNvSpPr>
              <a:spLocks noChangeArrowheads="1"/>
            </p:cNvSpPr>
            <p:nvPr/>
          </p:nvSpPr>
          <p:spPr bwMode="auto">
            <a:xfrm>
              <a:off x="5080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13" name="Rectangle 97"/>
            <p:cNvSpPr>
              <a:spLocks noChangeArrowheads="1"/>
            </p:cNvSpPr>
            <p:nvPr/>
          </p:nvSpPr>
          <p:spPr bwMode="auto">
            <a:xfrm>
              <a:off x="4836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14" name="Rectangle 98"/>
            <p:cNvSpPr>
              <a:spLocks noChangeArrowheads="1"/>
            </p:cNvSpPr>
            <p:nvPr/>
          </p:nvSpPr>
          <p:spPr bwMode="auto">
            <a:xfrm>
              <a:off x="4592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15" name="Rectangle 99"/>
            <p:cNvSpPr>
              <a:spLocks noChangeArrowheads="1"/>
            </p:cNvSpPr>
            <p:nvPr/>
          </p:nvSpPr>
          <p:spPr bwMode="auto">
            <a:xfrm>
              <a:off x="4348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16" name="Rectangle 100"/>
            <p:cNvSpPr>
              <a:spLocks noChangeArrowheads="1"/>
            </p:cNvSpPr>
            <p:nvPr/>
          </p:nvSpPr>
          <p:spPr bwMode="auto">
            <a:xfrm>
              <a:off x="4104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17" name="Rectangle 101"/>
            <p:cNvSpPr>
              <a:spLocks noChangeArrowheads="1"/>
            </p:cNvSpPr>
            <p:nvPr/>
          </p:nvSpPr>
          <p:spPr bwMode="auto">
            <a:xfrm>
              <a:off x="3860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18" name="Rectangle 102"/>
            <p:cNvSpPr>
              <a:spLocks noChangeArrowheads="1"/>
            </p:cNvSpPr>
            <p:nvPr/>
          </p:nvSpPr>
          <p:spPr bwMode="auto">
            <a:xfrm>
              <a:off x="3616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19" name="Rectangle 103"/>
            <p:cNvSpPr>
              <a:spLocks noChangeArrowheads="1"/>
            </p:cNvSpPr>
            <p:nvPr/>
          </p:nvSpPr>
          <p:spPr bwMode="auto">
            <a:xfrm>
              <a:off x="3372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20" name="Rectangle 104"/>
            <p:cNvSpPr>
              <a:spLocks noChangeArrowheads="1"/>
            </p:cNvSpPr>
            <p:nvPr/>
          </p:nvSpPr>
          <p:spPr bwMode="auto">
            <a:xfrm>
              <a:off x="3128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21" name="Rectangle 105"/>
            <p:cNvSpPr>
              <a:spLocks noChangeArrowheads="1"/>
            </p:cNvSpPr>
            <p:nvPr/>
          </p:nvSpPr>
          <p:spPr bwMode="auto">
            <a:xfrm>
              <a:off x="2884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22" name="Rectangle 106"/>
            <p:cNvSpPr>
              <a:spLocks noChangeArrowheads="1"/>
            </p:cNvSpPr>
            <p:nvPr/>
          </p:nvSpPr>
          <p:spPr bwMode="auto">
            <a:xfrm>
              <a:off x="2640" y="232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23" name="Rectangle 107"/>
            <p:cNvSpPr>
              <a:spLocks noChangeArrowheads="1"/>
            </p:cNvSpPr>
            <p:nvPr/>
          </p:nvSpPr>
          <p:spPr bwMode="auto">
            <a:xfrm>
              <a:off x="5324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24" name="Rectangle 108"/>
            <p:cNvSpPr>
              <a:spLocks noChangeArrowheads="1"/>
            </p:cNvSpPr>
            <p:nvPr/>
          </p:nvSpPr>
          <p:spPr bwMode="auto">
            <a:xfrm>
              <a:off x="5080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25" name="Rectangle 109"/>
            <p:cNvSpPr>
              <a:spLocks noChangeArrowheads="1"/>
            </p:cNvSpPr>
            <p:nvPr/>
          </p:nvSpPr>
          <p:spPr bwMode="auto">
            <a:xfrm>
              <a:off x="4836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26" name="Rectangle 110"/>
            <p:cNvSpPr>
              <a:spLocks noChangeArrowheads="1"/>
            </p:cNvSpPr>
            <p:nvPr/>
          </p:nvSpPr>
          <p:spPr bwMode="auto">
            <a:xfrm>
              <a:off x="4592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27" name="Rectangle 111"/>
            <p:cNvSpPr>
              <a:spLocks noChangeArrowheads="1"/>
            </p:cNvSpPr>
            <p:nvPr/>
          </p:nvSpPr>
          <p:spPr bwMode="auto">
            <a:xfrm>
              <a:off x="4348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28" name="Rectangle 112"/>
            <p:cNvSpPr>
              <a:spLocks noChangeArrowheads="1"/>
            </p:cNvSpPr>
            <p:nvPr/>
          </p:nvSpPr>
          <p:spPr bwMode="auto">
            <a:xfrm>
              <a:off x="4104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29" name="Rectangle 113"/>
            <p:cNvSpPr>
              <a:spLocks noChangeArrowheads="1"/>
            </p:cNvSpPr>
            <p:nvPr/>
          </p:nvSpPr>
          <p:spPr bwMode="auto">
            <a:xfrm>
              <a:off x="3860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30" name="Rectangle 114"/>
            <p:cNvSpPr>
              <a:spLocks noChangeArrowheads="1"/>
            </p:cNvSpPr>
            <p:nvPr/>
          </p:nvSpPr>
          <p:spPr bwMode="auto">
            <a:xfrm>
              <a:off x="3616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31" name="Rectangle 115"/>
            <p:cNvSpPr>
              <a:spLocks noChangeArrowheads="1"/>
            </p:cNvSpPr>
            <p:nvPr/>
          </p:nvSpPr>
          <p:spPr bwMode="auto">
            <a:xfrm>
              <a:off x="3372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32" name="Rectangle 116"/>
            <p:cNvSpPr>
              <a:spLocks noChangeArrowheads="1"/>
            </p:cNvSpPr>
            <p:nvPr/>
          </p:nvSpPr>
          <p:spPr bwMode="auto">
            <a:xfrm>
              <a:off x="3128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33" name="Rectangle 117"/>
            <p:cNvSpPr>
              <a:spLocks noChangeArrowheads="1"/>
            </p:cNvSpPr>
            <p:nvPr/>
          </p:nvSpPr>
          <p:spPr bwMode="auto">
            <a:xfrm>
              <a:off x="2884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34" name="Rectangle 118"/>
            <p:cNvSpPr>
              <a:spLocks noChangeArrowheads="1"/>
            </p:cNvSpPr>
            <p:nvPr/>
          </p:nvSpPr>
          <p:spPr bwMode="auto">
            <a:xfrm>
              <a:off x="2640" y="2096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35" name="Rectangle 119"/>
            <p:cNvSpPr>
              <a:spLocks noChangeArrowheads="1"/>
            </p:cNvSpPr>
            <p:nvPr/>
          </p:nvSpPr>
          <p:spPr bwMode="auto">
            <a:xfrm>
              <a:off x="5324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36" name="Rectangle 120"/>
            <p:cNvSpPr>
              <a:spLocks noChangeArrowheads="1"/>
            </p:cNvSpPr>
            <p:nvPr/>
          </p:nvSpPr>
          <p:spPr bwMode="auto">
            <a:xfrm>
              <a:off x="5080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37" name="Rectangle 121"/>
            <p:cNvSpPr>
              <a:spLocks noChangeArrowheads="1"/>
            </p:cNvSpPr>
            <p:nvPr/>
          </p:nvSpPr>
          <p:spPr bwMode="auto">
            <a:xfrm>
              <a:off x="4836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38" name="Rectangle 122"/>
            <p:cNvSpPr>
              <a:spLocks noChangeArrowheads="1"/>
            </p:cNvSpPr>
            <p:nvPr/>
          </p:nvSpPr>
          <p:spPr bwMode="auto">
            <a:xfrm>
              <a:off x="4592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39" name="Rectangle 123"/>
            <p:cNvSpPr>
              <a:spLocks noChangeArrowheads="1"/>
            </p:cNvSpPr>
            <p:nvPr/>
          </p:nvSpPr>
          <p:spPr bwMode="auto">
            <a:xfrm>
              <a:off x="4348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40" name="Rectangle 124"/>
            <p:cNvSpPr>
              <a:spLocks noChangeArrowheads="1"/>
            </p:cNvSpPr>
            <p:nvPr/>
          </p:nvSpPr>
          <p:spPr bwMode="auto">
            <a:xfrm>
              <a:off x="4104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41" name="Rectangle 125"/>
            <p:cNvSpPr>
              <a:spLocks noChangeArrowheads="1"/>
            </p:cNvSpPr>
            <p:nvPr/>
          </p:nvSpPr>
          <p:spPr bwMode="auto">
            <a:xfrm>
              <a:off x="3860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42" name="Rectangle 126"/>
            <p:cNvSpPr>
              <a:spLocks noChangeArrowheads="1"/>
            </p:cNvSpPr>
            <p:nvPr/>
          </p:nvSpPr>
          <p:spPr bwMode="auto">
            <a:xfrm>
              <a:off x="3616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43" name="Rectangle 127"/>
            <p:cNvSpPr>
              <a:spLocks noChangeArrowheads="1"/>
            </p:cNvSpPr>
            <p:nvPr/>
          </p:nvSpPr>
          <p:spPr bwMode="auto">
            <a:xfrm>
              <a:off x="3372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44" name="Rectangle 128"/>
            <p:cNvSpPr>
              <a:spLocks noChangeArrowheads="1"/>
            </p:cNvSpPr>
            <p:nvPr/>
          </p:nvSpPr>
          <p:spPr bwMode="auto">
            <a:xfrm>
              <a:off x="3128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45" name="Rectangle 129"/>
            <p:cNvSpPr>
              <a:spLocks noChangeArrowheads="1"/>
            </p:cNvSpPr>
            <p:nvPr/>
          </p:nvSpPr>
          <p:spPr bwMode="auto">
            <a:xfrm>
              <a:off x="2884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46" name="Rectangle 130"/>
            <p:cNvSpPr>
              <a:spLocks noChangeArrowheads="1"/>
            </p:cNvSpPr>
            <p:nvPr/>
          </p:nvSpPr>
          <p:spPr bwMode="auto">
            <a:xfrm>
              <a:off x="2640" y="1872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47" name="Rectangle 131"/>
            <p:cNvSpPr>
              <a:spLocks noChangeArrowheads="1"/>
            </p:cNvSpPr>
            <p:nvPr/>
          </p:nvSpPr>
          <p:spPr bwMode="auto">
            <a:xfrm>
              <a:off x="5324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48" name="Rectangle 132"/>
            <p:cNvSpPr>
              <a:spLocks noChangeArrowheads="1"/>
            </p:cNvSpPr>
            <p:nvPr/>
          </p:nvSpPr>
          <p:spPr bwMode="auto">
            <a:xfrm>
              <a:off x="5080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49" name="Rectangle 133"/>
            <p:cNvSpPr>
              <a:spLocks noChangeArrowheads="1"/>
            </p:cNvSpPr>
            <p:nvPr/>
          </p:nvSpPr>
          <p:spPr bwMode="auto">
            <a:xfrm>
              <a:off x="4836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50" name="Rectangle 134"/>
            <p:cNvSpPr>
              <a:spLocks noChangeArrowheads="1"/>
            </p:cNvSpPr>
            <p:nvPr/>
          </p:nvSpPr>
          <p:spPr bwMode="auto">
            <a:xfrm>
              <a:off x="4592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51" name="Rectangle 135"/>
            <p:cNvSpPr>
              <a:spLocks noChangeArrowheads="1"/>
            </p:cNvSpPr>
            <p:nvPr/>
          </p:nvSpPr>
          <p:spPr bwMode="auto">
            <a:xfrm>
              <a:off x="4348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52" name="Rectangle 136"/>
            <p:cNvSpPr>
              <a:spLocks noChangeArrowheads="1"/>
            </p:cNvSpPr>
            <p:nvPr/>
          </p:nvSpPr>
          <p:spPr bwMode="auto">
            <a:xfrm>
              <a:off x="4104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53" name="Rectangle 137"/>
            <p:cNvSpPr>
              <a:spLocks noChangeArrowheads="1"/>
            </p:cNvSpPr>
            <p:nvPr/>
          </p:nvSpPr>
          <p:spPr bwMode="auto">
            <a:xfrm>
              <a:off x="3860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54" name="Rectangle 138"/>
            <p:cNvSpPr>
              <a:spLocks noChangeArrowheads="1"/>
            </p:cNvSpPr>
            <p:nvPr/>
          </p:nvSpPr>
          <p:spPr bwMode="auto">
            <a:xfrm>
              <a:off x="3616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55" name="Rectangle 139"/>
            <p:cNvSpPr>
              <a:spLocks noChangeArrowheads="1"/>
            </p:cNvSpPr>
            <p:nvPr/>
          </p:nvSpPr>
          <p:spPr bwMode="auto">
            <a:xfrm>
              <a:off x="3372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56" name="Rectangle 140"/>
            <p:cNvSpPr>
              <a:spLocks noChangeArrowheads="1"/>
            </p:cNvSpPr>
            <p:nvPr/>
          </p:nvSpPr>
          <p:spPr bwMode="auto">
            <a:xfrm>
              <a:off x="3128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57" name="Rectangle 141"/>
            <p:cNvSpPr>
              <a:spLocks noChangeArrowheads="1"/>
            </p:cNvSpPr>
            <p:nvPr/>
          </p:nvSpPr>
          <p:spPr bwMode="auto">
            <a:xfrm>
              <a:off x="2884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58" name="Rectangle 142"/>
            <p:cNvSpPr>
              <a:spLocks noChangeArrowheads="1"/>
            </p:cNvSpPr>
            <p:nvPr/>
          </p:nvSpPr>
          <p:spPr bwMode="auto">
            <a:xfrm>
              <a:off x="2640" y="1648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59" name="Rectangle 143"/>
            <p:cNvSpPr>
              <a:spLocks noChangeArrowheads="1"/>
            </p:cNvSpPr>
            <p:nvPr/>
          </p:nvSpPr>
          <p:spPr bwMode="auto">
            <a:xfrm>
              <a:off x="5324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60" name="Rectangle 144"/>
            <p:cNvSpPr>
              <a:spLocks noChangeArrowheads="1"/>
            </p:cNvSpPr>
            <p:nvPr/>
          </p:nvSpPr>
          <p:spPr bwMode="auto">
            <a:xfrm>
              <a:off x="5080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61" name="Rectangle 145"/>
            <p:cNvSpPr>
              <a:spLocks noChangeArrowheads="1"/>
            </p:cNvSpPr>
            <p:nvPr/>
          </p:nvSpPr>
          <p:spPr bwMode="auto">
            <a:xfrm>
              <a:off x="4836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62" name="Rectangle 146"/>
            <p:cNvSpPr>
              <a:spLocks noChangeArrowheads="1"/>
            </p:cNvSpPr>
            <p:nvPr/>
          </p:nvSpPr>
          <p:spPr bwMode="auto">
            <a:xfrm>
              <a:off x="4592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63" name="Rectangle 147"/>
            <p:cNvSpPr>
              <a:spLocks noChangeArrowheads="1"/>
            </p:cNvSpPr>
            <p:nvPr/>
          </p:nvSpPr>
          <p:spPr bwMode="auto">
            <a:xfrm>
              <a:off x="4348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64" name="Rectangle 148"/>
            <p:cNvSpPr>
              <a:spLocks noChangeArrowheads="1"/>
            </p:cNvSpPr>
            <p:nvPr/>
          </p:nvSpPr>
          <p:spPr bwMode="auto">
            <a:xfrm>
              <a:off x="4104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65" name="Rectangle 149"/>
            <p:cNvSpPr>
              <a:spLocks noChangeArrowheads="1"/>
            </p:cNvSpPr>
            <p:nvPr/>
          </p:nvSpPr>
          <p:spPr bwMode="auto">
            <a:xfrm>
              <a:off x="3860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66" name="Rectangle 150"/>
            <p:cNvSpPr>
              <a:spLocks noChangeArrowheads="1"/>
            </p:cNvSpPr>
            <p:nvPr/>
          </p:nvSpPr>
          <p:spPr bwMode="auto">
            <a:xfrm>
              <a:off x="3616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67" name="Rectangle 151"/>
            <p:cNvSpPr>
              <a:spLocks noChangeArrowheads="1"/>
            </p:cNvSpPr>
            <p:nvPr/>
          </p:nvSpPr>
          <p:spPr bwMode="auto">
            <a:xfrm>
              <a:off x="3372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68" name="Rectangle 152"/>
            <p:cNvSpPr>
              <a:spLocks noChangeArrowheads="1"/>
            </p:cNvSpPr>
            <p:nvPr/>
          </p:nvSpPr>
          <p:spPr bwMode="auto">
            <a:xfrm>
              <a:off x="3128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69" name="Rectangle 153"/>
            <p:cNvSpPr>
              <a:spLocks noChangeArrowheads="1"/>
            </p:cNvSpPr>
            <p:nvPr/>
          </p:nvSpPr>
          <p:spPr bwMode="auto">
            <a:xfrm>
              <a:off x="2884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70" name="Rectangle 154"/>
            <p:cNvSpPr>
              <a:spLocks noChangeArrowheads="1"/>
            </p:cNvSpPr>
            <p:nvPr/>
          </p:nvSpPr>
          <p:spPr bwMode="auto">
            <a:xfrm>
              <a:off x="2640" y="1424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71" name="Rectangle 155"/>
            <p:cNvSpPr>
              <a:spLocks noChangeArrowheads="1"/>
            </p:cNvSpPr>
            <p:nvPr/>
          </p:nvSpPr>
          <p:spPr bwMode="auto">
            <a:xfrm>
              <a:off x="5324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72" name="Rectangle 156"/>
            <p:cNvSpPr>
              <a:spLocks noChangeArrowheads="1"/>
            </p:cNvSpPr>
            <p:nvPr/>
          </p:nvSpPr>
          <p:spPr bwMode="auto">
            <a:xfrm>
              <a:off x="5080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73" name="Rectangle 157"/>
            <p:cNvSpPr>
              <a:spLocks noChangeArrowheads="1"/>
            </p:cNvSpPr>
            <p:nvPr/>
          </p:nvSpPr>
          <p:spPr bwMode="auto">
            <a:xfrm>
              <a:off x="4836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74" name="Rectangle 158"/>
            <p:cNvSpPr>
              <a:spLocks noChangeArrowheads="1"/>
            </p:cNvSpPr>
            <p:nvPr/>
          </p:nvSpPr>
          <p:spPr bwMode="auto">
            <a:xfrm>
              <a:off x="4592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75" name="Rectangle 159"/>
            <p:cNvSpPr>
              <a:spLocks noChangeArrowheads="1"/>
            </p:cNvSpPr>
            <p:nvPr/>
          </p:nvSpPr>
          <p:spPr bwMode="auto">
            <a:xfrm>
              <a:off x="4348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76" name="Rectangle 160"/>
            <p:cNvSpPr>
              <a:spLocks noChangeArrowheads="1"/>
            </p:cNvSpPr>
            <p:nvPr/>
          </p:nvSpPr>
          <p:spPr bwMode="auto">
            <a:xfrm>
              <a:off x="4104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77" name="Rectangle 161"/>
            <p:cNvSpPr>
              <a:spLocks noChangeArrowheads="1"/>
            </p:cNvSpPr>
            <p:nvPr/>
          </p:nvSpPr>
          <p:spPr bwMode="auto">
            <a:xfrm>
              <a:off x="3860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78" name="Rectangle 162"/>
            <p:cNvSpPr>
              <a:spLocks noChangeArrowheads="1"/>
            </p:cNvSpPr>
            <p:nvPr/>
          </p:nvSpPr>
          <p:spPr bwMode="auto">
            <a:xfrm>
              <a:off x="3616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79" name="Rectangle 163"/>
            <p:cNvSpPr>
              <a:spLocks noChangeArrowheads="1"/>
            </p:cNvSpPr>
            <p:nvPr/>
          </p:nvSpPr>
          <p:spPr bwMode="auto">
            <a:xfrm>
              <a:off x="3372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80" name="Rectangle 164"/>
            <p:cNvSpPr>
              <a:spLocks noChangeArrowheads="1"/>
            </p:cNvSpPr>
            <p:nvPr/>
          </p:nvSpPr>
          <p:spPr bwMode="auto">
            <a:xfrm>
              <a:off x="3128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81" name="Rectangle 165"/>
            <p:cNvSpPr>
              <a:spLocks noChangeArrowheads="1"/>
            </p:cNvSpPr>
            <p:nvPr/>
          </p:nvSpPr>
          <p:spPr bwMode="auto">
            <a:xfrm>
              <a:off x="2884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82" name="Rectangle 166"/>
            <p:cNvSpPr>
              <a:spLocks noChangeArrowheads="1"/>
            </p:cNvSpPr>
            <p:nvPr/>
          </p:nvSpPr>
          <p:spPr bwMode="auto">
            <a:xfrm>
              <a:off x="2640" y="1200"/>
              <a:ext cx="24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en-US" sz="1400">
                <a:latin typeface="Arial" charset="0"/>
                <a:cs typeface="Arial" charset="0"/>
              </a:endParaRPr>
            </a:p>
          </p:txBody>
        </p:sp>
        <p:sp>
          <p:nvSpPr>
            <p:cNvPr id="9383" name="Line 167"/>
            <p:cNvSpPr>
              <a:spLocks noChangeShapeType="1"/>
            </p:cNvSpPr>
            <p:nvPr/>
          </p:nvSpPr>
          <p:spPr bwMode="auto">
            <a:xfrm>
              <a:off x="2640" y="1424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4" name="Line 168"/>
            <p:cNvSpPr>
              <a:spLocks noChangeShapeType="1"/>
            </p:cNvSpPr>
            <p:nvPr/>
          </p:nvSpPr>
          <p:spPr bwMode="auto">
            <a:xfrm>
              <a:off x="2640" y="1648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5" name="Line 169"/>
            <p:cNvSpPr>
              <a:spLocks noChangeShapeType="1"/>
            </p:cNvSpPr>
            <p:nvPr/>
          </p:nvSpPr>
          <p:spPr bwMode="auto">
            <a:xfrm>
              <a:off x="2640" y="1872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6" name="Line 170"/>
            <p:cNvSpPr>
              <a:spLocks noChangeShapeType="1"/>
            </p:cNvSpPr>
            <p:nvPr/>
          </p:nvSpPr>
          <p:spPr bwMode="auto">
            <a:xfrm>
              <a:off x="2640" y="2096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7" name="Line 171"/>
            <p:cNvSpPr>
              <a:spLocks noChangeShapeType="1"/>
            </p:cNvSpPr>
            <p:nvPr/>
          </p:nvSpPr>
          <p:spPr bwMode="auto">
            <a:xfrm>
              <a:off x="2640" y="2320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8" name="Line 172"/>
            <p:cNvSpPr>
              <a:spLocks noChangeShapeType="1"/>
            </p:cNvSpPr>
            <p:nvPr/>
          </p:nvSpPr>
          <p:spPr bwMode="auto">
            <a:xfrm>
              <a:off x="2640" y="2544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9" name="Line 173"/>
            <p:cNvSpPr>
              <a:spLocks noChangeShapeType="1"/>
            </p:cNvSpPr>
            <p:nvPr/>
          </p:nvSpPr>
          <p:spPr bwMode="auto">
            <a:xfrm>
              <a:off x="2640" y="2745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0" name="Line 174"/>
            <p:cNvSpPr>
              <a:spLocks noChangeShapeType="1"/>
            </p:cNvSpPr>
            <p:nvPr/>
          </p:nvSpPr>
          <p:spPr bwMode="auto">
            <a:xfrm>
              <a:off x="2640" y="2969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1" name="Line 175"/>
            <p:cNvSpPr>
              <a:spLocks noChangeShapeType="1"/>
            </p:cNvSpPr>
            <p:nvPr/>
          </p:nvSpPr>
          <p:spPr bwMode="auto">
            <a:xfrm>
              <a:off x="2640" y="3193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2" name="Line 176"/>
            <p:cNvSpPr>
              <a:spLocks noChangeShapeType="1"/>
            </p:cNvSpPr>
            <p:nvPr/>
          </p:nvSpPr>
          <p:spPr bwMode="auto">
            <a:xfrm>
              <a:off x="2640" y="3417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3" name="Line 177"/>
            <p:cNvSpPr>
              <a:spLocks noChangeShapeType="1"/>
            </p:cNvSpPr>
            <p:nvPr/>
          </p:nvSpPr>
          <p:spPr bwMode="auto">
            <a:xfrm>
              <a:off x="2640" y="3641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4" name="Line 178"/>
            <p:cNvSpPr>
              <a:spLocks noChangeShapeType="1"/>
            </p:cNvSpPr>
            <p:nvPr/>
          </p:nvSpPr>
          <p:spPr bwMode="auto">
            <a:xfrm>
              <a:off x="288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5" name="Line 179"/>
            <p:cNvSpPr>
              <a:spLocks noChangeShapeType="1"/>
            </p:cNvSpPr>
            <p:nvPr/>
          </p:nvSpPr>
          <p:spPr bwMode="auto">
            <a:xfrm>
              <a:off x="3128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6" name="Line 180"/>
            <p:cNvSpPr>
              <a:spLocks noChangeShapeType="1"/>
            </p:cNvSpPr>
            <p:nvPr/>
          </p:nvSpPr>
          <p:spPr bwMode="auto">
            <a:xfrm>
              <a:off x="3372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7" name="Line 181"/>
            <p:cNvSpPr>
              <a:spLocks noChangeShapeType="1"/>
            </p:cNvSpPr>
            <p:nvPr/>
          </p:nvSpPr>
          <p:spPr bwMode="auto">
            <a:xfrm>
              <a:off x="3616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8" name="Line 182"/>
            <p:cNvSpPr>
              <a:spLocks noChangeShapeType="1"/>
            </p:cNvSpPr>
            <p:nvPr/>
          </p:nvSpPr>
          <p:spPr bwMode="auto">
            <a:xfrm>
              <a:off x="3860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9" name="Line 183"/>
            <p:cNvSpPr>
              <a:spLocks noChangeShapeType="1"/>
            </p:cNvSpPr>
            <p:nvPr/>
          </p:nvSpPr>
          <p:spPr bwMode="auto">
            <a:xfrm>
              <a:off x="410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0" name="Line 184"/>
            <p:cNvSpPr>
              <a:spLocks noChangeShapeType="1"/>
            </p:cNvSpPr>
            <p:nvPr/>
          </p:nvSpPr>
          <p:spPr bwMode="auto">
            <a:xfrm>
              <a:off x="4348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1" name="Line 185"/>
            <p:cNvSpPr>
              <a:spLocks noChangeShapeType="1"/>
            </p:cNvSpPr>
            <p:nvPr/>
          </p:nvSpPr>
          <p:spPr bwMode="auto">
            <a:xfrm>
              <a:off x="4592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2" name="Line 186"/>
            <p:cNvSpPr>
              <a:spLocks noChangeShapeType="1"/>
            </p:cNvSpPr>
            <p:nvPr/>
          </p:nvSpPr>
          <p:spPr bwMode="auto">
            <a:xfrm>
              <a:off x="4836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3" name="Line 187"/>
            <p:cNvSpPr>
              <a:spLocks noChangeShapeType="1"/>
            </p:cNvSpPr>
            <p:nvPr/>
          </p:nvSpPr>
          <p:spPr bwMode="auto">
            <a:xfrm>
              <a:off x="5080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4" name="Line 188"/>
            <p:cNvSpPr>
              <a:spLocks noChangeShapeType="1"/>
            </p:cNvSpPr>
            <p:nvPr/>
          </p:nvSpPr>
          <p:spPr bwMode="auto">
            <a:xfrm>
              <a:off x="532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5" name="Line 189"/>
            <p:cNvSpPr>
              <a:spLocks noChangeShapeType="1"/>
            </p:cNvSpPr>
            <p:nvPr/>
          </p:nvSpPr>
          <p:spPr bwMode="auto">
            <a:xfrm>
              <a:off x="2640" y="2544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6" name="Line 190"/>
            <p:cNvSpPr>
              <a:spLocks noChangeShapeType="1"/>
            </p:cNvSpPr>
            <p:nvPr/>
          </p:nvSpPr>
          <p:spPr bwMode="auto">
            <a:xfrm>
              <a:off x="2640" y="1200"/>
              <a:ext cx="0" cy="13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7" name="Line 191"/>
            <p:cNvSpPr>
              <a:spLocks noChangeShapeType="1"/>
            </p:cNvSpPr>
            <p:nvPr/>
          </p:nvSpPr>
          <p:spPr bwMode="auto">
            <a:xfrm>
              <a:off x="2640" y="2745"/>
              <a:ext cx="0" cy="11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8" name="Line 192"/>
            <p:cNvSpPr>
              <a:spLocks noChangeShapeType="1"/>
            </p:cNvSpPr>
            <p:nvPr/>
          </p:nvSpPr>
          <p:spPr bwMode="auto">
            <a:xfrm>
              <a:off x="5568" y="2544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9" name="Line 193"/>
            <p:cNvSpPr>
              <a:spLocks noChangeShapeType="1"/>
            </p:cNvSpPr>
            <p:nvPr/>
          </p:nvSpPr>
          <p:spPr bwMode="auto">
            <a:xfrm>
              <a:off x="5568" y="1200"/>
              <a:ext cx="0" cy="13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0" name="Line 194"/>
            <p:cNvSpPr>
              <a:spLocks noChangeShapeType="1"/>
            </p:cNvSpPr>
            <p:nvPr/>
          </p:nvSpPr>
          <p:spPr bwMode="auto">
            <a:xfrm>
              <a:off x="5568" y="2745"/>
              <a:ext cx="0" cy="11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1" name="Line 195"/>
            <p:cNvSpPr>
              <a:spLocks noChangeShapeType="1"/>
            </p:cNvSpPr>
            <p:nvPr/>
          </p:nvSpPr>
          <p:spPr bwMode="auto">
            <a:xfrm>
              <a:off x="3860" y="1200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2" name="Line 196"/>
            <p:cNvSpPr>
              <a:spLocks noChangeShapeType="1"/>
            </p:cNvSpPr>
            <p:nvPr/>
          </p:nvSpPr>
          <p:spPr bwMode="auto">
            <a:xfrm>
              <a:off x="2640" y="1200"/>
              <a:ext cx="12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3" name="Line 197"/>
            <p:cNvSpPr>
              <a:spLocks noChangeShapeType="1"/>
            </p:cNvSpPr>
            <p:nvPr/>
          </p:nvSpPr>
          <p:spPr bwMode="auto">
            <a:xfrm>
              <a:off x="4104" y="1200"/>
              <a:ext cx="14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4" name="Line 198"/>
            <p:cNvSpPr>
              <a:spLocks noChangeShapeType="1"/>
            </p:cNvSpPr>
            <p:nvPr/>
          </p:nvSpPr>
          <p:spPr bwMode="auto">
            <a:xfrm>
              <a:off x="3860" y="3865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5" name="Line 199"/>
            <p:cNvSpPr>
              <a:spLocks noChangeShapeType="1"/>
            </p:cNvSpPr>
            <p:nvPr/>
          </p:nvSpPr>
          <p:spPr bwMode="auto">
            <a:xfrm>
              <a:off x="2640" y="3865"/>
              <a:ext cx="12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6" name="Line 200"/>
            <p:cNvSpPr>
              <a:spLocks noChangeShapeType="1"/>
            </p:cNvSpPr>
            <p:nvPr/>
          </p:nvSpPr>
          <p:spPr bwMode="auto">
            <a:xfrm>
              <a:off x="4104" y="3865"/>
              <a:ext cx="14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7" name="Line 201"/>
            <p:cNvSpPr>
              <a:spLocks noChangeShapeType="1"/>
            </p:cNvSpPr>
            <p:nvPr/>
          </p:nvSpPr>
          <p:spPr bwMode="auto">
            <a:xfrm flipV="1">
              <a:off x="4106" y="100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8" name="Line 202"/>
            <p:cNvSpPr>
              <a:spLocks noChangeShapeType="1"/>
            </p:cNvSpPr>
            <p:nvPr/>
          </p:nvSpPr>
          <p:spPr bwMode="auto">
            <a:xfrm rot="5400000" flipV="1">
              <a:off x="5405" y="228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9" name="Text Box 203"/>
            <p:cNvSpPr txBox="1">
              <a:spLocks noChangeArrowheads="1"/>
            </p:cNvSpPr>
            <p:nvPr/>
          </p:nvSpPr>
          <p:spPr bwMode="auto">
            <a:xfrm>
              <a:off x="4131" y="937"/>
              <a:ext cx="36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i="1"/>
                <a:t>y</a:t>
              </a:r>
            </a:p>
          </p:txBody>
        </p:sp>
        <p:sp>
          <p:nvSpPr>
            <p:cNvPr id="9420" name="Text Box 204"/>
            <p:cNvSpPr txBox="1">
              <a:spLocks noChangeArrowheads="1"/>
            </p:cNvSpPr>
            <p:nvPr/>
          </p:nvSpPr>
          <p:spPr bwMode="auto">
            <a:xfrm>
              <a:off x="5579" y="2546"/>
              <a:ext cx="36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i="1"/>
                <a:t>x</a:t>
              </a:r>
            </a:p>
          </p:txBody>
        </p:sp>
      </p:grpSp>
      <p:sp>
        <p:nvSpPr>
          <p:cNvPr id="9423" name="Line 207"/>
          <p:cNvSpPr>
            <a:spLocks noChangeShapeType="1"/>
          </p:cNvSpPr>
          <p:nvPr/>
        </p:nvSpPr>
        <p:spPr bwMode="auto">
          <a:xfrm>
            <a:off x="6599555" y="1430338"/>
            <a:ext cx="0" cy="5149850"/>
          </a:xfrm>
          <a:prstGeom prst="line">
            <a:avLst/>
          </a:prstGeom>
          <a:noFill/>
          <a:ln w="57150">
            <a:solidFill>
              <a:srgbClr val="FF0066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81" name="Text Box 265"/>
          <p:cNvSpPr txBox="1">
            <a:spLocks noChangeArrowheads="1"/>
          </p:cNvSpPr>
          <p:nvPr/>
        </p:nvSpPr>
        <p:spPr bwMode="auto">
          <a:xfrm>
            <a:off x="4578350" y="5943600"/>
            <a:ext cx="4095750" cy="396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Thus the line of symmetry is </a:t>
            </a:r>
            <a:r>
              <a:rPr lang="en-US" i="1" dirty="0"/>
              <a:t>x</a:t>
            </a:r>
            <a:r>
              <a:rPr lang="en-US" dirty="0"/>
              <a:t> = </a:t>
            </a:r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200" name="Object 199"/>
          <p:cNvGraphicFramePr>
            <a:graphicFrameLocks noChangeAspect="1"/>
          </p:cNvGraphicFramePr>
          <p:nvPr/>
        </p:nvGraphicFramePr>
        <p:xfrm>
          <a:off x="512763" y="3352800"/>
          <a:ext cx="2752725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3" imgW="1562040" imgH="419040" progId="Equation.3">
                  <p:embed/>
                </p:oleObj>
              </mc:Choice>
              <mc:Fallback>
                <p:oleObj name="Equation" r:id="rId3" imgW="1562040" imgH="4190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3352800"/>
                        <a:ext cx="2752725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  <p:bldP spid="9219" grpId="0" autoUpdateAnimBg="0"/>
      <p:bldP spid="9423" grpId="0" animBg="1"/>
      <p:bldP spid="9481" grpId="0" animBg="1" autoUpdateAnimBg="0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1240</Words>
  <Application>Microsoft Office PowerPoint</Application>
  <PresentationFormat>On-screen Show (4:3)</PresentationFormat>
  <Paragraphs>192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Custom Design</vt:lpstr>
      <vt:lpstr>Office Theme</vt:lpstr>
      <vt:lpstr>Equation</vt:lpstr>
      <vt:lpstr>Graphing Quadratic Functions</vt:lpstr>
      <vt:lpstr>Quadratic Functions</vt:lpstr>
      <vt:lpstr>Standard Form</vt:lpstr>
      <vt:lpstr>Line of Symmetry</vt:lpstr>
      <vt:lpstr>Finding the Line of Symmetry</vt:lpstr>
      <vt:lpstr>Finding the Vertex</vt:lpstr>
      <vt:lpstr>A Quadratic Function in Standard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Width of a parabola</vt:lpstr>
      <vt:lpstr>A Quadratic Function in Vertex Form</vt:lpstr>
      <vt:lpstr>f(x) = -2(x – 1)2 + 3</vt:lpstr>
      <vt:lpstr>f(x) = -2(x – 1)2 + 3</vt:lpstr>
      <vt:lpstr>f(x) = (1/2)(x + 2)2 -1</vt:lpstr>
      <vt:lpstr>f(x) = (1/2)(x + 2)2 -1</vt:lpstr>
      <vt:lpstr>Solving Quadratic Equations using a graph…</vt:lpstr>
      <vt:lpstr>Find the solutions for the following quadratic equations.</vt:lpstr>
      <vt:lpstr>2.</vt:lpstr>
      <vt:lpstr>3.</vt:lpstr>
      <vt:lpstr>Factoring</vt:lpstr>
      <vt:lpstr>Y = x^2 – 5x + 6</vt:lpstr>
      <vt:lpstr>Y = x^2 – x - 20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Quadratic Functions</dc:title>
  <dc:creator>Chrystal</dc:creator>
  <cp:lastModifiedBy>Chrystal Brinson</cp:lastModifiedBy>
  <cp:revision>49</cp:revision>
  <dcterms:modified xsi:type="dcterms:W3CDTF">2014-02-04T18:36:23Z</dcterms:modified>
</cp:coreProperties>
</file>