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887FCF2-2594-4037-8D75-C90F65B359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3E915-9D8E-4EF9-9B9E-C483211D2A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2A1DD-409D-4997-851D-DEBCD58455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07BEF-7287-4A66-A052-BDE42577FA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83975-F55A-4847-83CD-A2E97E95A4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0B60C-05EA-43DD-B019-EB95A64B9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FC646-4769-45BF-A1B6-DB8D0810A0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A5782-E73A-40BA-9AD8-6C7436720F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66C0C-BB9E-4136-99CB-EC175949B9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A512C6-FB2D-4373-9BBF-7160FAEC88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D7B81-2140-41B2-8394-0C45EF7160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A790D7-EA22-4815-9667-475128331B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33400"/>
            <a:ext cx="6911975" cy="446563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8600" dirty="0" err="1" smtClean="0">
                <a:latin typeface="OCR A Extended" pitchFamily="50" charset="0"/>
              </a:rPr>
              <a:t>Completingthe</a:t>
            </a:r>
            <a:r>
              <a:rPr lang="en-US" sz="8600" dirty="0" smtClean="0">
                <a:latin typeface="OCR A Extended" pitchFamily="50" charset="0"/>
              </a:rPr>
              <a:t> </a:t>
            </a:r>
            <a:endParaRPr lang="en-US" sz="8600" dirty="0" smtClean="0">
              <a:latin typeface="OCR A Extended" pitchFamily="50" charset="0"/>
            </a:endParaRPr>
          </a:p>
          <a:p>
            <a:pPr eaLnBrk="1" hangingPunct="1"/>
            <a:r>
              <a:rPr lang="en-US" sz="8600" dirty="0" smtClean="0">
                <a:latin typeface="OCR A Extended" pitchFamily="50" charset="0"/>
              </a:rPr>
              <a:t>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What are Perfect Square Trinomials? </a:t>
            </a:r>
            <a:endParaRPr lang="en-US" dirty="0">
              <a:latin typeface="+mn-lt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828800" y="1981200"/>
            <a:ext cx="670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  <a:cs typeface="+mn-cs"/>
              </a:rPr>
              <a:t>Let’s begin by simplifying a few binomials.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latin typeface="+mn-lt"/>
                <a:cs typeface="+mn-cs"/>
              </a:rPr>
              <a:t>Simplify </a:t>
            </a:r>
            <a:r>
              <a:rPr lang="en-US" sz="3200" kern="0" dirty="0">
                <a:latin typeface="+mn-lt"/>
                <a:cs typeface="+mn-cs"/>
              </a:rPr>
              <a:t>each.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en-US" sz="3200" kern="0" dirty="0">
                <a:latin typeface="+mn-lt"/>
                <a:cs typeface="+mn-cs"/>
              </a:rPr>
              <a:t>(x + 4)</a:t>
            </a:r>
            <a:r>
              <a:rPr lang="en-US" sz="3200" kern="0" baseline="30000" dirty="0">
                <a:latin typeface="+mn-lt"/>
                <a:cs typeface="+mn-cs"/>
              </a:rPr>
              <a:t>2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en-US" sz="3200" kern="0" dirty="0">
                <a:latin typeface="+mn-lt"/>
                <a:cs typeface="+mn-cs"/>
              </a:rPr>
              <a:t>(x – 7)</a:t>
            </a:r>
            <a:r>
              <a:rPr lang="en-US" sz="3200" kern="0" baseline="30000" dirty="0">
                <a:latin typeface="+mn-lt"/>
                <a:cs typeface="+mn-cs"/>
              </a:rPr>
              <a:t>2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en-US" sz="3200" kern="0" dirty="0">
                <a:latin typeface="+mn-lt"/>
                <a:cs typeface="+mn-cs"/>
              </a:rPr>
              <a:t>(2x + 1)</a:t>
            </a:r>
            <a:r>
              <a:rPr lang="en-US" sz="3200" kern="0" baseline="30000" dirty="0">
                <a:latin typeface="+mn-lt"/>
                <a:cs typeface="+mn-cs"/>
              </a:rPr>
              <a:t>2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en-US" sz="3200" kern="0" dirty="0">
                <a:latin typeface="+mn-lt"/>
                <a:cs typeface="+mn-cs"/>
              </a:rPr>
              <a:t>(3x – 4)</a:t>
            </a:r>
            <a:r>
              <a:rPr lang="en-US" sz="3200" kern="0" baseline="30000" dirty="0">
                <a:latin typeface="+mn-lt"/>
                <a:cs typeface="+mn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 bwMode="auto">
          <a:xfrm>
            <a:off x="1905000" y="2057400"/>
            <a:ext cx="67119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en-US" sz="2400" kern="0" dirty="0">
                <a:latin typeface="Palatino Linotype" pitchFamily="18" charset="0"/>
                <a:cs typeface="+mn-cs"/>
              </a:rPr>
              <a:t>(x + 4)</a:t>
            </a:r>
            <a:r>
              <a:rPr lang="en-US" sz="2400" kern="0" baseline="30000" dirty="0">
                <a:latin typeface="Palatino Linotype" pitchFamily="18" charset="0"/>
                <a:cs typeface="+mn-cs"/>
              </a:rPr>
              <a:t>2</a:t>
            </a:r>
            <a:r>
              <a:rPr lang="en-US" sz="2400" kern="0" dirty="0">
                <a:latin typeface="Palatino Linotype" pitchFamily="18" charset="0"/>
                <a:cs typeface="+mn-cs"/>
              </a:rPr>
              <a:t>  =  x</a:t>
            </a:r>
            <a:r>
              <a:rPr lang="en-US" sz="2400" kern="0" baseline="30000" dirty="0">
                <a:latin typeface="Palatino Linotype" pitchFamily="18" charset="0"/>
                <a:cs typeface="+mn-cs"/>
              </a:rPr>
              <a:t>2</a:t>
            </a:r>
            <a:r>
              <a:rPr lang="en-US" sz="2400" kern="0" dirty="0">
                <a:latin typeface="Palatino Linotype" pitchFamily="18" charset="0"/>
                <a:cs typeface="+mn-cs"/>
              </a:rPr>
              <a:t> + 4x + 4x + 16 </a:t>
            </a:r>
            <a:r>
              <a:rPr lang="en-US" sz="2400" kern="0" dirty="0">
                <a:latin typeface="Palatino Linotype" pitchFamily="18" charset="0"/>
                <a:cs typeface="+mn-cs"/>
                <a:sym typeface="Wingdings" pitchFamily="2" charset="2"/>
              </a:rPr>
              <a:t></a:t>
            </a:r>
            <a:r>
              <a:rPr lang="en-US" sz="2400" b="1" kern="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x</a:t>
            </a:r>
            <a:r>
              <a:rPr lang="en-US" sz="2400" b="1" kern="0" baseline="3000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2</a:t>
            </a:r>
            <a:r>
              <a:rPr lang="en-US" sz="2400" b="1" kern="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 + 8x + 16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endParaRPr lang="en-US" sz="2400" b="1" kern="0" baseline="30000" dirty="0">
              <a:solidFill>
                <a:srgbClr val="0070C0"/>
              </a:solidFill>
              <a:latin typeface="Palatino Linotype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endParaRPr lang="en-US" sz="2400" b="1" kern="0" baseline="30000" dirty="0">
              <a:solidFill>
                <a:srgbClr val="0070C0"/>
              </a:solidFill>
              <a:latin typeface="Palatino Linotype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en-US" sz="2400" kern="0" dirty="0">
                <a:latin typeface="Palatino Linotype" pitchFamily="18" charset="0"/>
                <a:cs typeface="+mn-cs"/>
              </a:rPr>
              <a:t>(x – 7)</a:t>
            </a:r>
            <a:r>
              <a:rPr lang="en-US" sz="2400" kern="0" baseline="30000" dirty="0">
                <a:latin typeface="Palatino Linotype" pitchFamily="18" charset="0"/>
                <a:cs typeface="+mn-cs"/>
              </a:rPr>
              <a:t>2    =  </a:t>
            </a:r>
            <a:r>
              <a:rPr lang="en-US" sz="2400" kern="0" dirty="0">
                <a:latin typeface="Palatino Linotype" pitchFamily="18" charset="0"/>
                <a:cs typeface="+mn-cs"/>
              </a:rPr>
              <a:t>x</a:t>
            </a:r>
            <a:r>
              <a:rPr lang="en-US" sz="2400" kern="0" baseline="30000" dirty="0">
                <a:latin typeface="Palatino Linotype" pitchFamily="18" charset="0"/>
                <a:cs typeface="+mn-cs"/>
              </a:rPr>
              <a:t>2</a:t>
            </a:r>
            <a:r>
              <a:rPr lang="en-US" sz="2400" kern="0" dirty="0">
                <a:latin typeface="Palatino Linotype" pitchFamily="18" charset="0"/>
                <a:cs typeface="+mn-cs"/>
              </a:rPr>
              <a:t> – 7x – 7x + 49 </a:t>
            </a:r>
            <a:r>
              <a:rPr lang="en-US" sz="2400" kern="0" dirty="0">
                <a:latin typeface="Palatino Linotype" pitchFamily="18" charset="0"/>
                <a:cs typeface="+mn-cs"/>
                <a:sym typeface="Wingdings" pitchFamily="2" charset="2"/>
              </a:rPr>
              <a:t></a:t>
            </a:r>
            <a:r>
              <a:rPr lang="en-US" sz="2400" b="1" kern="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x</a:t>
            </a:r>
            <a:r>
              <a:rPr lang="en-US" sz="2400" b="1" kern="0" baseline="3000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2</a:t>
            </a:r>
            <a:r>
              <a:rPr lang="en-US" sz="2400" b="1" kern="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 – 14x + 49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endParaRPr lang="en-US" sz="2400" b="1" kern="0" baseline="30000" dirty="0">
              <a:solidFill>
                <a:srgbClr val="0070C0"/>
              </a:solidFill>
              <a:latin typeface="Palatino Linotype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endParaRPr lang="en-US" sz="2400" b="1" kern="0" baseline="30000" dirty="0">
              <a:solidFill>
                <a:srgbClr val="0070C0"/>
              </a:solidFill>
              <a:latin typeface="Palatino Linotype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en-US" sz="2400" kern="0" dirty="0">
                <a:latin typeface="Palatino Linotype" pitchFamily="18" charset="0"/>
                <a:cs typeface="+mn-cs"/>
              </a:rPr>
              <a:t>(2x + 1)</a:t>
            </a:r>
            <a:r>
              <a:rPr lang="en-US" sz="2400" kern="0" baseline="30000" dirty="0">
                <a:latin typeface="Palatino Linotype" pitchFamily="18" charset="0"/>
                <a:cs typeface="+mn-cs"/>
              </a:rPr>
              <a:t>2  </a:t>
            </a:r>
            <a:r>
              <a:rPr lang="en-US" sz="2400" kern="0" dirty="0">
                <a:latin typeface="Palatino Linotype" pitchFamily="18" charset="0"/>
                <a:cs typeface="+mn-cs"/>
              </a:rPr>
              <a:t> = 4x</a:t>
            </a:r>
            <a:r>
              <a:rPr lang="en-US" sz="2400" kern="0" baseline="30000" dirty="0">
                <a:latin typeface="Palatino Linotype" pitchFamily="18" charset="0"/>
                <a:cs typeface="+mn-cs"/>
              </a:rPr>
              <a:t>2</a:t>
            </a:r>
            <a:r>
              <a:rPr lang="en-US" sz="2400" kern="0" dirty="0">
                <a:latin typeface="Palatino Linotype" pitchFamily="18" charset="0"/>
                <a:cs typeface="+mn-cs"/>
              </a:rPr>
              <a:t> + 2x + 2x + 1 </a:t>
            </a:r>
            <a:r>
              <a:rPr lang="en-US" sz="2400" kern="0" dirty="0">
                <a:latin typeface="Palatino Linotype" pitchFamily="18" charset="0"/>
                <a:cs typeface="+mn-cs"/>
                <a:sym typeface="Wingdings" pitchFamily="2" charset="2"/>
              </a:rPr>
              <a:t> </a:t>
            </a:r>
            <a:r>
              <a:rPr lang="en-US" sz="2400" b="1" kern="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4x</a:t>
            </a:r>
            <a:r>
              <a:rPr lang="en-US" sz="2400" b="1" kern="0" baseline="3000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2</a:t>
            </a:r>
            <a:r>
              <a:rPr lang="en-US" sz="2400" b="1" kern="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 + 4x + 1</a:t>
            </a: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endParaRPr lang="en-US" sz="2400" b="1" kern="0" baseline="30000" dirty="0">
              <a:solidFill>
                <a:srgbClr val="0070C0"/>
              </a:solidFill>
              <a:latin typeface="Palatino Linotype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endParaRPr lang="en-US" sz="2400" b="1" kern="0" baseline="30000" dirty="0">
              <a:solidFill>
                <a:srgbClr val="0070C0"/>
              </a:solidFill>
              <a:latin typeface="Palatino Linotype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Calibri" pitchFamily="34" charset="0"/>
              <a:buAutoNum type="arabicPeriod"/>
              <a:defRPr/>
            </a:pPr>
            <a:r>
              <a:rPr lang="en-US" sz="2400" kern="0" dirty="0">
                <a:latin typeface="Palatino Linotype" pitchFamily="18" charset="0"/>
                <a:cs typeface="+mn-cs"/>
              </a:rPr>
              <a:t>(3x – 4)</a:t>
            </a:r>
            <a:r>
              <a:rPr lang="en-US" sz="2400" kern="0" baseline="30000" dirty="0">
                <a:latin typeface="Palatino Linotype" pitchFamily="18" charset="0"/>
                <a:cs typeface="+mn-cs"/>
              </a:rPr>
              <a:t>2    =  </a:t>
            </a:r>
            <a:r>
              <a:rPr lang="en-US" sz="2400" kern="0" dirty="0">
                <a:latin typeface="Palatino Linotype" pitchFamily="18" charset="0"/>
                <a:cs typeface="+mn-cs"/>
              </a:rPr>
              <a:t>9x</a:t>
            </a:r>
            <a:r>
              <a:rPr lang="en-US" sz="2400" kern="0" baseline="30000" dirty="0">
                <a:latin typeface="Palatino Linotype" pitchFamily="18" charset="0"/>
                <a:cs typeface="+mn-cs"/>
              </a:rPr>
              <a:t>2</a:t>
            </a:r>
            <a:r>
              <a:rPr lang="en-US" sz="2400" kern="0" dirty="0">
                <a:latin typeface="Palatino Linotype" pitchFamily="18" charset="0"/>
                <a:cs typeface="+mn-cs"/>
              </a:rPr>
              <a:t> – 12x – 12 + 16 </a:t>
            </a:r>
            <a:r>
              <a:rPr lang="en-US" sz="2400" kern="0" dirty="0">
                <a:latin typeface="Palatino Linotype" pitchFamily="18" charset="0"/>
                <a:cs typeface="+mn-cs"/>
                <a:sym typeface="Wingdings" pitchFamily="2" charset="2"/>
              </a:rPr>
              <a:t> </a:t>
            </a:r>
            <a:r>
              <a:rPr lang="en-US" sz="2400" b="1" kern="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9x</a:t>
            </a:r>
            <a:r>
              <a:rPr lang="en-US" sz="2400" b="1" kern="0" baseline="3000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2</a:t>
            </a:r>
            <a:r>
              <a:rPr lang="en-US" sz="2400" b="1" kern="0" dirty="0">
                <a:solidFill>
                  <a:srgbClr val="0070C0"/>
                </a:solidFill>
                <a:latin typeface="Palatino Linotype" pitchFamily="18" charset="0"/>
                <a:cs typeface="+mn-cs"/>
                <a:sym typeface="Wingdings" pitchFamily="2" charset="2"/>
              </a:rPr>
              <a:t> – 24x + 16</a:t>
            </a:r>
            <a:endParaRPr lang="en-US" sz="2400" b="1" kern="0" dirty="0">
              <a:solidFill>
                <a:srgbClr val="0070C0"/>
              </a:solidFill>
              <a:latin typeface="Palatino Linotype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676400" y="1524000"/>
            <a:ext cx="7245350" cy="5029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b="1" kern="0" dirty="0">
              <a:solidFill>
                <a:schemeClr val="accent1"/>
              </a:solidFill>
              <a:latin typeface="Palatino Linotype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b="1" kern="0" dirty="0">
                <a:solidFill>
                  <a:srgbClr val="0070C0"/>
                </a:solidFill>
                <a:latin typeface="Palatino Linotype" pitchFamily="18" charset="0"/>
                <a:cs typeface="+mn-cs"/>
              </a:rPr>
              <a:t>Perfect Square Trinomials </a:t>
            </a:r>
            <a:r>
              <a:rPr lang="en-US" sz="3200" kern="0" dirty="0">
                <a:latin typeface="Palatino Linotype" pitchFamily="18" charset="0"/>
                <a:cs typeface="+mn-cs"/>
              </a:rPr>
              <a:t>are trinomials of the form </a:t>
            </a:r>
            <a:r>
              <a:rPr lang="en-US" sz="3200" i="1" kern="0" dirty="0">
                <a:latin typeface="Palatino Linotype" pitchFamily="18" charset="0"/>
                <a:cs typeface="+mn-cs"/>
              </a:rPr>
              <a:t>a</a:t>
            </a:r>
            <a:r>
              <a:rPr lang="en-US" sz="3200" kern="0" baseline="30000" dirty="0">
                <a:latin typeface="Palatino Linotype" pitchFamily="18" charset="0"/>
                <a:cs typeface="+mn-cs"/>
              </a:rPr>
              <a:t>2</a:t>
            </a:r>
            <a:r>
              <a:rPr lang="en-US" sz="3200" kern="0" dirty="0">
                <a:latin typeface="Palatino Linotype" pitchFamily="18" charset="0"/>
                <a:cs typeface="+mn-cs"/>
              </a:rPr>
              <a:t> ± 2</a:t>
            </a:r>
            <a:r>
              <a:rPr lang="en-US" sz="3200" i="1" kern="0" dirty="0">
                <a:latin typeface="Palatino Linotype" pitchFamily="18" charset="0"/>
                <a:cs typeface="+mn-cs"/>
              </a:rPr>
              <a:t>ab</a:t>
            </a:r>
            <a:r>
              <a:rPr lang="en-US" sz="3200" kern="0" dirty="0">
                <a:latin typeface="Palatino Linotype" pitchFamily="18" charset="0"/>
                <a:cs typeface="+mn-cs"/>
              </a:rPr>
              <a:t> + </a:t>
            </a:r>
            <a:r>
              <a:rPr lang="en-US" sz="3200" i="1" kern="0" dirty="0">
                <a:latin typeface="Palatino Linotype" pitchFamily="18" charset="0"/>
                <a:cs typeface="+mn-cs"/>
              </a:rPr>
              <a:t>b</a:t>
            </a:r>
            <a:r>
              <a:rPr lang="en-US" sz="3200" kern="0" baseline="30000" dirty="0">
                <a:latin typeface="Palatino Linotype" pitchFamily="18" charset="0"/>
                <a:cs typeface="+mn-cs"/>
              </a:rPr>
              <a:t>2</a:t>
            </a:r>
            <a:r>
              <a:rPr lang="en-US" sz="3200" kern="0" dirty="0">
                <a:latin typeface="Palatino Linotype" pitchFamily="18" charset="0"/>
                <a:cs typeface="+mn-cs"/>
              </a:rPr>
              <a:t>, which can be expressed as squares of binomials.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Palatino Linotype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Palatino Linotype" pitchFamily="18" charset="0"/>
                <a:cs typeface="+mn-cs"/>
              </a:rPr>
              <a:t>When Perfect Square Trinomials are factored, the factored form is (a ± b)</a:t>
            </a:r>
            <a:r>
              <a:rPr lang="en-US" sz="3200" kern="0" baseline="30000" dirty="0">
                <a:latin typeface="Palatino Linotype" pitchFamily="18" charset="0"/>
                <a:cs typeface="+mn-cs"/>
              </a:rPr>
              <a:t>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457200"/>
            <a:ext cx="449580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400" i="1" kern="0" dirty="0">
                <a:latin typeface="Palatino Linotype" pitchFamily="18" charset="0"/>
                <a:cs typeface="+mn-cs"/>
              </a:rPr>
              <a:t>a</a:t>
            </a:r>
            <a:r>
              <a:rPr lang="en-US" sz="4400" kern="0" baseline="30000" dirty="0">
                <a:latin typeface="Palatino Linotype" pitchFamily="18" charset="0"/>
                <a:cs typeface="+mn-cs"/>
              </a:rPr>
              <a:t>2</a:t>
            </a:r>
            <a:r>
              <a:rPr lang="en-US" sz="4400" kern="0" dirty="0">
                <a:latin typeface="Palatino Linotype" pitchFamily="18" charset="0"/>
                <a:cs typeface="+mn-cs"/>
              </a:rPr>
              <a:t> ± 2</a:t>
            </a:r>
            <a:r>
              <a:rPr lang="en-US" sz="4400" i="1" kern="0" dirty="0">
                <a:latin typeface="Palatino Linotype" pitchFamily="18" charset="0"/>
                <a:cs typeface="+mn-cs"/>
              </a:rPr>
              <a:t>ab</a:t>
            </a:r>
            <a:r>
              <a:rPr lang="en-US" sz="4400" kern="0" dirty="0">
                <a:latin typeface="Palatino Linotype" pitchFamily="18" charset="0"/>
                <a:cs typeface="+mn-cs"/>
              </a:rPr>
              <a:t> + </a:t>
            </a:r>
            <a:r>
              <a:rPr lang="en-US" sz="4400" i="1" kern="0" dirty="0">
                <a:latin typeface="Palatino Linotype" pitchFamily="18" charset="0"/>
                <a:cs typeface="+mn-cs"/>
              </a:rPr>
              <a:t>b</a:t>
            </a:r>
            <a:r>
              <a:rPr lang="en-US" sz="4400" kern="0" baseline="30000" dirty="0">
                <a:latin typeface="Palatino Linotype" pitchFamily="18" charset="0"/>
                <a:cs typeface="+mn-cs"/>
              </a:rPr>
              <a:t>2</a:t>
            </a:r>
            <a:endParaRPr lang="en-US" sz="4400" dirty="0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1447800"/>
            <a:ext cx="6556375" cy="5410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CR A Extended" pitchFamily="50" charset="0"/>
                <a:ea typeface="+mj-ea"/>
                <a:cs typeface="+mj-cs"/>
              </a:rPr>
              <a:t>Knowing the previous information will help us when </a:t>
            </a:r>
            <a:r>
              <a:rPr lang="en-US" sz="4400" b="1" u="sng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CR A Extended" pitchFamily="50" charset="0"/>
                <a:ea typeface="+mj-ea"/>
                <a:cs typeface="+mj-cs"/>
              </a:rPr>
              <a:t>Completing the Square</a:t>
            </a: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752600" y="5934075"/>
            <a:ext cx="7391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It is very important to understand how to Complete the Square as you will be using this method in other modules!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00200" y="304800"/>
            <a:ext cx="75438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Example 1: Factor x</a:t>
            </a:r>
            <a:r>
              <a:rPr lang="en-US" sz="2000" kern="0" baseline="30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+ 6x + 9 = 0 using </a:t>
            </a:r>
            <a:r>
              <a:rPr lang="en-US" sz="2000" u="sng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Completing the Square</a:t>
            </a:r>
            <a:r>
              <a:rPr lang="en-US" sz="2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52600" y="914400"/>
            <a:ext cx="716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>
                <a:latin typeface="Palatino Linotype" pitchFamily="18" charset="0"/>
              </a:rPr>
              <a:t>You can probably look at this problem and know what the answer will be, BUT let’s Factor using Completing the Square!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1600200"/>
            <a:ext cx="701040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Palatino Linotype" pitchFamily="18" charset="0"/>
              </a:rPr>
              <a:t>Step 1</a:t>
            </a:r>
            <a:r>
              <a:rPr lang="en-US" b="1" dirty="0">
                <a:latin typeface="Palatino Linotype" pitchFamily="18" charset="0"/>
              </a:rPr>
              <a:t>:</a:t>
            </a:r>
            <a:r>
              <a:rPr lang="en-US" dirty="0">
                <a:latin typeface="Palatino Linotype" pitchFamily="18" charset="0"/>
              </a:rPr>
              <a:t> Move the +9 to the other side by subtracting (leave spaces as shown)</a:t>
            </a:r>
          </a:p>
          <a:p>
            <a:pPr>
              <a:defRPr/>
            </a:pPr>
            <a:r>
              <a:rPr lang="en-US" dirty="0">
                <a:latin typeface="Palatino Linotype" pitchFamily="18" charset="0"/>
              </a:rPr>
              <a:t>                          x</a:t>
            </a:r>
            <a:r>
              <a:rPr lang="en-US" baseline="30000" dirty="0">
                <a:latin typeface="Palatino Linotype" pitchFamily="18" charset="0"/>
              </a:rPr>
              <a:t>2</a:t>
            </a:r>
            <a:r>
              <a:rPr lang="en-US" dirty="0">
                <a:latin typeface="Palatino Linotype" pitchFamily="18" charset="0"/>
              </a:rPr>
              <a:t> + 6x + _____  = -9 +  ______ 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7400" y="2143125"/>
            <a:ext cx="228600" cy="22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2143125"/>
            <a:ext cx="228600" cy="22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676525"/>
            <a:ext cx="7010400" cy="923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Palatino Linotype" pitchFamily="18" charset="0"/>
              </a:rPr>
              <a:t>Step 2:</a:t>
            </a:r>
            <a:r>
              <a:rPr lang="en-US" dirty="0">
                <a:latin typeface="Palatino Linotype" pitchFamily="18" charset="0"/>
              </a:rPr>
              <a:t> “</a:t>
            </a:r>
            <a:r>
              <a:rPr lang="en-US" b="1" dirty="0">
                <a:solidFill>
                  <a:srgbClr val="FF0000"/>
                </a:solidFill>
                <a:latin typeface="Palatino Linotype" pitchFamily="18" charset="0"/>
              </a:rPr>
              <a:t>Take half and Square</a:t>
            </a:r>
            <a:r>
              <a:rPr lang="en-US" dirty="0">
                <a:latin typeface="Palatino Linotype" pitchFamily="18" charset="0"/>
              </a:rPr>
              <a:t>” the coefficient of the linear term, which is 6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.  </a:t>
            </a:r>
          </a:p>
          <a:p>
            <a:pPr>
              <a:defRPr/>
            </a:pPr>
            <a:r>
              <a:rPr lang="en-US" dirty="0">
                <a:latin typeface="Palatino Linotype" pitchFamily="18" charset="0"/>
              </a:rPr>
              <a:t>               Take half of 6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 which is 3, then square 3, which is 9.</a:t>
            </a:r>
          </a:p>
        </p:txBody>
      </p:sp>
      <p:sp>
        <p:nvSpPr>
          <p:cNvPr id="8" name="Oval 7"/>
          <p:cNvSpPr/>
          <p:nvPr/>
        </p:nvSpPr>
        <p:spPr>
          <a:xfrm>
            <a:off x="3886200" y="2143125"/>
            <a:ext cx="152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048000" y="2524125"/>
            <a:ext cx="9144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4"/>
          </p:cNvCxnSpPr>
          <p:nvPr/>
        </p:nvCxnSpPr>
        <p:spPr>
          <a:xfrm rot="16200000" flipH="1">
            <a:off x="3657600" y="2828925"/>
            <a:ext cx="762000" cy="152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3743325"/>
            <a:ext cx="7010400" cy="923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Palatino Linotype" pitchFamily="18" charset="0"/>
                <a:sym typeface="Wingdings" pitchFamily="2" charset="2"/>
              </a:rPr>
              <a:t>Step 3: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 Add that 9 to both sides (and place where the squares are)—</a:t>
            </a: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Palatino Linotype" pitchFamily="18" charset="0"/>
                <a:sym typeface="Wingdings" pitchFamily="2" charset="2"/>
              </a:rPr>
              <a:t>This step is legal because we are adding the same number to both sides.</a:t>
            </a:r>
          </a:p>
          <a:p>
            <a:pPr>
              <a:defRPr/>
            </a:pPr>
            <a:r>
              <a:rPr lang="en-US" dirty="0">
                <a:latin typeface="Palatino Linotype" pitchFamily="18" charset="0"/>
                <a:sym typeface="Wingdings" pitchFamily="2" charset="2"/>
              </a:rPr>
              <a:t>                                   x</a:t>
            </a:r>
            <a:r>
              <a:rPr lang="en-US" baseline="30000" dirty="0">
                <a:latin typeface="Palatino Linotype" pitchFamily="18" charset="0"/>
                <a:sym typeface="Wingdings" pitchFamily="2" charset="2"/>
              </a:rPr>
              <a:t>2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 + 6x + 9 = -9 + 9</a:t>
            </a:r>
          </a:p>
        </p:txBody>
      </p:sp>
      <p:sp>
        <p:nvSpPr>
          <p:cNvPr id="17" name="Oval 16"/>
          <p:cNvSpPr/>
          <p:nvPr/>
        </p:nvSpPr>
        <p:spPr>
          <a:xfrm>
            <a:off x="7696200" y="3209925"/>
            <a:ext cx="228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>
          <a:xfrm rot="10800000">
            <a:off x="4800600" y="2371725"/>
            <a:ext cx="2895600" cy="1028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6096000" y="2371725"/>
            <a:ext cx="1600200" cy="990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905000" y="4791075"/>
            <a:ext cx="7010400" cy="923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Palatino Linotype" pitchFamily="18" charset="0"/>
                <a:sym typeface="Wingdings" pitchFamily="2" charset="2"/>
              </a:rPr>
              <a:t>Step 4: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 Factor the left side of the equation and simplify the right side.</a:t>
            </a:r>
          </a:p>
          <a:p>
            <a:pPr>
              <a:defRPr/>
            </a:pPr>
            <a:r>
              <a:rPr lang="en-US" dirty="0">
                <a:latin typeface="Palatino Linotype" pitchFamily="18" charset="0"/>
                <a:sym typeface="Wingdings" pitchFamily="2" charset="2"/>
              </a:rPr>
              <a:t>                                         (x + 3)</a:t>
            </a:r>
            <a:r>
              <a:rPr lang="en-US" baseline="30000" dirty="0">
                <a:latin typeface="Palatino Linotype" pitchFamily="18" charset="0"/>
                <a:sym typeface="Wingdings" pitchFamily="2" charset="2"/>
              </a:rPr>
              <a:t>2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 = 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5000" y="5878513"/>
            <a:ext cx="7010400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Palatino Linotype" pitchFamily="18" charset="0"/>
                <a:sym typeface="Wingdings" pitchFamily="2" charset="2"/>
              </a:rPr>
              <a:t>Step 5: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 Take the Square Root of both sides, then solve for x.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95600" y="6400800"/>
            <a:ext cx="5035550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Palatino Linotype" pitchFamily="18" charset="0"/>
                <a:sym typeface="Wingdings" pitchFamily="2" charset="2"/>
              </a:rPr>
              <a:t>Step 6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: Solve for x:              x + 3 = 0   --&gt;      x = -3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7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"/>
          <p:cNvSpPr>
            <a:spLocks noChangeArrowheads="1"/>
          </p:cNvSpPr>
          <p:nvPr/>
        </p:nvSpPr>
        <p:spPr bwMode="auto">
          <a:xfrm>
            <a:off x="1752600" y="685800"/>
            <a:ext cx="739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Example 2: Factor x</a:t>
            </a:r>
            <a:r>
              <a:rPr lang="en-US" sz="2000" baseline="30000"/>
              <a:t>2</a:t>
            </a:r>
            <a:r>
              <a:rPr lang="en-US" sz="2000"/>
              <a:t> - 8x + 4 = 0 using </a:t>
            </a:r>
            <a:r>
              <a:rPr lang="en-US" sz="2000" u="sng"/>
              <a:t>Completing the Square</a:t>
            </a:r>
            <a:r>
              <a:rPr lang="en-US" sz="200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1600200"/>
            <a:ext cx="7086600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Palatino Linotype" pitchFamily="18" charset="0"/>
              </a:rPr>
              <a:t>Step 1: Move the +4 to the other side (by subtracting 4).</a:t>
            </a:r>
          </a:p>
          <a:p>
            <a:pPr marL="514350" indent="-514350">
              <a:defRPr/>
            </a:pPr>
            <a:r>
              <a:rPr lang="en-US" dirty="0">
                <a:latin typeface="Palatino Linotype" pitchFamily="18" charset="0"/>
              </a:rPr>
              <a:t>                  x</a:t>
            </a:r>
            <a:r>
              <a:rPr lang="en-US" baseline="30000" dirty="0">
                <a:latin typeface="Palatino Linotype" pitchFamily="18" charset="0"/>
              </a:rPr>
              <a:t>2</a:t>
            </a:r>
            <a:r>
              <a:rPr lang="en-US" dirty="0">
                <a:latin typeface="Palatino Linotype" pitchFamily="18" charset="0"/>
              </a:rPr>
              <a:t> - 8x + _____   = -4 + _____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1905000"/>
            <a:ext cx="228600" cy="22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905000"/>
            <a:ext cx="228600" cy="22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2362200"/>
            <a:ext cx="7086600" cy="12001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dirty="0">
                <a:latin typeface="Palatino Linotype" pitchFamily="18" charset="0"/>
              </a:rPr>
              <a:t>Step 2: “</a:t>
            </a:r>
            <a:r>
              <a:rPr lang="en-US" b="1" dirty="0">
                <a:solidFill>
                  <a:srgbClr val="FF0000"/>
                </a:solidFill>
                <a:latin typeface="Palatino Linotype" pitchFamily="18" charset="0"/>
              </a:rPr>
              <a:t>Take half and Square</a:t>
            </a:r>
            <a:r>
              <a:rPr lang="en-US" dirty="0">
                <a:latin typeface="Palatino Linotype" pitchFamily="18" charset="0"/>
              </a:rPr>
              <a:t>” the coefficient of the linear term, which is -8. </a:t>
            </a:r>
          </a:p>
          <a:p>
            <a:pPr marL="514350" indent="-514350">
              <a:defRPr/>
            </a:pPr>
            <a:r>
              <a:rPr lang="en-US" b="1" dirty="0">
                <a:solidFill>
                  <a:srgbClr val="FF0000"/>
                </a:solidFill>
                <a:latin typeface="Palatino Linotype" pitchFamily="18" charset="0"/>
              </a:rPr>
              <a:t>                 Take half                  and square</a:t>
            </a:r>
          </a:p>
          <a:p>
            <a:pPr marL="514350" indent="-514350">
              <a:defRPr/>
            </a:pPr>
            <a:r>
              <a:rPr lang="en-US" dirty="0">
                <a:latin typeface="Palatino Linotype" pitchFamily="18" charset="0"/>
              </a:rPr>
              <a:t> </a:t>
            </a:r>
            <a:endParaRPr lang="en-US" dirty="0">
              <a:latin typeface="Palatino Linotype" pitchFamily="18" charset="0"/>
              <a:sym typeface="Wingdings" pitchFamily="2" charset="2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962400" y="2819400"/>
          <a:ext cx="9906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571320" imgH="317160" progId="Equation.3">
                  <p:embed/>
                </p:oleObj>
              </mc:Choice>
              <mc:Fallback>
                <p:oleObj name="Equation" r:id="rId3" imgW="571320" imgH="317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19400"/>
                        <a:ext cx="99060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184900" y="2895600"/>
          <a:ext cx="9017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520560" imgH="203040" progId="Equation.3">
                  <p:embed/>
                </p:oleObj>
              </mc:Choice>
              <mc:Fallback>
                <p:oleObj name="Equation" r:id="rId5" imgW="520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2895600"/>
                        <a:ext cx="9017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905000" y="3657600"/>
            <a:ext cx="7086600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dirty="0">
                <a:latin typeface="Palatino Linotype" pitchFamily="18" charset="0"/>
                <a:sym typeface="Wingdings" pitchFamily="2" charset="2"/>
              </a:rPr>
              <a:t>Step 3: Add 16 to both side ( and place where the squares are).</a:t>
            </a:r>
          </a:p>
          <a:p>
            <a:pPr marL="514350" indent="-514350">
              <a:defRPr/>
            </a:pPr>
            <a:r>
              <a:rPr lang="en-US" dirty="0">
                <a:latin typeface="Palatino Linotype" pitchFamily="18" charset="0"/>
                <a:sym typeface="Wingdings" pitchFamily="2" charset="2"/>
              </a:rPr>
              <a:t>                                         x</a:t>
            </a:r>
            <a:r>
              <a:rPr lang="en-US" baseline="30000" dirty="0">
                <a:latin typeface="Palatino Linotype" pitchFamily="18" charset="0"/>
                <a:sym typeface="Wingdings" pitchFamily="2" charset="2"/>
              </a:rPr>
              <a:t>2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 - 8x + 16 = -4 + 16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0" y="4419600"/>
            <a:ext cx="7086600" cy="64611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dirty="0">
                <a:latin typeface="Palatino Linotype" pitchFamily="18" charset="0"/>
                <a:sym typeface="Wingdings" pitchFamily="2" charset="2"/>
              </a:rPr>
              <a:t>Step 4: Factor the left side and simplify the right side.</a:t>
            </a:r>
          </a:p>
          <a:p>
            <a:pPr marL="514350" indent="-514350">
              <a:defRPr/>
            </a:pPr>
            <a:r>
              <a:rPr lang="en-US" dirty="0">
                <a:latin typeface="Palatino Linotype" pitchFamily="18" charset="0"/>
                <a:sym typeface="Wingdings" pitchFamily="2" charset="2"/>
              </a:rPr>
              <a:t>                                                 (x - 4)</a:t>
            </a:r>
            <a:r>
              <a:rPr lang="en-US" baseline="30000" dirty="0">
                <a:latin typeface="Palatino Linotype" pitchFamily="18" charset="0"/>
                <a:sym typeface="Wingdings" pitchFamily="2" charset="2"/>
              </a:rPr>
              <a:t>2</a:t>
            </a:r>
            <a:r>
              <a:rPr lang="en-US" dirty="0">
                <a:latin typeface="Palatino Linotype" pitchFamily="18" charset="0"/>
                <a:sym typeface="Wingdings" pitchFamily="2" charset="2"/>
              </a:rPr>
              <a:t> = 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05000" y="5192713"/>
            <a:ext cx="7086600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dirty="0">
                <a:latin typeface="Palatino Linotype" pitchFamily="18" charset="0"/>
                <a:sym typeface="Wingdings" pitchFamily="2" charset="2"/>
              </a:rPr>
              <a:t>Step 5: Take the square root of both sides. x – 4 = 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162800" y="5181600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7" imgW="457200" imgH="241200" progId="Equation.3">
                  <p:embed/>
                </p:oleObj>
              </mc:Choice>
              <mc:Fallback>
                <p:oleObj name="Equation" r:id="rId7" imgW="4572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181600"/>
                        <a:ext cx="7620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905000" y="5715000"/>
            <a:ext cx="7086600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dirty="0">
                <a:latin typeface="Palatino Linotype" pitchFamily="18" charset="0"/>
                <a:sym typeface="Wingdings" pitchFamily="2" charset="2"/>
              </a:rPr>
              <a:t>Step 6: Solve for x x =</a:t>
            </a:r>
          </a:p>
        </p:txBody>
      </p:sp>
      <p:graphicFrame>
        <p:nvGraphicFramePr>
          <p:cNvPr id="21510" name="Object 7"/>
          <p:cNvGraphicFramePr>
            <a:graphicFrameLocks noChangeAspect="1"/>
          </p:cNvGraphicFramePr>
          <p:nvPr/>
        </p:nvGraphicFramePr>
        <p:xfrm>
          <a:off x="4400550" y="5707063"/>
          <a:ext cx="9525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9" imgW="571320" imgH="253800" progId="Equation.3">
                  <p:embed/>
                </p:oleObj>
              </mc:Choice>
              <mc:Fallback>
                <p:oleObj name="Equation" r:id="rId9" imgW="57132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5707063"/>
                        <a:ext cx="9525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628392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940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220</TotalTime>
  <Words>531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OCR A Extended</vt:lpstr>
      <vt:lpstr>Footlight MT Light</vt:lpstr>
      <vt:lpstr>Wingdings</vt:lpstr>
      <vt:lpstr>Palatino Linotype</vt:lpstr>
      <vt:lpstr>Hardcover</vt:lpstr>
      <vt:lpstr>Microsoft Equation 3.0</vt:lpstr>
      <vt:lpstr>Equation</vt:lpstr>
      <vt:lpstr>PowerPoint Presentation</vt:lpstr>
      <vt:lpstr>What are Perfect Square Trinomials?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11 Topic 1</dc:title>
  <dc:creator>Owner</dc:creator>
  <cp:lastModifiedBy>Chrystal Brinson</cp:lastModifiedBy>
  <cp:revision>25</cp:revision>
  <dcterms:created xsi:type="dcterms:W3CDTF">2009-11-29T03:38:58Z</dcterms:created>
  <dcterms:modified xsi:type="dcterms:W3CDTF">2014-02-06T19:53:13Z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TC300011831033</vt:lpwstr>
  </property>
</Properties>
</file>