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B6EE5FD-7C92-4D65-9B2A-6653CD68D75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EAB31F5-29E2-4B5D-AE02-B6A480BE1A7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E5FD-7C92-4D65-9B2A-6653CD68D75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31F5-29E2-4B5D-AE02-B6A480BE1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E5FD-7C92-4D65-9B2A-6653CD68D75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31F5-29E2-4B5D-AE02-B6A480BE1A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E5FD-7C92-4D65-9B2A-6653CD68D75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31F5-29E2-4B5D-AE02-B6A480BE1A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B6EE5FD-7C92-4D65-9B2A-6653CD68D75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EAB31F5-29E2-4B5D-AE02-B6A480BE1A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E5FD-7C92-4D65-9B2A-6653CD68D75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31F5-29E2-4B5D-AE02-B6A480BE1A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E5FD-7C92-4D65-9B2A-6653CD68D75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31F5-29E2-4B5D-AE02-B6A480BE1A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E5FD-7C92-4D65-9B2A-6653CD68D75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31F5-29E2-4B5D-AE02-B6A480BE1A7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E5FD-7C92-4D65-9B2A-6653CD68D75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31F5-29E2-4B5D-AE02-B6A480BE1A7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E5FD-7C92-4D65-9B2A-6653CD68D75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31F5-29E2-4B5D-AE02-B6A480BE1A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E5FD-7C92-4D65-9B2A-6653CD68D75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31F5-29E2-4B5D-AE02-B6A480BE1A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6EE5FD-7C92-4D65-9B2A-6653CD68D75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AB31F5-29E2-4B5D-AE02-B6A480BE1A7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dirty="0" smtClean="0"/>
              <a:t>Common Logarithms, Base e, Natural Logs, Properties of Logarithms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of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Texas Instruments graphing calculators can only operate in base 10.  If you need to put a logarithm into your calculator (to graph or evaluate) you need to use the change of base formula.  It is as follows:</a:t>
            </a:r>
          </a:p>
        </p:txBody>
      </p:sp>
      <p:pic>
        <p:nvPicPr>
          <p:cNvPr id="8194" name="Picture 2" descr="Change of b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048000"/>
            <a:ext cx="528430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1.  log </a:t>
            </a:r>
            <a:r>
              <a:rPr lang="en-US" baseline="-25000" dirty="0"/>
              <a:t>3</a:t>
            </a:r>
            <a:r>
              <a:rPr lang="en-US" dirty="0"/>
              <a:t> 7 </a:t>
            </a:r>
          </a:p>
          <a:p>
            <a:pPr indent="0">
              <a:buNone/>
            </a:pPr>
            <a:r>
              <a:rPr lang="en-US" dirty="0"/>
              <a:t>type it into your calculator as (log 7)/(log 3) and press enter</a:t>
            </a:r>
          </a:p>
          <a:p>
            <a:pPr>
              <a:buNone/>
            </a:pPr>
            <a:r>
              <a:rPr lang="en-US" dirty="0"/>
              <a:t>1.771</a:t>
            </a:r>
          </a:p>
        </p:txBody>
      </p:sp>
      <p:pic>
        <p:nvPicPr>
          <p:cNvPr id="9218" name="Picture 2" descr="Exam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657600"/>
            <a:ext cx="4762500" cy="231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logarithmic function</a:t>
            </a:r>
            <a:r>
              <a:rPr lang="en-US" dirty="0"/>
              <a:t> with base </a:t>
            </a:r>
            <a:r>
              <a:rPr lang="en-US" i="1" dirty="0"/>
              <a:t>b</a:t>
            </a:r>
            <a:r>
              <a:rPr lang="en-US" dirty="0"/>
              <a:t>, where b &gt; 0, (and b is not equal to 1), is written y = log </a:t>
            </a:r>
            <a:r>
              <a:rPr lang="en-US" baseline="-25000" dirty="0"/>
              <a:t>b </a:t>
            </a:r>
            <a:r>
              <a:rPr lang="en-US" dirty="0"/>
              <a:t>x, and is defined as y = log </a:t>
            </a:r>
            <a:r>
              <a:rPr lang="en-US" baseline="-25000" dirty="0"/>
              <a:t>b </a:t>
            </a:r>
            <a:r>
              <a:rPr lang="en-US" dirty="0"/>
              <a:t>x if and only if x = b</a:t>
            </a:r>
            <a:r>
              <a:rPr lang="en-US" baseline="30000" dirty="0"/>
              <a:t>y</a:t>
            </a:r>
            <a:r>
              <a:rPr lang="en-US" dirty="0"/>
              <a:t>.  </a:t>
            </a:r>
          </a:p>
          <a:p>
            <a:r>
              <a:rPr lang="en-US" dirty="0"/>
              <a:t>The logarithm of base 10 is known as the </a:t>
            </a:r>
            <a:r>
              <a:rPr lang="en-US" i="1" dirty="0"/>
              <a:t>common logarithm</a:t>
            </a:r>
            <a:r>
              <a:rPr lang="en-US" dirty="0"/>
              <a:t>, and is written y = log </a:t>
            </a:r>
            <a:r>
              <a:rPr lang="en-US" baseline="-25000" dirty="0"/>
              <a:t>10</a:t>
            </a:r>
            <a:r>
              <a:rPr lang="en-US" dirty="0"/>
              <a:t> x = log x.  If no base is provided, then it is an assumed base of 10.</a:t>
            </a:r>
          </a:p>
        </p:txBody>
      </p:sp>
      <p:pic>
        <p:nvPicPr>
          <p:cNvPr id="1026" name="Picture 2" descr="#1 log defini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962400"/>
            <a:ext cx="6973824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Write y = log </a:t>
            </a:r>
            <a:r>
              <a:rPr lang="en-US" baseline="-25000" dirty="0"/>
              <a:t>5</a:t>
            </a:r>
            <a:r>
              <a:rPr lang="en-US" dirty="0"/>
              <a:t> 25 = 2 in exponential form.</a:t>
            </a:r>
          </a:p>
          <a:p>
            <a:r>
              <a:rPr lang="en-US" dirty="0"/>
              <a:t>Start with 5 and move in a counterclockwise motion to the y then equal 25:  5</a:t>
            </a:r>
            <a:r>
              <a:rPr lang="en-US" baseline="30000" dirty="0"/>
              <a:t>y</a:t>
            </a:r>
            <a:r>
              <a:rPr lang="en-US" dirty="0"/>
              <a:t> = 25</a:t>
            </a:r>
          </a:p>
          <a:p>
            <a:r>
              <a:rPr lang="en-US" dirty="0"/>
              <a:t>Write 3</a:t>
            </a:r>
            <a:r>
              <a:rPr lang="en-US" baseline="30000" dirty="0"/>
              <a:t>3</a:t>
            </a:r>
            <a:r>
              <a:rPr lang="en-US" dirty="0"/>
              <a:t> = 27 in logarithmic form.</a:t>
            </a:r>
          </a:p>
          <a:p>
            <a:r>
              <a:rPr lang="en-US" dirty="0"/>
              <a:t>Do the reverse of above:  log </a:t>
            </a:r>
            <a:r>
              <a:rPr lang="en-US" baseline="-25000" dirty="0"/>
              <a:t>3 </a:t>
            </a:r>
            <a:r>
              <a:rPr lang="en-US" dirty="0"/>
              <a:t>27 = 3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581400"/>
            <a:ext cx="4886325" cy="2183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Natural Logarithms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The natural logarithmic function is written y = </a:t>
            </a:r>
            <a:r>
              <a:rPr lang="en-US" dirty="0" err="1"/>
              <a:t>ln</a:t>
            </a:r>
            <a:r>
              <a:rPr lang="en-US" dirty="0"/>
              <a:t> x = log </a:t>
            </a:r>
            <a:r>
              <a:rPr lang="en-US" baseline="-25000" dirty="0"/>
              <a:t>e</a:t>
            </a:r>
            <a:r>
              <a:rPr lang="en-US" dirty="0"/>
              <a:t> x and is defined as y = </a:t>
            </a:r>
            <a:r>
              <a:rPr lang="en-US" dirty="0" err="1"/>
              <a:t>ln</a:t>
            </a:r>
            <a:r>
              <a:rPr lang="en-US" dirty="0"/>
              <a:t> x if and only if x = </a:t>
            </a:r>
            <a:r>
              <a:rPr lang="en-US" dirty="0" err="1"/>
              <a:t>e</a:t>
            </a:r>
            <a:r>
              <a:rPr lang="en-US" baseline="30000" dirty="0" err="1"/>
              <a:t>y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Notice that this function is just a special case of the logarithmic function we defined earlier, with a base of the irrational number </a:t>
            </a:r>
            <a:r>
              <a:rPr lang="en-US" i="1" dirty="0"/>
              <a:t>e</a:t>
            </a:r>
            <a:r>
              <a:rPr lang="en-US" dirty="0"/>
              <a:t>.  Its graph behaves just like all other logarithmic functions with a base greater than 1, and the function is often used in modeling real-world phenomena.  The domain of the function is all real numbers greater than 0, and its range is all real numbers.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atural lo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8671377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/>
              <a:t>Just as with exponential functions, logarithms have certain properties that allow us to manipulate expressions involving them.  Look at the properties listed.  Assume that b &gt; 0 (b is not equal to 1) and </a:t>
            </a:r>
            <a:r>
              <a:rPr lang="en-US" i="1" dirty="0"/>
              <a:t>m</a:t>
            </a:r>
            <a:r>
              <a:rPr lang="en-US" dirty="0"/>
              <a:t> &amp; </a:t>
            </a:r>
            <a:r>
              <a:rPr lang="en-US" i="1" dirty="0"/>
              <a:t>n</a:t>
            </a:r>
            <a:r>
              <a:rPr lang="en-US" dirty="0"/>
              <a:t> are real numbers.</a:t>
            </a:r>
          </a:p>
        </p:txBody>
      </p:sp>
      <p:pic>
        <p:nvPicPr>
          <p:cNvPr id="4098" name="Picture 2" descr="propert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7354" y="3276600"/>
            <a:ext cx="398584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/>
              <a:t>Rewrite the following expressions using a single logarithm - condense.</a:t>
            </a:r>
          </a:p>
          <a:p>
            <a:pPr lvl="0"/>
            <a:r>
              <a:rPr lang="en-US" dirty="0"/>
              <a:t>the minus means divide, the plus means multiply, the 2 becomes an exponent.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 descr="Conden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971800"/>
            <a:ext cx="427753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Expand:</a:t>
            </a:r>
          </a:p>
          <a:p>
            <a:r>
              <a:rPr lang="en-US" dirty="0"/>
              <a:t>multiplication becomes a </a:t>
            </a:r>
            <a:r>
              <a:rPr lang="en-US" dirty="0" smtClean="0"/>
              <a:t>+</a:t>
            </a:r>
          </a:p>
          <a:p>
            <a:r>
              <a:rPr lang="en-US" dirty="0" smtClean="0"/>
              <a:t>division becomes a – </a:t>
            </a:r>
          </a:p>
          <a:p>
            <a:r>
              <a:rPr lang="en-US" dirty="0" smtClean="0"/>
              <a:t>the exponent becomes a number in front</a:t>
            </a:r>
            <a:endParaRPr lang="en-US" dirty="0"/>
          </a:p>
        </p:txBody>
      </p:sp>
      <p:pic>
        <p:nvPicPr>
          <p:cNvPr id="6146" name="Picture 2" descr="Exp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886200"/>
            <a:ext cx="380731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Let’s practice condensing and expanding</a:t>
            </a:r>
            <a:endParaRPr lang="en-US" dirty="0"/>
          </a:p>
        </p:txBody>
      </p:sp>
      <p:pic>
        <p:nvPicPr>
          <p:cNvPr id="7170" name="Picture 2" descr="Pract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752600"/>
            <a:ext cx="3930342" cy="44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</TotalTime>
  <Words>425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Common Logarithms, Base e, Natural Logs, Properties of Logarithms</vt:lpstr>
      <vt:lpstr>Common Logs</vt:lpstr>
      <vt:lpstr>Rewriting</vt:lpstr>
      <vt:lpstr>Natural Logarithms</vt:lpstr>
      <vt:lpstr>Slide 5</vt:lpstr>
      <vt:lpstr>Properties of Logs</vt:lpstr>
      <vt:lpstr>Condense</vt:lpstr>
      <vt:lpstr>Expand</vt:lpstr>
      <vt:lpstr>Practice</vt:lpstr>
      <vt:lpstr>Change of Base</vt:lpstr>
      <vt:lpstr>Example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Logarithms</dc:title>
  <dc:creator>Chrystal</dc:creator>
  <cp:lastModifiedBy>Chrystal</cp:lastModifiedBy>
  <cp:revision>2</cp:revision>
  <dcterms:created xsi:type="dcterms:W3CDTF">2013-11-21T00:56:04Z</dcterms:created>
  <dcterms:modified xsi:type="dcterms:W3CDTF">2013-11-21T01:08:10Z</dcterms:modified>
</cp:coreProperties>
</file>