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41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DD454EBD-C4DA-42B5-9B44-783F4D841D52}" type="datetimeFigureOut">
              <a:rPr lang="en-US" smtClean="0"/>
              <a:t>10/29/2013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3DE0C476-20ED-4814-993F-27BBEDA1EE4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E09C7E-B653-4DF7-8152-701BDD48373C}" type="datetimeFigureOut">
              <a:rPr lang="en-US" smtClean="0"/>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4F4A-089C-411F-B172-F75105CA319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09C7E-B653-4DF7-8152-701BDD48373C}" type="datetimeFigureOut">
              <a:rPr lang="en-US" smtClean="0"/>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4F4A-089C-411F-B172-F75105CA31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09C7E-B653-4DF7-8152-701BDD48373C}" type="datetimeFigureOut">
              <a:rPr lang="en-US" smtClean="0"/>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4F4A-089C-411F-B172-F75105CA31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09C7E-B653-4DF7-8152-701BDD48373C}" type="datetimeFigureOut">
              <a:rPr lang="en-US" smtClean="0"/>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4F4A-089C-411F-B172-F75105CA31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E09C7E-B653-4DF7-8152-701BDD48373C}" type="datetimeFigureOut">
              <a:rPr lang="en-US" smtClean="0"/>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4F4A-089C-411F-B172-F75105CA31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E09C7E-B653-4DF7-8152-701BDD48373C}" type="datetimeFigureOut">
              <a:rPr lang="en-US" smtClean="0"/>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4F4A-089C-411F-B172-F75105CA31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E09C7E-B653-4DF7-8152-701BDD48373C}" type="datetimeFigureOut">
              <a:rPr lang="en-US" smtClean="0"/>
              <a:t>10/29/2013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D4F4A-089C-411F-B172-F75105CA31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E09C7E-B653-4DF7-8152-701BDD48373C}" type="datetimeFigureOut">
              <a:rPr lang="en-US" smtClean="0"/>
              <a:t>10/29/2013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D4F4A-089C-411F-B172-F75105CA31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09C7E-B653-4DF7-8152-701BDD48373C}" type="datetimeFigureOut">
              <a:rPr lang="en-US" smtClean="0"/>
              <a:t>10/29/2013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D4F4A-089C-411F-B172-F75105CA31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09C7E-B653-4DF7-8152-701BDD48373C}" type="datetimeFigureOut">
              <a:rPr lang="en-US" smtClean="0"/>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4F4A-089C-411F-B172-F75105CA31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09C7E-B653-4DF7-8152-701BDD48373C}" type="datetimeFigureOut">
              <a:rPr lang="en-US" smtClean="0"/>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4F4A-089C-411F-B172-F75105CA31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09C7E-B653-4DF7-8152-701BDD48373C}" type="datetimeFigureOut">
              <a:rPr lang="en-US" smtClean="0"/>
              <a:t>10/29/2013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D4F4A-089C-411F-B172-F75105CA31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0"/>
            <a:ext cx="8610600" cy="3539430"/>
          </a:xfrm>
          <a:prstGeom prst="rect">
            <a:avLst/>
          </a:prstGeom>
          <a:noFill/>
        </p:spPr>
        <p:txBody>
          <a:bodyPr wrap="square" rtlCol="0">
            <a:spAutoFit/>
          </a:bodyPr>
          <a:lstStyle/>
          <a:p>
            <a:r>
              <a:rPr lang="en-US" sz="3200" dirty="0">
                <a:latin typeface="Times New Roman" pitchFamily="18" charset="0"/>
                <a:cs typeface="Times New Roman" pitchFamily="18" charset="0"/>
              </a:rPr>
              <a:t>We can only add and subtract like terms.  </a:t>
            </a:r>
            <a:r>
              <a:rPr lang="en-US" sz="3200" dirty="0">
                <a:solidFill>
                  <a:srgbClr val="FF0000"/>
                </a:solidFill>
                <a:latin typeface="Times New Roman" pitchFamily="18" charset="0"/>
                <a:cs typeface="Times New Roman" pitchFamily="18" charset="0"/>
              </a:rPr>
              <a:t>Remember that like terms have the same variables raised to the same powers.</a:t>
            </a:r>
            <a:endParaRPr lang="en-US" sz="3200" b="1" dirty="0">
              <a:solidFill>
                <a:srgbClr val="FF0000"/>
              </a:solidFill>
              <a:latin typeface="Times New Roman" pitchFamily="18" charset="0"/>
              <a:cs typeface="Times New Roman" pitchFamily="18" charset="0"/>
            </a:endParaRPr>
          </a:p>
          <a:p>
            <a:r>
              <a:rPr lang="en-US" sz="3200" dirty="0" smtClean="0">
                <a:latin typeface="Times New Roman" pitchFamily="18" charset="0"/>
                <a:cs typeface="Times New Roman" pitchFamily="18" charset="0"/>
              </a:rPr>
              <a:t>When </a:t>
            </a:r>
            <a:r>
              <a:rPr lang="en-US" sz="3200" dirty="0">
                <a:latin typeface="Times New Roman" pitchFamily="18" charset="0"/>
                <a:cs typeface="Times New Roman" pitchFamily="18" charset="0"/>
              </a:rPr>
              <a:t>we combine like terms, our exponents remain the same.  For example, </a:t>
            </a:r>
            <a:r>
              <a:rPr lang="en-US" sz="3200" i="1" dirty="0">
                <a:latin typeface="Times New Roman" pitchFamily="18" charset="0"/>
                <a:cs typeface="Times New Roman" pitchFamily="18" charset="0"/>
              </a:rPr>
              <a:t>x</a:t>
            </a:r>
            <a:r>
              <a:rPr lang="en-US" sz="3200" baseline="30000" dirty="0">
                <a:latin typeface="Times New Roman" pitchFamily="18" charset="0"/>
                <a:cs typeface="Times New Roman" pitchFamily="18" charset="0"/>
              </a:rPr>
              <a:t>2</a:t>
            </a:r>
            <a:r>
              <a:rPr lang="en-US" sz="3200" dirty="0">
                <a:latin typeface="Times New Roman" pitchFamily="18" charset="0"/>
                <a:cs typeface="Times New Roman" pitchFamily="18" charset="0"/>
              </a:rPr>
              <a:t> added to 7</a:t>
            </a:r>
            <a:r>
              <a:rPr lang="en-US" sz="3200" i="1" dirty="0">
                <a:latin typeface="Times New Roman" pitchFamily="18" charset="0"/>
                <a:cs typeface="Times New Roman" pitchFamily="18" charset="0"/>
              </a:rPr>
              <a:t>x</a:t>
            </a:r>
            <a:r>
              <a:rPr lang="en-US" sz="3200" baseline="30000" dirty="0">
                <a:latin typeface="Times New Roman" pitchFamily="18" charset="0"/>
                <a:cs typeface="Times New Roman" pitchFamily="18" charset="0"/>
              </a:rPr>
              <a:t>2</a:t>
            </a:r>
            <a:r>
              <a:rPr lang="en-US" sz="3200" dirty="0">
                <a:latin typeface="Times New Roman" pitchFamily="18" charset="0"/>
                <a:cs typeface="Times New Roman" pitchFamily="18" charset="0"/>
              </a:rPr>
              <a:t> is 8</a:t>
            </a:r>
            <a:r>
              <a:rPr lang="en-US" sz="3200" i="1" dirty="0">
                <a:latin typeface="Times New Roman" pitchFamily="18" charset="0"/>
                <a:cs typeface="Times New Roman" pitchFamily="18" charset="0"/>
              </a:rPr>
              <a:t>x</a:t>
            </a:r>
            <a:r>
              <a:rPr lang="en-US" sz="3200" baseline="30000" dirty="0">
                <a:latin typeface="Times New Roman" pitchFamily="18" charset="0"/>
                <a:cs typeface="Times New Roman" pitchFamily="18" charset="0"/>
              </a:rPr>
              <a:t>2</a:t>
            </a:r>
            <a:r>
              <a:rPr lang="en-US" sz="3200" dirty="0">
                <a:latin typeface="Times New Roman" pitchFamily="18" charset="0"/>
                <a:cs typeface="Times New Roman" pitchFamily="18" charset="0"/>
              </a:rPr>
              <a:t>, not 8</a:t>
            </a:r>
            <a:r>
              <a:rPr lang="en-US" sz="3200" i="1" dirty="0">
                <a:latin typeface="Times New Roman" pitchFamily="18" charset="0"/>
                <a:cs typeface="Times New Roman" pitchFamily="18" charset="0"/>
              </a:rPr>
              <a:t>x</a:t>
            </a:r>
            <a:r>
              <a:rPr lang="en-US" sz="3200" baseline="30000" dirty="0">
                <a:latin typeface="Times New Roman" pitchFamily="18" charset="0"/>
                <a:cs typeface="Times New Roman" pitchFamily="18" charset="0"/>
              </a:rPr>
              <a:t>4</a:t>
            </a:r>
            <a:r>
              <a:rPr lang="en-US" sz="3200" dirty="0">
                <a:latin typeface="Times New Roman" pitchFamily="18" charset="0"/>
                <a:cs typeface="Times New Roman" pitchFamily="18" charset="0"/>
              </a:rPr>
              <a:t>.  Look at the graphic to see some other examples of like terms.</a:t>
            </a:r>
          </a:p>
        </p:txBody>
      </p:sp>
      <p:pic>
        <p:nvPicPr>
          <p:cNvPr id="2052" name="Picture 4" descr="C:\Users\Chrystal\AppData\Local\Temp\Temp1_Mod 5 Lesson 1 Notes LO.zip\Mod 5 Lesson 1 Notes LO\page1.png"/>
          <p:cNvPicPr>
            <a:picLocks noChangeAspect="1" noChangeArrowheads="1"/>
          </p:cNvPicPr>
          <p:nvPr/>
        </p:nvPicPr>
        <p:blipFill>
          <a:blip r:embed="rId2" cstate="print"/>
          <a:srcRect/>
          <a:stretch>
            <a:fillRect/>
          </a:stretch>
        </p:blipFill>
        <p:spPr bwMode="auto">
          <a:xfrm>
            <a:off x="2667000" y="3395064"/>
            <a:ext cx="3581400" cy="33589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animEffect transition="in" filter="wipe(down)">
                                      <p:cBhvr>
                                        <p:cTn id="11"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2677656"/>
          </a:xfrm>
          <a:prstGeom prst="rect">
            <a:avLst/>
          </a:prstGeom>
          <a:noFill/>
        </p:spPr>
        <p:txBody>
          <a:bodyPr wrap="square" rtlCol="0">
            <a:spAutoFit/>
          </a:bodyPr>
          <a:lstStyle/>
          <a:p>
            <a:r>
              <a:rPr lang="en-US" sz="2400" dirty="0">
                <a:latin typeface="Times New Roman" pitchFamily="18" charset="0"/>
                <a:cs typeface="Times New Roman" pitchFamily="18" charset="0"/>
              </a:rPr>
              <a:t>When adding and subtracting polynomials, we will add and subtract like terms.  We will also write our answer in standard form—that is, with our terms written in order from greatest degree to least degree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a:solidFill>
                  <a:srgbClr val="FF0000"/>
                </a:solidFill>
                <a:latin typeface="Times New Roman" pitchFamily="18" charset="0"/>
                <a:cs typeface="Times New Roman" pitchFamily="18" charset="0"/>
              </a:rPr>
              <a:t>Be careful when subtracting!  You must subtract everything after the minus sign</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a:p>
            <a:r>
              <a:rPr lang="en-US" sz="2400" dirty="0">
                <a:latin typeface="Times New Roman" pitchFamily="18" charset="0"/>
                <a:cs typeface="Times New Roman" pitchFamily="18" charset="0"/>
              </a:rPr>
              <a:t>Work through the examples shown to practice adding and subtracting like terms.</a:t>
            </a:r>
          </a:p>
        </p:txBody>
      </p:sp>
      <p:pic>
        <p:nvPicPr>
          <p:cNvPr id="3074" name="Picture 2" descr="C:\Users\Chrystal\AppData\Local\Temp\Temp1_Mod 5 Lesson 1 Notes LO.zip\Mod 5 Lesson 1 Notes LO\page3.png"/>
          <p:cNvPicPr>
            <a:picLocks noChangeAspect="1" noChangeArrowheads="1"/>
          </p:cNvPicPr>
          <p:nvPr/>
        </p:nvPicPr>
        <p:blipFill>
          <a:blip r:embed="rId2" cstate="print"/>
          <a:srcRect/>
          <a:stretch>
            <a:fillRect/>
          </a:stretch>
        </p:blipFill>
        <p:spPr bwMode="auto">
          <a:xfrm>
            <a:off x="3657600" y="2514600"/>
            <a:ext cx="4191000" cy="426803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dissolve">
                                      <p:cBhvr>
                                        <p:cTn id="1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7772401" cy="1569660"/>
          </a:xfrm>
          <a:prstGeom prst="rect">
            <a:avLst/>
          </a:prstGeom>
          <a:noFill/>
        </p:spPr>
        <p:txBody>
          <a:bodyPr wrap="square" rtlCol="0">
            <a:spAutoFit/>
          </a:bodyPr>
          <a:lstStyle/>
          <a:p>
            <a:r>
              <a:rPr lang="en-US" sz="3200" dirty="0">
                <a:solidFill>
                  <a:srgbClr val="FF0000"/>
                </a:solidFill>
                <a:latin typeface="Times New Roman" pitchFamily="18" charset="0"/>
                <a:cs typeface="Times New Roman" pitchFamily="18" charset="0"/>
              </a:rPr>
              <a:t>Now it’s your turn to try!  </a:t>
            </a:r>
            <a:r>
              <a:rPr lang="en-US" sz="3200" dirty="0">
                <a:latin typeface="Times New Roman" pitchFamily="18" charset="0"/>
                <a:cs typeface="Times New Roman" pitchFamily="18" charset="0"/>
              </a:rPr>
              <a:t>Simplify the expressions shown.  Then, turn the page to check your answers.</a:t>
            </a:r>
          </a:p>
        </p:txBody>
      </p:sp>
      <p:pic>
        <p:nvPicPr>
          <p:cNvPr id="4098" name="Picture 2" descr="C:\Users\Chrystal\AppData\Local\Temp\Temp2_Mod 5 Lesson 1 Notes LO.zip\Mod 5 Lesson 1 Notes LO\page5.png"/>
          <p:cNvPicPr>
            <a:picLocks noChangeAspect="1" noChangeArrowheads="1"/>
          </p:cNvPicPr>
          <p:nvPr/>
        </p:nvPicPr>
        <p:blipFill>
          <a:blip r:embed="rId2" cstate="print"/>
          <a:srcRect/>
          <a:stretch>
            <a:fillRect/>
          </a:stretch>
        </p:blipFill>
        <p:spPr bwMode="auto">
          <a:xfrm>
            <a:off x="381000" y="1905000"/>
            <a:ext cx="7429500" cy="4572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Chrystal\AppData\Local\Temp\Temp2_Mod 5 Lesson 1 Notes LO.zip\Mod 5 Lesson 1 Notes LO\page7.png"/>
          <p:cNvPicPr>
            <a:picLocks noChangeAspect="1" noChangeArrowheads="1"/>
          </p:cNvPicPr>
          <p:nvPr/>
        </p:nvPicPr>
        <p:blipFill>
          <a:blip r:embed="rId2" cstate="print"/>
          <a:srcRect/>
          <a:stretch>
            <a:fillRect/>
          </a:stretch>
        </p:blipFill>
        <p:spPr bwMode="auto">
          <a:xfrm>
            <a:off x="381000" y="304800"/>
            <a:ext cx="5486400" cy="611944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28600" y="228600"/>
            <a:ext cx="8763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When multiplying polynomials, we must remember to add exponents whenever we multiply like bases.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C00000"/>
                </a:solidFill>
                <a:effectLst/>
                <a:latin typeface="Times New Roman" pitchFamily="18" charset="0"/>
                <a:ea typeface="Arial Unicode MS" pitchFamily="34" charset="-128"/>
                <a:cs typeface="Times New Roman" pitchFamily="18" charset="0"/>
              </a:rPr>
              <a:t>Look over the examples shown for a quick review.</a:t>
            </a:r>
            <a:r>
              <a:rPr kumimoji="0" lang="en-US" sz="2800" b="0" i="0" u="none" strike="noStrike" cap="none" normalizeH="0" baseline="0" dirty="0" smtClean="0">
                <a:ln>
                  <a:noFill/>
                </a:ln>
                <a:solidFill>
                  <a:srgbClr val="C00000"/>
                </a:solidFill>
                <a:effectLst/>
                <a:latin typeface="Times New Roman" pitchFamily="18" charset="0"/>
                <a:cs typeface="Times New Roman" pitchFamily="18" charset="0"/>
              </a:rPr>
              <a:t> </a:t>
            </a:r>
          </a:p>
        </p:txBody>
      </p:sp>
      <p:pic>
        <p:nvPicPr>
          <p:cNvPr id="6146" name="Picture 2" descr="C:\Users\Chrystal\AppData\Local\Temp\Temp2_Mod 5 Lesson 1 Notes LO.zip\Mod 5 Lesson 1 Notes LO\page9.png"/>
          <p:cNvPicPr>
            <a:picLocks noChangeAspect="1" noChangeArrowheads="1"/>
          </p:cNvPicPr>
          <p:nvPr/>
        </p:nvPicPr>
        <p:blipFill>
          <a:blip r:embed="rId2" cstate="print"/>
          <a:srcRect/>
          <a:stretch>
            <a:fillRect/>
          </a:stretch>
        </p:blipFill>
        <p:spPr bwMode="auto">
          <a:xfrm>
            <a:off x="381000" y="2438400"/>
            <a:ext cx="7527986" cy="30226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294835" cy="984885"/>
          </a:xfrm>
          <a:prstGeom prst="rect">
            <a:avLst/>
          </a:prstGeom>
          <a:noFill/>
        </p:spPr>
        <p:txBody>
          <a:bodyPr wrap="none" rtlCol="0">
            <a:spAutoFit/>
          </a:bodyPr>
          <a:lstStyle/>
          <a:p>
            <a:r>
              <a:rPr lang="en-US" sz="4000" dirty="0" smtClean="0">
                <a:solidFill>
                  <a:srgbClr val="C00000"/>
                </a:solidFill>
                <a:latin typeface="Times New Roman" pitchFamily="18" charset="0"/>
                <a:cs typeface="Times New Roman" pitchFamily="18" charset="0"/>
              </a:rPr>
              <a:t>Let’s practice multiplying polynomials:</a:t>
            </a:r>
          </a:p>
          <a:p>
            <a:endParaRPr lang="en-US" dirty="0"/>
          </a:p>
        </p:txBody>
      </p:sp>
      <p:graphicFrame>
        <p:nvGraphicFramePr>
          <p:cNvPr id="3" name="Object 2"/>
          <p:cNvGraphicFramePr>
            <a:graphicFrameLocks noChangeAspect="1"/>
          </p:cNvGraphicFramePr>
          <p:nvPr/>
        </p:nvGraphicFramePr>
        <p:xfrm>
          <a:off x="381000" y="1371600"/>
          <a:ext cx="4504267" cy="723900"/>
        </p:xfrm>
        <a:graphic>
          <a:graphicData uri="http://schemas.openxmlformats.org/presentationml/2006/ole">
            <p:oleObj spid="_x0000_s19458" name="Equation" r:id="rId3" imgW="1422360" imgH="228600" progId="Equation.3">
              <p:embed/>
            </p:oleObj>
          </a:graphicData>
        </a:graphic>
      </p:graphicFrame>
      <p:graphicFrame>
        <p:nvGraphicFramePr>
          <p:cNvPr id="4" name="Object 3"/>
          <p:cNvGraphicFramePr>
            <a:graphicFrameLocks noChangeAspect="1"/>
          </p:cNvGraphicFramePr>
          <p:nvPr/>
        </p:nvGraphicFramePr>
        <p:xfrm>
          <a:off x="381000" y="3200400"/>
          <a:ext cx="4679950" cy="745479"/>
        </p:xfrm>
        <a:graphic>
          <a:graphicData uri="http://schemas.openxmlformats.org/presentationml/2006/ole">
            <p:oleObj spid="_x0000_s19459" name="Equation" r:id="rId4" imgW="1434960" imgH="2286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3220753" cy="707886"/>
          </a:xfrm>
          <a:prstGeom prst="rect">
            <a:avLst/>
          </a:prstGeom>
          <a:noFill/>
        </p:spPr>
        <p:txBody>
          <a:bodyPr wrap="none" rtlCol="0">
            <a:spAutoFit/>
          </a:bodyPr>
          <a:lstStyle/>
          <a:p>
            <a:r>
              <a:rPr lang="en-US" sz="4000" dirty="0" smtClean="0">
                <a:solidFill>
                  <a:srgbClr val="C00000"/>
                </a:solidFill>
                <a:latin typeface="Times New Roman" pitchFamily="18" charset="0"/>
                <a:cs typeface="Times New Roman" pitchFamily="18" charset="0"/>
              </a:rPr>
              <a:t>More Practice:</a:t>
            </a:r>
            <a:endParaRPr lang="en-US" sz="4000" dirty="0">
              <a:solidFill>
                <a:srgbClr val="C00000"/>
              </a:solidFill>
              <a:latin typeface="Times New Roman" pitchFamily="18" charset="0"/>
              <a:cs typeface="Times New Roman" pitchFamily="18" charset="0"/>
            </a:endParaRPr>
          </a:p>
        </p:txBody>
      </p:sp>
      <p:graphicFrame>
        <p:nvGraphicFramePr>
          <p:cNvPr id="3" name="Object 2"/>
          <p:cNvGraphicFramePr>
            <a:graphicFrameLocks noChangeAspect="1"/>
          </p:cNvGraphicFramePr>
          <p:nvPr/>
        </p:nvGraphicFramePr>
        <p:xfrm>
          <a:off x="609600" y="1371600"/>
          <a:ext cx="4191001" cy="603504"/>
        </p:xfrm>
        <a:graphic>
          <a:graphicData uri="http://schemas.openxmlformats.org/presentationml/2006/ole">
            <p:oleObj spid="_x0000_s20482" name="Equation" r:id="rId3" imgW="1587240" imgH="228600" progId="Equation.3">
              <p:embed/>
            </p:oleObj>
          </a:graphicData>
        </a:graphic>
      </p:graphicFrame>
      <p:graphicFrame>
        <p:nvGraphicFramePr>
          <p:cNvPr id="4" name="Object 3"/>
          <p:cNvGraphicFramePr>
            <a:graphicFrameLocks noChangeAspect="1"/>
          </p:cNvGraphicFramePr>
          <p:nvPr/>
        </p:nvGraphicFramePr>
        <p:xfrm>
          <a:off x="609600" y="3581400"/>
          <a:ext cx="4381500" cy="571500"/>
        </p:xfrm>
        <a:graphic>
          <a:graphicData uri="http://schemas.openxmlformats.org/presentationml/2006/ole">
            <p:oleObj spid="_x0000_s20483" name="Equation" r:id="rId4" imgW="1752480" imgH="2286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182</Words>
  <Application>Microsoft Office PowerPoint</Application>
  <PresentationFormat>On-screen Show (4:3)</PresentationFormat>
  <Paragraphs>11</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Microsoft Equation 3.0</vt:lpstr>
      <vt:lpstr>Slide 1</vt:lpstr>
      <vt:lpstr>Slide 2</vt:lpstr>
      <vt:lpstr>Slide 3</vt:lpstr>
      <vt:lpstr>Slide 4</vt:lpstr>
      <vt:lpstr>Slide 5</vt:lpstr>
      <vt:lpstr>Slide 6</vt:lpstr>
      <vt:lpstr>Slide 7</vt:lpstr>
      <vt:lpstr>Slide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Chrystal</dc:creator>
  <cp:lastModifiedBy>Chrystal</cp:lastModifiedBy>
  <cp:revision>5</cp:revision>
  <dcterms:created xsi:type="dcterms:W3CDTF">2013-10-29T20:35:29Z</dcterms:created>
  <dcterms:modified xsi:type="dcterms:W3CDTF">2013-10-29T21:16:14Z</dcterms:modified>
</cp:coreProperties>
</file>